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.jpg" ContentType="image/jpeg"/>
  <Override PartName="/ppt/media/image8.jpg" ContentType="image/jpeg"/>
  <Override PartName="/ppt/media/image9.jpg" ContentType="image/jpeg"/>
  <Override PartName="/ppt/media/image10.jpg" ContentType="image/jpeg"/>
  <Override PartName="/ppt/media/image11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9" r:id="rId13"/>
    <p:sldId id="267" r:id="rId14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090" autoAdjust="0"/>
  </p:normalViewPr>
  <p:slideViewPr>
    <p:cSldViewPr>
      <p:cViewPr varScale="1">
        <p:scale>
          <a:sx n="76" d="100"/>
          <a:sy n="76" d="100"/>
        </p:scale>
        <p:origin x="47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1A2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06998" y="0"/>
            <a:ext cx="6381001" cy="1028699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489167" y="5967412"/>
            <a:ext cx="8753475" cy="9525"/>
          </a:xfrm>
          <a:custGeom>
            <a:avLst/>
            <a:gdLst/>
            <a:ahLst/>
            <a:cxnLst/>
            <a:rect l="l" t="t" r="r" b="b"/>
            <a:pathLst>
              <a:path w="8753475" h="9525">
                <a:moveTo>
                  <a:pt x="8753474" y="9524"/>
                </a:moveTo>
                <a:lnTo>
                  <a:pt x="0" y="9524"/>
                </a:lnTo>
                <a:lnTo>
                  <a:pt x="0" y="0"/>
                </a:lnTo>
                <a:lnTo>
                  <a:pt x="8753474" y="0"/>
                </a:lnTo>
                <a:lnTo>
                  <a:pt x="8753474" y="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76467" y="3117476"/>
            <a:ext cx="15335064" cy="2149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chemeClr val="bg1"/>
                </a:solidFill>
                <a:latin typeface="SimSun"/>
                <a:cs typeface="SimSu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1A2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chemeClr val="bg1"/>
                </a:solidFill>
                <a:latin typeface="SimSun"/>
                <a:cs typeface="SimSu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chemeClr val="bg1"/>
                </a:solidFill>
                <a:latin typeface="SimSun"/>
                <a:cs typeface="SimSu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52449" y="1508069"/>
            <a:ext cx="6183101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0" i="0">
                <a:solidFill>
                  <a:schemeClr val="bg1"/>
                </a:solidFill>
                <a:latin typeface="SimSun"/>
                <a:cs typeface="SimSu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06499" y="1920496"/>
            <a:ext cx="15875000" cy="3683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92443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1A2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638550" y="1357097"/>
            <a:ext cx="11010900" cy="25365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ИНФОРМАЦИОННО-ТЕХНИЧЕСКОЕ УПРАВЛЕНИЕ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АВТОМАТИЗАЦИИ И ВНЕДРЕНИЯ ЦИФРОВЫХ СЕРВИСОВ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04202" y="4465422"/>
            <a:ext cx="8879596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для работы в СЭД «1С: Документооборот»</a:t>
            </a:r>
            <a:endParaRPr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9" t="8206" r="19382" b="9743"/>
          <a:stretch/>
        </p:blipFill>
        <p:spPr>
          <a:xfrm>
            <a:off x="15316200" y="266700"/>
            <a:ext cx="2182029" cy="2180795"/>
          </a:xfrm>
          <a:prstGeom prst="flowChartConnector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/>
          <p:cNvSpPr txBox="1">
            <a:spLocks noGrp="1"/>
          </p:cNvSpPr>
          <p:nvPr>
            <p:ph type="title"/>
          </p:nvPr>
        </p:nvSpPr>
        <p:spPr>
          <a:xfrm>
            <a:off x="1181100" y="723900"/>
            <a:ext cx="15773400" cy="9053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>
              <a:lnSpc>
                <a:spcPct val="100000"/>
              </a:lnSpc>
              <a:spcBef>
                <a:spcPts val="100"/>
              </a:spcBef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доработки документа вами, жмем кнопку записать, для сохранения изменений. Теперь можно его заново запустить в обработку при помощи кнопки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Повторить. (Также можно увидеть, что напротив замечания стоит зеленая галка, она означает что замечание принято).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1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8"/>
          <a:stretch/>
        </p:blipFill>
        <p:spPr>
          <a:xfrm>
            <a:off x="1600200" y="1866900"/>
            <a:ext cx="14173200" cy="762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946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714500"/>
            <a:ext cx="13776960" cy="7534274"/>
          </a:xfrm>
          <a:prstGeom prst="rect">
            <a:avLst/>
          </a:prstGeom>
        </p:spPr>
      </p:pic>
      <p:sp>
        <p:nvSpPr>
          <p:cNvPr id="6" name="object 6"/>
          <p:cNvSpPr txBox="1">
            <a:spLocks/>
          </p:cNvSpPr>
          <p:nvPr/>
        </p:nvSpPr>
        <p:spPr>
          <a:xfrm>
            <a:off x="6012180" y="723900"/>
            <a:ext cx="55626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8000" b="0" i="0">
                <a:solidFill>
                  <a:schemeClr val="bg1"/>
                </a:solidFill>
                <a:latin typeface="SimSun"/>
                <a:ea typeface="+mj-ea"/>
                <a:cs typeface="SimSun"/>
              </a:defRPr>
            </a:lvl1pPr>
          </a:lstStyle>
          <a:p>
            <a:pPr marL="12700" marR="5080" algn="just">
              <a:spcBef>
                <a:spcPts val="100"/>
              </a:spcBef>
            </a:pP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Промежуточный результат обработки документа.</a:t>
            </a:r>
            <a:endParaRPr lang="ru-RU" sz="2000" u="sng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290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793C116-79A7-5DD2-A1AC-75CC9AD6C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>
            <a:extLst>
              <a:ext uri="{FF2B5EF4-FFF2-40B4-BE49-F238E27FC236}">
                <a16:creationId xmlns:a16="http://schemas.microsoft.com/office/drawing/2014/main" id="{1AEE6507-F48C-6E5B-00D6-8B351D5F1D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81100" y="723900"/>
            <a:ext cx="160401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>
              <a:lnSpc>
                <a:spcPct val="100000"/>
              </a:lnSpc>
              <a:spcBef>
                <a:spcPts val="100"/>
              </a:spcBef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вывода информации из программы «Электронного деканата» необходимо выбрать в области «Формирование печатной формы» вывод «Для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1C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:Документооборота» и вывести «Печатную форму приказа (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7)»</a:t>
            </a:r>
            <a:br>
              <a:rPr lang="en-US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чего в открывшемся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документе, не смотря на нестандартное форматирование, можно скопировать содержательную часть приказа и вставить её в шаблон в Документообороте.</a:t>
            </a:r>
            <a:endParaRPr sz="1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AE2524-3EE7-BA23-AB3A-1B3A3B364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570029"/>
            <a:ext cx="6309770" cy="514694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7F8D113-4CC5-57FD-A25D-E8C792392D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3" t="7468" r="29303"/>
          <a:stretch/>
        </p:blipFill>
        <p:spPr>
          <a:xfrm>
            <a:off x="10744200" y="2095500"/>
            <a:ext cx="5715000" cy="711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634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EDA394-3B9D-030B-E71D-0413D4334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0" y="1028700"/>
            <a:ext cx="13334999" cy="615553"/>
          </a:xfrm>
        </p:spPr>
        <p:txBody>
          <a:bodyPr/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ИНФОРМАЦИОННО-ТЕХНИЧЕСКОЕ УПРАВЛЕНИЕ</a:t>
            </a:r>
            <a:endParaRPr lang="ru-RU" sz="4000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32CED29D-0337-4959-7D25-97690984C751}"/>
              </a:ext>
            </a:extLst>
          </p:cNvPr>
          <p:cNvSpPr txBox="1">
            <a:spLocks/>
          </p:cNvSpPr>
          <p:nvPr/>
        </p:nvSpPr>
        <p:spPr>
          <a:xfrm>
            <a:off x="2476499" y="1806501"/>
            <a:ext cx="128016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8000" b="0" i="0">
                <a:solidFill>
                  <a:schemeClr val="bg1"/>
                </a:solidFill>
                <a:latin typeface="SimSun"/>
                <a:ea typeface="+mj-ea"/>
                <a:cs typeface="SimSun"/>
              </a:defRPr>
            </a:lvl1pPr>
          </a:lstStyle>
          <a:p>
            <a:pPr marL="12700" marR="5080" algn="just">
              <a:spcBef>
                <a:spcPts val="100"/>
              </a:spcBef>
            </a:pPr>
            <a:r>
              <a:rPr lang="ru-R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Начальник: Эркенов Хаджидаут Алибекович</a:t>
            </a:r>
            <a:endParaRPr lang="ru-RU" sz="2000" u="sng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10C40993-33F6-7464-A26C-7F69260C8AB1}"/>
              </a:ext>
            </a:extLst>
          </p:cNvPr>
          <p:cNvSpPr txBox="1">
            <a:spLocks/>
          </p:cNvSpPr>
          <p:nvPr/>
        </p:nvSpPr>
        <p:spPr>
          <a:xfrm>
            <a:off x="2476499" y="2929456"/>
            <a:ext cx="128016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8000" b="0" i="0">
                <a:solidFill>
                  <a:schemeClr val="bg1"/>
                </a:solidFill>
                <a:latin typeface="SimSun"/>
                <a:ea typeface="+mj-ea"/>
                <a:cs typeface="SimSun"/>
              </a:defRPr>
            </a:lvl1pPr>
          </a:lstStyle>
          <a:p>
            <a:pPr marL="12700" marR="5080" algn="just">
              <a:spcBef>
                <a:spcPts val="100"/>
              </a:spcBef>
            </a:pP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(8782) 29-35-55</a:t>
            </a:r>
            <a:endParaRPr lang="ru-RU" sz="2000" u="sng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ECE4002-8104-8B7E-0BB5-85CBCA9B5A33}"/>
              </a:ext>
            </a:extLst>
          </p:cNvPr>
          <p:cNvSpPr txBox="1">
            <a:spLocks/>
          </p:cNvSpPr>
          <p:nvPr/>
        </p:nvSpPr>
        <p:spPr>
          <a:xfrm>
            <a:off x="2476499" y="3638815"/>
            <a:ext cx="13334999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0" i="0">
                <a:solidFill>
                  <a:schemeClr val="bg1"/>
                </a:solidFill>
                <a:latin typeface="SimSun"/>
                <a:ea typeface="+mj-ea"/>
                <a:cs typeface="SimSun"/>
              </a:defRPr>
            </a:lvl1pPr>
          </a:lstStyle>
          <a:p>
            <a:pPr algn="just"/>
            <a:r>
              <a:rPr lang="ru-RU" sz="4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АВТОМАТИЗАЦИИ И ВНЕДРЕНИЯ ЦИФРОВЫХ СЕРВИСОВ</a:t>
            </a:r>
            <a:endParaRPr lang="ru-RU" sz="4000" kern="0" dirty="0"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718BB087-9C41-F4C2-5F69-F11D326465EE}"/>
              </a:ext>
            </a:extLst>
          </p:cNvPr>
          <p:cNvSpPr txBox="1">
            <a:spLocks/>
          </p:cNvSpPr>
          <p:nvPr/>
        </p:nvSpPr>
        <p:spPr>
          <a:xfrm>
            <a:off x="2476499" y="5655459"/>
            <a:ext cx="128016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8000" b="0" i="0">
                <a:solidFill>
                  <a:schemeClr val="bg1"/>
                </a:solidFill>
                <a:latin typeface="SimSun"/>
                <a:ea typeface="+mj-ea"/>
                <a:cs typeface="SimSun"/>
              </a:defRPr>
            </a:lvl1pPr>
          </a:lstStyle>
          <a:p>
            <a:pPr marL="12700" marR="5080" algn="just">
              <a:spcBef>
                <a:spcPts val="100"/>
              </a:spcBef>
            </a:pPr>
            <a:r>
              <a:rPr lang="en-US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oavcs@ncsa.ru</a:t>
            </a:r>
            <a:endParaRPr lang="ru-RU" sz="2000" u="sng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A7A6A4D7-D556-064D-3420-3718BB9AA0AF}"/>
              </a:ext>
            </a:extLst>
          </p:cNvPr>
          <p:cNvSpPr txBox="1">
            <a:spLocks/>
          </p:cNvSpPr>
          <p:nvPr/>
        </p:nvSpPr>
        <p:spPr>
          <a:xfrm>
            <a:off x="2476499" y="6218053"/>
            <a:ext cx="128016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8000" b="0" i="0">
                <a:solidFill>
                  <a:schemeClr val="bg1"/>
                </a:solidFill>
                <a:latin typeface="SimSun"/>
                <a:ea typeface="+mj-ea"/>
                <a:cs typeface="SimSun"/>
              </a:defRPr>
            </a:lvl1pPr>
          </a:lstStyle>
          <a:p>
            <a:pPr marL="12700" marR="5080" algn="just">
              <a:spcBef>
                <a:spcPts val="100"/>
              </a:spcBef>
            </a:pP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 (8782) 29-35-68</a:t>
            </a:r>
            <a:endParaRPr lang="ru-RU" sz="2000" u="sng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6">
            <a:extLst>
              <a:ext uri="{FF2B5EF4-FFF2-40B4-BE49-F238E27FC236}">
                <a16:creationId xmlns:a16="http://schemas.microsoft.com/office/drawing/2014/main" id="{39756699-8C6F-49AB-6E2C-35C39BBFF79E}"/>
              </a:ext>
            </a:extLst>
          </p:cNvPr>
          <p:cNvSpPr txBox="1">
            <a:spLocks/>
          </p:cNvSpPr>
          <p:nvPr/>
        </p:nvSpPr>
        <p:spPr>
          <a:xfrm>
            <a:off x="2479812" y="7244004"/>
            <a:ext cx="12801600" cy="13926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8000" b="0" i="0">
                <a:solidFill>
                  <a:schemeClr val="bg1"/>
                </a:solidFill>
                <a:latin typeface="SimSun"/>
                <a:ea typeface="+mj-ea"/>
                <a:cs typeface="SimSun"/>
              </a:defRPr>
            </a:lvl1pPr>
          </a:lstStyle>
          <a:p>
            <a:pPr marL="12700" marR="5080" algn="just">
              <a:spcBef>
                <a:spcPts val="100"/>
              </a:spcBef>
            </a:pPr>
            <a:r>
              <a:rPr lang="ru-RU" sz="2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 вопросам касательно работы в системе «1С:Документооборот» обращаться по адресу электронной почты: </a:t>
            </a:r>
            <a:r>
              <a:rPr lang="en-US" sz="2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do_oaivcs@ncsa.ru</a:t>
            </a:r>
            <a:r>
              <a:rPr lang="ru-RU" sz="2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по телефону: (8782) 29-35-68</a:t>
            </a:r>
          </a:p>
          <a:p>
            <a:pPr marL="12700" marR="5080">
              <a:spcBef>
                <a:spcPts val="100"/>
              </a:spcBef>
            </a:pPr>
            <a:r>
              <a:rPr lang="ru-RU" sz="2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Специалисты: Турклиев Ильяс Хусеевич, </a:t>
            </a:r>
            <a:r>
              <a:rPr lang="ru-RU" sz="2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Шебзухова</a:t>
            </a:r>
            <a:r>
              <a:rPr lang="ru-RU" sz="2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Карина Валерьевна </a:t>
            </a:r>
          </a:p>
          <a:p>
            <a:pPr marL="12700" marR="5080">
              <a:spcBef>
                <a:spcPts val="100"/>
              </a:spcBef>
            </a:pPr>
            <a:r>
              <a:rPr lang="ru-RU" sz="2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работы: с 8:30 до 17:30 ежедневно, кроме выходных дней</a:t>
            </a: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32CED29D-0337-4959-7D25-97690984C751}"/>
              </a:ext>
            </a:extLst>
          </p:cNvPr>
          <p:cNvSpPr txBox="1">
            <a:spLocks/>
          </p:cNvSpPr>
          <p:nvPr/>
        </p:nvSpPr>
        <p:spPr>
          <a:xfrm>
            <a:off x="2476499" y="2366151"/>
            <a:ext cx="128016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8000" b="0" i="0">
                <a:solidFill>
                  <a:schemeClr val="bg1"/>
                </a:solidFill>
                <a:latin typeface="SimSun"/>
                <a:ea typeface="+mj-ea"/>
                <a:cs typeface="SimSun"/>
              </a:defRPr>
            </a:lvl1pPr>
          </a:lstStyle>
          <a:p>
            <a:pPr marL="12700" marR="5080" algn="just">
              <a:spcBef>
                <a:spcPts val="100"/>
              </a:spcBef>
            </a:pPr>
            <a:r>
              <a:rPr lang="en-US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itu@ncsa.ru</a:t>
            </a:r>
            <a:endParaRPr lang="ru-RU" sz="2000" u="sng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32CED29D-0337-4959-7D25-97690984C751}"/>
              </a:ext>
            </a:extLst>
          </p:cNvPr>
          <p:cNvSpPr txBox="1">
            <a:spLocks/>
          </p:cNvSpPr>
          <p:nvPr/>
        </p:nvSpPr>
        <p:spPr>
          <a:xfrm>
            <a:off x="2476499" y="5111960"/>
            <a:ext cx="128016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8000" b="0" i="0">
                <a:solidFill>
                  <a:schemeClr val="bg1"/>
                </a:solidFill>
                <a:latin typeface="SimSun"/>
                <a:ea typeface="+mj-ea"/>
                <a:cs typeface="SimSun"/>
              </a:defRPr>
            </a:lvl1pPr>
          </a:lstStyle>
          <a:p>
            <a:pPr marL="12700" marR="5080" algn="just">
              <a:spcBef>
                <a:spcPts val="100"/>
              </a:spcBef>
            </a:pPr>
            <a:r>
              <a:rPr lang="ru-R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Начальник: </a:t>
            </a:r>
            <a:r>
              <a:rPr lang="ru-RU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Кургузов</a:t>
            </a:r>
            <a:r>
              <a:rPr lang="ru-R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Роман Евгеньевич</a:t>
            </a:r>
            <a:endParaRPr lang="ru-RU" sz="2400" u="sng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956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05000" y="571500"/>
            <a:ext cx="1554480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Создаем новый документ, в списке выбираем вид документа и нажимаем на кнопку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Далее вы увидите окно создания документа, оно представлено ниже. Заполняем все необходимые реквизиты. Также можем написать краткое содержание документа и комментарий к нему (на ваше усмотрение). После того, как заполнены корректно все реквизиты и поля, жмём на кнопку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ЗАПИСАТЬ.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 эти действия происходят на вкладке РЕКВИЗИТЫ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1"/>
          <a:stretch/>
        </p:blipFill>
        <p:spPr>
          <a:xfrm>
            <a:off x="1905000" y="2019300"/>
            <a:ext cx="14308027" cy="76967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6"/>
          <p:cNvSpPr txBox="1">
            <a:spLocks noGrp="1"/>
          </p:cNvSpPr>
          <p:nvPr>
            <p:ph type="title"/>
          </p:nvPr>
        </p:nvSpPr>
        <p:spPr>
          <a:xfrm>
            <a:off x="2471185" y="571500"/>
            <a:ext cx="13175656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переходим к вкладке «ФАЙЛЫ». На данной вкладке производятся все манипуляции с файлом (документом). С помощью кнопки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редактировать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можно отредактировать файл и после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нажать на кнопку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закончить редактирование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Файл откроется в формате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пример представлен на сл. слайде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редактирования можно просмотреть документ (или до, на ваше усмотрение).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4"/>
          <a:stretch/>
        </p:blipFill>
        <p:spPr>
          <a:xfrm>
            <a:off x="2471185" y="2324100"/>
            <a:ext cx="13175655" cy="7086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1"/>
          <a:stretch/>
        </p:blipFill>
        <p:spPr>
          <a:xfrm>
            <a:off x="2057400" y="1333500"/>
            <a:ext cx="14325600" cy="77061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6"/>
          <p:cNvSpPr txBox="1">
            <a:spLocks/>
          </p:cNvSpPr>
          <p:nvPr/>
        </p:nvSpPr>
        <p:spPr>
          <a:xfrm>
            <a:off x="2057401" y="495300"/>
            <a:ext cx="1441930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8000" b="0" i="0">
                <a:solidFill>
                  <a:schemeClr val="bg1"/>
                </a:solidFill>
                <a:latin typeface="SimSun"/>
                <a:ea typeface="+mj-ea"/>
                <a:cs typeface="SimSun"/>
              </a:defRPr>
            </a:lvl1pPr>
          </a:lstStyle>
          <a:p>
            <a:pPr marL="12700" marR="5080" algn="just">
              <a:spcBef>
                <a:spcPts val="100"/>
              </a:spcBef>
            </a:pP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Теперь, переходим к вкладке «ОБРАБОТКА». Данная вкладка отвечает за движение документа. Так выглядит окно </a:t>
            </a:r>
            <a:r>
              <a:rPr lang="ru-RU" sz="2000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Обработки  </a:t>
            </a: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ее началом. После того как вы нажмете на кнопку </a:t>
            </a:r>
            <a:r>
              <a:rPr lang="ru-RU" sz="2000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Начать обработку ,</a:t>
            </a: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 начнет свое движение (пример на </a:t>
            </a:r>
            <a:r>
              <a:rPr lang="ru-RU" sz="2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сл.слайде</a:t>
            </a: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u="sng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1"/>
          <a:stretch/>
        </p:blipFill>
        <p:spPr>
          <a:xfrm>
            <a:off x="1981200" y="1562100"/>
            <a:ext cx="14571707" cy="783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516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6"/>
          <p:cNvSpPr txBox="1">
            <a:spLocks noGrp="1"/>
          </p:cNvSpPr>
          <p:nvPr>
            <p:ph type="title"/>
          </p:nvPr>
        </p:nvSpPr>
        <p:spPr>
          <a:xfrm>
            <a:off x="1257300" y="819423"/>
            <a:ext cx="157734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>
              <a:lnSpc>
                <a:spcPct val="100000"/>
              </a:lnSpc>
              <a:spcBef>
                <a:spcPts val="100"/>
              </a:spcBef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того как вы обновите действие (правая кнопка мыши         обновить действие), на первом этапе появится синяя стрелка, она будет говорить о том что документ отправлен сотруднику на первичное согласование</a:t>
            </a:r>
            <a:endParaRPr sz="1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0"/>
          <a:stretch/>
        </p:blipFill>
        <p:spPr>
          <a:xfrm>
            <a:off x="2705100" y="2019300"/>
            <a:ext cx="12877800" cy="6926695"/>
          </a:xfrm>
          <a:prstGeom prst="rect">
            <a:avLst/>
          </a:prstGeom>
        </p:spPr>
      </p:pic>
      <p:cxnSp>
        <p:nvCxnSpPr>
          <p:cNvPr id="14" name="Прямая со стрелкой 13"/>
          <p:cNvCxnSpPr/>
          <p:nvPr/>
        </p:nvCxnSpPr>
        <p:spPr>
          <a:xfrm>
            <a:off x="7848600" y="1028700"/>
            <a:ext cx="381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050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6"/>
          <p:cNvSpPr txBox="1">
            <a:spLocks/>
          </p:cNvSpPr>
          <p:nvPr/>
        </p:nvSpPr>
        <p:spPr>
          <a:xfrm>
            <a:off x="2286000" y="495300"/>
            <a:ext cx="128016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8000" b="0" i="0">
                <a:solidFill>
                  <a:schemeClr val="bg1"/>
                </a:solidFill>
                <a:latin typeface="SimSun"/>
                <a:ea typeface="+mj-ea"/>
                <a:cs typeface="SimSun"/>
              </a:defRPr>
            </a:lvl1pPr>
          </a:lstStyle>
          <a:p>
            <a:pPr marL="12700" marR="5080" algn="just">
              <a:spcBef>
                <a:spcPts val="100"/>
              </a:spcBef>
            </a:pP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Теперь, рассмотрим ситуацию, когда кто-то не согласовал документ. В таком случае документ возвращается к вам для доработки или исправления замечаний. Переходим в документ по кнопке: Перейти к обработке результата.</a:t>
            </a:r>
            <a:endParaRPr lang="ru-RU" sz="2000" u="sng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9"/>
          <a:stretch/>
        </p:blipFill>
        <p:spPr>
          <a:xfrm>
            <a:off x="1524000" y="1714500"/>
            <a:ext cx="14325600" cy="770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247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4"/>
          <a:stretch/>
        </p:blipFill>
        <p:spPr>
          <a:xfrm>
            <a:off x="2400300" y="2028203"/>
            <a:ext cx="13868400" cy="7459518"/>
          </a:xfrm>
          <a:prstGeom prst="rect">
            <a:avLst/>
          </a:prstGeom>
        </p:spPr>
      </p:pic>
      <p:sp>
        <p:nvSpPr>
          <p:cNvPr id="4" name="object 6"/>
          <p:cNvSpPr txBox="1">
            <a:spLocks noGrp="1"/>
          </p:cNvSpPr>
          <p:nvPr>
            <p:ph type="title"/>
          </p:nvPr>
        </p:nvSpPr>
        <p:spPr>
          <a:xfrm>
            <a:off x="1447800" y="495300"/>
            <a:ext cx="15773400" cy="15209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>
              <a:lnSpc>
                <a:spcPct val="100000"/>
              </a:lnSpc>
              <a:spcBef>
                <a:spcPts val="100"/>
              </a:spcBef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перейдете в окно для доработки. Справа будут находится замечания и комментарии, их можно принять либо отказаться от них (отказ нужно обосновать) при помощи советующих кнопок. Слева будет находиться сам документ, его можно будет открыть для просмотра и для редактирования, после редактирования не забудьте нажать на кнопку закончить редактирование, если вы этого не сделаете, дальше никто не сможет работать с документом. 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1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457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8"/>
          <a:stretch/>
        </p:blipFill>
        <p:spPr>
          <a:xfrm>
            <a:off x="1828800" y="1562100"/>
            <a:ext cx="14020800" cy="7534853"/>
          </a:xfrm>
          <a:prstGeom prst="rect">
            <a:avLst/>
          </a:prstGeom>
        </p:spPr>
      </p:pic>
      <p:sp>
        <p:nvSpPr>
          <p:cNvPr id="6" name="object 6"/>
          <p:cNvSpPr txBox="1">
            <a:spLocks/>
          </p:cNvSpPr>
          <p:nvPr/>
        </p:nvSpPr>
        <p:spPr>
          <a:xfrm>
            <a:off x="2438400" y="495300"/>
            <a:ext cx="128016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8000" b="0" i="0">
                <a:solidFill>
                  <a:schemeClr val="bg1"/>
                </a:solidFill>
                <a:latin typeface="SimSun"/>
                <a:ea typeface="+mj-ea"/>
                <a:cs typeface="SimSun"/>
              </a:defRPr>
            </a:lvl1pPr>
          </a:lstStyle>
          <a:p>
            <a:pPr marL="12700" marR="5080" algn="just">
              <a:spcBef>
                <a:spcPts val="100"/>
              </a:spcBef>
            </a:pP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того как вы начали редактировать документ, кнопка </a:t>
            </a:r>
            <a:r>
              <a:rPr lang="ru-RU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Закончить редактирование </a:t>
            </a: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становится активной, Система выделяет зеленым цветом документ, который находится на редактировании.</a:t>
            </a:r>
            <a:endParaRPr lang="ru-RU" sz="2000" u="sng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846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</TotalTime>
  <Words>570</Words>
  <Application>Microsoft Office PowerPoint</Application>
  <PresentationFormat>Произвольный</PresentationFormat>
  <Paragraphs>23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SimSun</vt:lpstr>
      <vt:lpstr>Calibri</vt:lpstr>
      <vt:lpstr>Times New Roman</vt:lpstr>
      <vt:lpstr>Office Theme</vt:lpstr>
      <vt:lpstr>ИНФОРМАЦИОННО-ТЕХНИЧЕСКОЕ УПРАВЛЕНИЕ   ОТДЕЛ АВТОМАТИЗАЦИИ И ВНЕДРЕНИЯ ЦИФРОВЫХ СЕРВИСОВ </vt:lpstr>
      <vt:lpstr>Создаем новый документ, в списке выбираем вид документа и нажимаем на кнопку создать. Далее вы увидите окно создания документа, оно представлено ниже. Заполняем все необходимые реквизиты. Также можем написать краткое содержание документа и комментарий к нему (на ваше усмотрение). После того, как заполнены корректно все реквизиты и поля, жмём на кнопку ЗАПИСАТЬ. Все эти действия происходят на вкладке РЕКВИЗИТЫ.</vt:lpstr>
      <vt:lpstr>Далее переходим к вкладке «ФАЙЛЫ». На данной вкладке производятся все манипуляции с файлом (документом). С помощью кнопки редактировать можно отредактировать файл и после обязательно нажать на кнопку закончить редактирование. (Файл откроется в формате word, пример представлен на сл. слайде) .После редактирования можно просмотреть документ (или до, на ваше усмотрение).</vt:lpstr>
      <vt:lpstr>Презентация PowerPoint</vt:lpstr>
      <vt:lpstr>Презентация PowerPoint</vt:lpstr>
      <vt:lpstr>После того как вы обновите действие (правая кнопка мыши         обновить действие), на первом этапе появится синяя стрелка, она будет говорить о том что документ отправлен сотруднику на первичное согласование</vt:lpstr>
      <vt:lpstr>Презентация PowerPoint</vt:lpstr>
      <vt:lpstr>Вы перейдете в окно для доработки. Справа будут находится замечания и комментарии, их можно принять либо отказаться от них (отказ нужно обосновать) при помощи советующих кнопок. Слева будет находиться сам документ, его можно будет открыть для просмотра и для редактирования, после редактирования не забудьте нажать на кнопку закончить редактирование, если вы этого не сделаете, дальше никто не сможет работать с документом.  </vt:lpstr>
      <vt:lpstr>Презентация PowerPoint</vt:lpstr>
      <vt:lpstr>После доработки документа вами, жмем кнопку записать, для сохранения изменений. Теперь можно его заново запустить в обработку при помощи кнопки Повторить. (Также можно увидеть, что напротив замечания стоит зеленая галка, она означает что замечание принято). </vt:lpstr>
      <vt:lpstr>Презентация PowerPoint</vt:lpstr>
      <vt:lpstr>Для вывода информации из программы «Электронного деканата» необходимо выбрать в области «Формирование печатной формы» вывод «Для 1C:Документооборота» и вывести «Печатную форму приказа (F7)» После чего в открывшемся PDF документе, не смотря на нестандартное форматирование, можно скопировать содержательную часть приказа и вставить её в шаблон в Документообороте.</vt:lpstr>
      <vt:lpstr>ИНФОРМАЦИОННО-ТЕХНИЧЕСКОЕ УПРАВЛЕНИЕ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Синий и Черный Традиционный Менеджер по Продажам в Агентстве Недвижимости Представление Новичка Презентация</dc:title>
  <dc:creator>ka_v2324mm</dc:creator>
  <cp:keywords>DAFesQQW3j0,BAEuxUPr7RQ</cp:keywords>
  <cp:lastModifiedBy>Ильяс Турклиев</cp:lastModifiedBy>
  <cp:revision>34</cp:revision>
  <dcterms:created xsi:type="dcterms:W3CDTF">2023-03-30T18:05:15Z</dcterms:created>
  <dcterms:modified xsi:type="dcterms:W3CDTF">2024-11-13T11:25:14Z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2023-03-30T00:00:00Z</vt:filetime>
  </property>
  <property fmtid="{D5CDD505-2E9C-101B-9397-08002B2CF9AE}" pid="3" name="Creator">
    <vt:lpwstr>Canva</vt:lpwstr>
  </property>
  <property fmtid="{D5CDD505-2E9C-101B-9397-08002B2CF9AE}" pid="4" name="LastSaved">
    <vt:filetime>2023-03-30T00:00:00Z</vt:filetime>
  </property>
</Properties>
</file>