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media/image39.jpg" ContentType="image/jpeg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1.xml" ContentType="application/vnd.openxmlformats-officedocument.drawingml.chartshapes+xml"/>
  <Override PartName="/ppt/charts/chart6.xml" ContentType="application/vnd.openxmlformats-officedocument.drawingml.chart+xml"/>
  <Override PartName="/ppt/drawings/drawing2.xml" ContentType="application/vnd.openxmlformats-officedocument.drawingml.chartshape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media/image136.jpg" ContentType="image/jpeg"/>
  <Override PartName="/ppt/media/image137.jpg" ContentType="image/jpeg"/>
  <Override PartName="/ppt/media/image138.jpg" ContentType="image/jpeg"/>
  <Override PartName="/ppt/media/image139.jpg" ContentType="image/jpeg"/>
  <Override PartName="/ppt/media/image148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6"/>
  </p:notesMasterIdLst>
  <p:sldIdLst>
    <p:sldId id="306" r:id="rId2"/>
    <p:sldId id="347" r:id="rId3"/>
    <p:sldId id="348" r:id="rId4"/>
    <p:sldId id="426" r:id="rId5"/>
    <p:sldId id="319" r:id="rId6"/>
    <p:sldId id="440" r:id="rId7"/>
    <p:sldId id="441" r:id="rId8"/>
    <p:sldId id="439" r:id="rId9"/>
    <p:sldId id="436" r:id="rId10"/>
    <p:sldId id="442" r:id="rId11"/>
    <p:sldId id="443" r:id="rId12"/>
    <p:sldId id="444" r:id="rId13"/>
    <p:sldId id="349" r:id="rId14"/>
    <p:sldId id="350" r:id="rId15"/>
    <p:sldId id="351" r:id="rId16"/>
    <p:sldId id="325" r:id="rId17"/>
    <p:sldId id="314" r:id="rId18"/>
    <p:sldId id="425" r:id="rId19"/>
    <p:sldId id="429" r:id="rId20"/>
    <p:sldId id="430" r:id="rId21"/>
    <p:sldId id="431" r:id="rId22"/>
    <p:sldId id="420" r:id="rId23"/>
    <p:sldId id="390" r:id="rId24"/>
    <p:sldId id="391" r:id="rId25"/>
    <p:sldId id="392" r:id="rId26"/>
    <p:sldId id="393" r:id="rId27"/>
    <p:sldId id="396" r:id="rId28"/>
    <p:sldId id="397" r:id="rId29"/>
    <p:sldId id="398" r:id="rId30"/>
    <p:sldId id="401" r:id="rId31"/>
    <p:sldId id="402" r:id="rId32"/>
    <p:sldId id="404" r:id="rId33"/>
    <p:sldId id="405" r:id="rId34"/>
    <p:sldId id="406" r:id="rId35"/>
    <p:sldId id="407" r:id="rId36"/>
    <p:sldId id="409" r:id="rId37"/>
    <p:sldId id="410" r:id="rId38"/>
    <p:sldId id="411" r:id="rId39"/>
    <p:sldId id="412" r:id="rId40"/>
    <p:sldId id="413" r:id="rId41"/>
    <p:sldId id="414" r:id="rId42"/>
    <p:sldId id="415" r:id="rId43"/>
    <p:sldId id="416" r:id="rId44"/>
    <p:sldId id="417" r:id="rId45"/>
    <p:sldId id="418" r:id="rId46"/>
    <p:sldId id="419" r:id="rId47"/>
    <p:sldId id="384" r:id="rId48"/>
    <p:sldId id="434" r:id="rId49"/>
    <p:sldId id="386" r:id="rId50"/>
    <p:sldId id="387" r:id="rId51"/>
    <p:sldId id="421" r:id="rId52"/>
    <p:sldId id="437" r:id="rId53"/>
    <p:sldId id="433" r:id="rId54"/>
    <p:sldId id="323" r:id="rId55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7E4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594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khma\Desktop\&#1056;&#1077;&#1081;&#1090;&#1080;&#1085;&#1075;%20&#1080;%20&#1086;&#1090;&#1095;%20&#1087;&#1088;&#1086;&#1088;&#1077;&#1082;&#1090;&#1086;&#1088;&#1072;%20&#8212;%20&#1082;&#1086;&#1087;&#1080;&#1103;\&#1047;&#1072;%202025%20&#1075;&#1086;&#1076;\&#1056;&#1077;&#1081;&#1090;&#1080;&#1085;&#1075;%202018+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1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50"/>
      <c:rotY val="0"/>
      <c:depthPercent val="100"/>
      <c:rAngAx val="0"/>
      <c:perspective val="6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Численность обучающихся (%)</c:v>
                </c:pt>
              </c:strCache>
            </c:strRef>
          </c:tx>
          <c:explosion val="1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</c:dPt>
          <c:dLbls>
            <c:dLbl>
              <c:idx val="0"/>
              <c:spPr>
                <a:gradFill rotWithShape="1">
                  <a:gsLst>
                    <a:gs pos="0">
                      <a:prstClr val="black">
                        <a:shade val="51000"/>
                        <a:satMod val="130000"/>
                      </a:prstClr>
                    </a:gs>
                    <a:gs pos="80000">
                      <a:prstClr val="black">
                        <a:shade val="93000"/>
                        <a:satMod val="130000"/>
                      </a:prstClr>
                    </a:gs>
                    <a:gs pos="100000">
                      <a:prstClr val="black">
                        <a:shade val="94000"/>
                        <a:satMod val="135000"/>
                      </a:prstClr>
                    </a:gs>
                  </a:gsLst>
                  <a:lin ang="16200000" scaled="0"/>
                </a:gradFill>
                <a:ln w="9525"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700" b="0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</c:ext>
              </c:extLst>
            </c:dLbl>
            <c:dLbl>
              <c:idx val="1"/>
              <c:spPr>
                <a:gradFill rotWithShape="1">
                  <a:gsLst>
                    <a:gs pos="0">
                      <a:prstClr val="black">
                        <a:shade val="51000"/>
                        <a:satMod val="130000"/>
                      </a:prstClr>
                    </a:gs>
                    <a:gs pos="80000">
                      <a:prstClr val="black">
                        <a:shade val="93000"/>
                        <a:satMod val="130000"/>
                      </a:prstClr>
                    </a:gs>
                    <a:gs pos="100000">
                      <a:prstClr val="black">
                        <a:shade val="94000"/>
                        <a:satMod val="135000"/>
                      </a:prstClr>
                    </a:gs>
                  </a:gsLst>
                  <a:lin ang="16200000" scaled="0"/>
                </a:gradFill>
                <a:ln w="9525"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700" b="0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</c:ext>
              </c:extLst>
            </c:dLbl>
            <c:dLbl>
              <c:idx val="2"/>
              <c:layout/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700" b="0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F7F91CFC-8513-41B3-ADEC-85337B805E45}" type="PERCENTAGE">
                      <a:rPr lang="en-US" sz="7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rPr>
                      <a:pPr>
                        <a:defRPr sz="700">
                          <a:solidFill>
                            <a:schemeClr val="lt1"/>
                          </a:solidFill>
                        </a:defRPr>
                      </a:pPr>
                      <a:t>[ПРОЦЕНТ]</a:t>
                    </a:fld>
                    <a:endParaRPr lang="ru-RU"/>
                  </a:p>
                </c:rich>
              </c:tx>
              <c:spPr>
                <a:gradFill rotWithShape="1">
                  <a:gsLst>
                    <a:gs pos="0">
                      <a:prstClr val="black">
                        <a:shade val="51000"/>
                        <a:satMod val="130000"/>
                      </a:prstClr>
                    </a:gs>
                    <a:gs pos="80000">
                      <a:prstClr val="black">
                        <a:shade val="93000"/>
                        <a:satMod val="130000"/>
                      </a:prstClr>
                    </a:gs>
                    <a:gs pos="100000">
                      <a:prstClr val="black">
                        <a:shade val="94000"/>
                        <a:satMod val="135000"/>
                      </a:prstClr>
                    </a:gs>
                  </a:gsLst>
                  <a:lin ang="16200000" scaled="0"/>
                </a:gradFill>
                <a:ln w="9525"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700" b="0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/>
                  <c15:dlblFieldTable/>
                  <c15:showDataLabelsRange val="0"/>
                </c:ext>
              </c:extLst>
            </c:dLbl>
            <c:dLbl>
              <c:idx val="3"/>
              <c:spPr>
                <a:gradFill rotWithShape="1">
                  <a:gsLst>
                    <a:gs pos="0">
                      <a:prstClr val="black">
                        <a:shade val="51000"/>
                        <a:satMod val="130000"/>
                      </a:prstClr>
                    </a:gs>
                    <a:gs pos="80000">
                      <a:prstClr val="black">
                        <a:shade val="93000"/>
                        <a:satMod val="130000"/>
                      </a:prstClr>
                    </a:gs>
                    <a:gs pos="100000">
                      <a:prstClr val="black">
                        <a:shade val="94000"/>
                        <a:satMod val="135000"/>
                      </a:prstClr>
                    </a:gs>
                  </a:gsLst>
                  <a:lin ang="16200000" scaled="0"/>
                </a:gradFill>
                <a:ln w="9525"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700" b="0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</c:ext>
              </c:extLst>
            </c:dLbl>
            <c:dLbl>
              <c:idx val="4"/>
              <c:spPr>
                <a:gradFill rotWithShape="1">
                  <a:gsLst>
                    <a:gs pos="0">
                      <a:prstClr val="black">
                        <a:shade val="51000"/>
                        <a:satMod val="130000"/>
                      </a:prstClr>
                    </a:gs>
                    <a:gs pos="80000">
                      <a:prstClr val="black">
                        <a:shade val="93000"/>
                        <a:satMod val="130000"/>
                      </a:prstClr>
                    </a:gs>
                    <a:gs pos="100000">
                      <a:prstClr val="black">
                        <a:shade val="94000"/>
                        <a:satMod val="135000"/>
                      </a:prstClr>
                    </a:gs>
                  </a:gsLst>
                  <a:lin ang="16200000" scaled="0"/>
                </a:gradFill>
                <a:ln w="9525"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700" b="0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</c:ext>
              </c:extLst>
            </c:dLbl>
            <c:dLbl>
              <c:idx val="5"/>
              <c:spPr>
                <a:gradFill rotWithShape="1">
                  <a:gsLst>
                    <a:gs pos="0">
                      <a:prstClr val="black">
                        <a:shade val="51000"/>
                        <a:satMod val="130000"/>
                      </a:prstClr>
                    </a:gs>
                    <a:gs pos="80000">
                      <a:prstClr val="black">
                        <a:shade val="93000"/>
                        <a:satMod val="130000"/>
                      </a:prstClr>
                    </a:gs>
                    <a:gs pos="100000">
                      <a:prstClr val="black">
                        <a:shade val="94000"/>
                        <a:satMod val="135000"/>
                      </a:prstClr>
                    </a:gs>
                  </a:gsLst>
                  <a:lin ang="16200000" scaled="0"/>
                </a:gradFill>
                <a:ln w="9525"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700" b="0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</c:ext>
              </c:extLst>
            </c:dLbl>
            <c:dLbl>
              <c:idx val="6"/>
              <c:spPr>
                <a:gradFill rotWithShape="1">
                  <a:gsLst>
                    <a:gs pos="0">
                      <a:prstClr val="black">
                        <a:shade val="51000"/>
                        <a:satMod val="130000"/>
                      </a:prstClr>
                    </a:gs>
                    <a:gs pos="80000">
                      <a:prstClr val="black">
                        <a:shade val="93000"/>
                        <a:satMod val="130000"/>
                      </a:prstClr>
                    </a:gs>
                    <a:gs pos="100000">
                      <a:prstClr val="black">
                        <a:shade val="94000"/>
                        <a:satMod val="135000"/>
                      </a:prstClr>
                    </a:gs>
                  </a:gsLst>
                  <a:lin ang="16200000" scaled="0"/>
                </a:gradFill>
                <a:ln w="9525"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700" b="0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</c:ext>
              </c:extLst>
            </c:dLbl>
            <c:dLbl>
              <c:idx val="7"/>
              <c:spPr>
                <a:gradFill rotWithShape="1">
                  <a:gsLst>
                    <a:gs pos="0">
                      <a:prstClr val="black">
                        <a:shade val="51000"/>
                        <a:satMod val="130000"/>
                      </a:prstClr>
                    </a:gs>
                    <a:gs pos="80000">
                      <a:prstClr val="black">
                        <a:shade val="93000"/>
                        <a:satMod val="130000"/>
                      </a:prstClr>
                    </a:gs>
                    <a:gs pos="100000">
                      <a:prstClr val="black">
                        <a:shade val="94000"/>
                        <a:satMod val="135000"/>
                      </a:prstClr>
                    </a:gs>
                  </a:gsLst>
                  <a:lin ang="16200000" scaled="0"/>
                </a:gradFill>
                <a:ln w="9525"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700" b="0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</c:ext>
              </c:extLst>
            </c:dLbl>
            <c:spPr>
              <a:solidFill>
                <a:prstClr val="white">
                  <a:alpha val="75000"/>
                </a:prstClr>
              </a:solidFill>
              <a:ln w="9525"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Лист1!$A$2:$A$9</c:f>
              <c:strCache>
                <c:ptCount val="8"/>
                <c:pt idx="0">
                  <c:v>ИЭиУ</c:v>
                </c:pt>
                <c:pt idx="1">
                  <c:v>АИ</c:v>
                </c:pt>
                <c:pt idx="2">
                  <c:v>МИ</c:v>
                </c:pt>
                <c:pt idx="3">
                  <c:v>ИИ</c:v>
                </c:pt>
                <c:pt idx="4">
                  <c:v>ИЦТ</c:v>
                </c:pt>
                <c:pt idx="5">
                  <c:v>ЮИ</c:v>
                </c:pt>
                <c:pt idx="6">
                  <c:v>ИДиЛ</c:v>
                </c:pt>
                <c:pt idx="7">
                  <c:v>СПК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5.38</c:v>
                </c:pt>
                <c:pt idx="1">
                  <c:v>7.71</c:v>
                </c:pt>
                <c:pt idx="2">
                  <c:v>31.24</c:v>
                </c:pt>
                <c:pt idx="3">
                  <c:v>7.64</c:v>
                </c:pt>
                <c:pt idx="4">
                  <c:v>9.17</c:v>
                </c:pt>
                <c:pt idx="5">
                  <c:v>9.49</c:v>
                </c:pt>
                <c:pt idx="6">
                  <c:v>3</c:v>
                </c:pt>
                <c:pt idx="7">
                  <c:v>26.38</c:v>
                </c:pt>
              </c:numCache>
            </c:numRef>
          </c:val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/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pattFill prst="dkDnDiag">
      <a:fgClr>
        <a:schemeClr val="lt1">
          <a:lumMod val="95000"/>
        </a:schemeClr>
      </a:fgClr>
      <a:bgClr>
        <a:schemeClr val="lt1"/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75"/>
      <c:hPercent val="100"/>
      <c:rotY val="23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38326374256682433"/>
          <c:y val="5.2195246427529894E-2"/>
          <c:w val="0.4991245754318045"/>
          <c:h val="0.62614856852688194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33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зав.каф.</c:v>
                </c:pt>
                <c:pt idx="1">
                  <c:v>профессор</c:v>
                </c:pt>
                <c:pt idx="2">
                  <c:v>доцент</c:v>
                </c:pt>
                <c:pt idx="3">
                  <c:v>старший преподаватель </c:v>
                </c:pt>
                <c:pt idx="4">
                  <c:v>преподаватель </c:v>
                </c:pt>
                <c:pt idx="5">
                  <c:v>ассистент 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23</c:v>
                </c:pt>
                <c:pt idx="1">
                  <c:v>18</c:v>
                </c:pt>
                <c:pt idx="2">
                  <c:v>118</c:v>
                </c:pt>
                <c:pt idx="3">
                  <c:v>68</c:v>
                </c:pt>
                <c:pt idx="4">
                  <c:v>1</c:v>
                </c:pt>
                <c:pt idx="5">
                  <c:v>57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4.693880106382893E-3"/>
          <c:y val="5.4319766868032915E-2"/>
          <c:w val="0.32887424935615334"/>
          <c:h val="0.8103291288458179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1"/>
          <c:order val="0"/>
          <c:tx>
            <c:strRef>
              <c:f>'Баллы по годам'!$AB$2</c:f>
              <c:strCache>
                <c:ptCount val="1"/>
                <c:pt idx="0">
                  <c:v>Scopus Q3+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'Баллы по годам'!$AA$3:$AA$10</c:f>
              <c:numCache>
                <c:formatCode>General</c:formatCode>
                <c:ptCount val="8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</c:numCache>
            </c:numRef>
          </c:cat>
          <c:val>
            <c:numRef>
              <c:f>'Баллы по годам'!$AB$3:$AB$10</c:f>
              <c:numCache>
                <c:formatCode>0</c:formatCode>
                <c:ptCount val="8"/>
                <c:pt idx="0">
                  <c:v>5100</c:v>
                </c:pt>
                <c:pt idx="1">
                  <c:v>5400</c:v>
                </c:pt>
                <c:pt idx="2">
                  <c:v>1200</c:v>
                </c:pt>
                <c:pt idx="3">
                  <c:v>1800</c:v>
                </c:pt>
                <c:pt idx="4">
                  <c:v>900</c:v>
                </c:pt>
                <c:pt idx="5">
                  <c:v>300</c:v>
                </c:pt>
                <c:pt idx="6">
                  <c:v>4200</c:v>
                </c:pt>
                <c:pt idx="7">
                  <c:v>4500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DE4-4847-878F-296FFB0AD453}"/>
            </c:ext>
          </c:extLst>
        </c:ser>
        <c:ser>
          <c:idx val="2"/>
          <c:order val="1"/>
          <c:tx>
            <c:strRef>
              <c:f>'Баллы по годам'!$AC$2</c:f>
              <c:strCache>
                <c:ptCount val="1"/>
                <c:pt idx="0">
                  <c:v>Scopus &lt;Q3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'Баллы по годам'!$AA$3:$AA$10</c:f>
              <c:numCache>
                <c:formatCode>General</c:formatCode>
                <c:ptCount val="8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</c:numCache>
            </c:numRef>
          </c:cat>
          <c:val>
            <c:numRef>
              <c:f>'Баллы по годам'!$AC$3:$AC$10</c:f>
              <c:numCache>
                <c:formatCode>0</c:formatCode>
                <c:ptCount val="8"/>
                <c:pt idx="0">
                  <c:v>1500</c:v>
                </c:pt>
                <c:pt idx="1">
                  <c:v>7500</c:v>
                </c:pt>
                <c:pt idx="2">
                  <c:v>3000</c:v>
                </c:pt>
                <c:pt idx="3">
                  <c:v>4500</c:v>
                </c:pt>
                <c:pt idx="4">
                  <c:v>4200</c:v>
                </c:pt>
                <c:pt idx="5">
                  <c:v>5700</c:v>
                </c:pt>
                <c:pt idx="6">
                  <c:v>6900</c:v>
                </c:pt>
                <c:pt idx="7">
                  <c:v>3900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DE4-4847-878F-296FFB0AD453}"/>
            </c:ext>
          </c:extLst>
        </c:ser>
        <c:ser>
          <c:idx val="0"/>
          <c:order val="2"/>
          <c:tx>
            <c:strRef>
              <c:f>'Баллы по годам'!$AD$2</c:f>
              <c:strCache>
                <c:ptCount val="1"/>
                <c:pt idx="0">
                  <c:v>ВАК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'Баллы по годам'!$AA$3:$AA$10</c:f>
              <c:numCache>
                <c:formatCode>General</c:formatCode>
                <c:ptCount val="8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</c:numCache>
            </c:numRef>
          </c:cat>
          <c:val>
            <c:numRef>
              <c:f>'Баллы по годам'!$AD$3:$AD$10</c:f>
              <c:numCache>
                <c:formatCode>0</c:formatCode>
                <c:ptCount val="8"/>
                <c:pt idx="0">
                  <c:v>17091</c:v>
                </c:pt>
                <c:pt idx="1">
                  <c:v>23932.699999999993</c:v>
                </c:pt>
                <c:pt idx="2">
                  <c:v>14650.000000000002</c:v>
                </c:pt>
                <c:pt idx="3">
                  <c:v>13100</c:v>
                </c:pt>
                <c:pt idx="4">
                  <c:v>14016.499999999998</c:v>
                </c:pt>
                <c:pt idx="5">
                  <c:v>17250</c:v>
                </c:pt>
                <c:pt idx="6">
                  <c:v>24450</c:v>
                </c:pt>
                <c:pt idx="7">
                  <c:v>32890.432000000001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DE4-4847-878F-296FFB0AD453}"/>
            </c:ext>
          </c:extLst>
        </c:ser>
        <c:ser>
          <c:idx val="3"/>
          <c:order val="3"/>
          <c:tx>
            <c:strRef>
              <c:f>'Баллы по годам'!$AE$2</c:f>
              <c:strCache>
                <c:ptCount val="1"/>
                <c:pt idx="0">
                  <c:v>Проч.публикации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'Баллы по годам'!$AA$3:$AA$10</c:f>
              <c:numCache>
                <c:formatCode>General</c:formatCode>
                <c:ptCount val="8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</c:numCache>
            </c:numRef>
          </c:cat>
          <c:val>
            <c:numRef>
              <c:f>'Баллы по годам'!$AE$3:$AE$10</c:f>
              <c:numCache>
                <c:formatCode>0</c:formatCode>
                <c:ptCount val="8"/>
                <c:pt idx="0">
                  <c:v>5259.8399999999965</c:v>
                </c:pt>
                <c:pt idx="1">
                  <c:v>8681.3500000000022</c:v>
                </c:pt>
                <c:pt idx="2">
                  <c:v>10032.499999999995</c:v>
                </c:pt>
                <c:pt idx="3">
                  <c:v>13110.94000000001</c:v>
                </c:pt>
                <c:pt idx="4">
                  <c:v>20595.690000000002</c:v>
                </c:pt>
                <c:pt idx="5">
                  <c:v>17104.700000000004</c:v>
                </c:pt>
                <c:pt idx="6">
                  <c:v>21722.499939999987</c:v>
                </c:pt>
                <c:pt idx="7">
                  <c:v>6680.0999999999913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6DE4-4847-878F-296FFB0AD453}"/>
            </c:ext>
          </c:extLst>
        </c:ser>
        <c:ser>
          <c:idx val="4"/>
          <c:order val="4"/>
          <c:tx>
            <c:strRef>
              <c:f>'Баллы по годам'!$AF$2</c:f>
              <c:strCache>
                <c:ptCount val="1"/>
                <c:pt idx="0">
                  <c:v>Патенты, гранты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numRef>
              <c:f>'Баллы по годам'!$AA$3:$AA$10</c:f>
              <c:numCache>
                <c:formatCode>General</c:formatCode>
                <c:ptCount val="8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</c:numCache>
            </c:numRef>
          </c:cat>
          <c:val>
            <c:numRef>
              <c:f>'Баллы по годам'!$AF$3:$AF$10</c:f>
              <c:numCache>
                <c:formatCode>0</c:formatCode>
                <c:ptCount val="8"/>
                <c:pt idx="0">
                  <c:v>1209.8724999999999</c:v>
                </c:pt>
                <c:pt idx="1">
                  <c:v>1203.5999999999999</c:v>
                </c:pt>
                <c:pt idx="2">
                  <c:v>1185</c:v>
                </c:pt>
                <c:pt idx="3">
                  <c:v>1597</c:v>
                </c:pt>
                <c:pt idx="4">
                  <c:v>1200</c:v>
                </c:pt>
                <c:pt idx="5">
                  <c:v>2150</c:v>
                </c:pt>
                <c:pt idx="6">
                  <c:v>2134.8500000000004</c:v>
                </c:pt>
                <c:pt idx="7">
                  <c:v>1399.9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6DE4-4847-878F-296FFB0AD453}"/>
            </c:ext>
          </c:extLst>
        </c:ser>
        <c:ser>
          <c:idx val="5"/>
          <c:order val="5"/>
          <c:tx>
            <c:strRef>
              <c:f>'Баллы по годам'!$AG$2</c:f>
              <c:strCache>
                <c:ptCount val="1"/>
                <c:pt idx="0">
                  <c:v>Выставки (диз.)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'Баллы по годам'!$AA$3:$AA$10</c:f>
              <c:numCache>
                <c:formatCode>General</c:formatCode>
                <c:ptCount val="8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</c:numCache>
            </c:numRef>
          </c:cat>
          <c:val>
            <c:numRef>
              <c:f>'Баллы по годам'!$AG$3:$AG$10</c:f>
              <c:numCache>
                <c:formatCode>0</c:formatCode>
                <c:ptCount val="8"/>
                <c:pt idx="0">
                  <c:v>2837.5</c:v>
                </c:pt>
                <c:pt idx="1">
                  <c:v>862.5</c:v>
                </c:pt>
                <c:pt idx="2">
                  <c:v>1210</c:v>
                </c:pt>
                <c:pt idx="3">
                  <c:v>790</c:v>
                </c:pt>
                <c:pt idx="4">
                  <c:v>457.5</c:v>
                </c:pt>
                <c:pt idx="5">
                  <c:v>337.5</c:v>
                </c:pt>
                <c:pt idx="6">
                  <c:v>518</c:v>
                </c:pt>
                <c:pt idx="7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6DE4-4847-878F-296FFB0AD453}"/>
            </c:ext>
          </c:extLst>
        </c:ser>
        <c:ser>
          <c:idx val="6"/>
          <c:order val="6"/>
          <c:tx>
            <c:strRef>
              <c:f>'Баллы по годам'!$AH$2</c:f>
              <c:strCache>
                <c:ptCount val="1"/>
                <c:pt idx="0">
                  <c:v>Конференции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'Баллы по годам'!$AA$3:$AA$10</c:f>
              <c:numCache>
                <c:formatCode>General</c:formatCode>
                <c:ptCount val="8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</c:numCache>
            </c:numRef>
          </c:cat>
          <c:val>
            <c:numRef>
              <c:f>'Баллы по годам'!$AH$3:$AH$10</c:f>
              <c:numCache>
                <c:formatCode>0</c:formatCode>
                <c:ptCount val="8"/>
                <c:pt idx="0">
                  <c:v>2404.9799999999996</c:v>
                </c:pt>
                <c:pt idx="1">
                  <c:v>5499.98</c:v>
                </c:pt>
                <c:pt idx="2">
                  <c:v>2380</c:v>
                </c:pt>
                <c:pt idx="3">
                  <c:v>2845.62</c:v>
                </c:pt>
                <c:pt idx="4">
                  <c:v>3304.14</c:v>
                </c:pt>
                <c:pt idx="5">
                  <c:v>337.5</c:v>
                </c:pt>
                <c:pt idx="6">
                  <c:v>3595</c:v>
                </c:pt>
                <c:pt idx="7">
                  <c:v>5468.7150000000001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6DE4-4847-878F-296FFB0AD453}"/>
            </c:ext>
          </c:extLst>
        </c:ser>
        <c:ser>
          <c:idx val="7"/>
          <c:order val="7"/>
          <c:tx>
            <c:strRef>
              <c:f>'Баллы по годам'!$AI$2</c:f>
              <c:strCache>
                <c:ptCount val="1"/>
                <c:pt idx="0">
                  <c:v>НИРС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'Баллы по годам'!$AA$3:$AA$10</c:f>
              <c:numCache>
                <c:formatCode>General</c:formatCode>
                <c:ptCount val="8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</c:numCache>
            </c:numRef>
          </c:cat>
          <c:val>
            <c:numRef>
              <c:f>'Баллы по годам'!$AI$3:$AI$10</c:f>
              <c:numCache>
                <c:formatCode>0</c:formatCode>
                <c:ptCount val="8"/>
                <c:pt idx="0">
                  <c:v>3880</c:v>
                </c:pt>
                <c:pt idx="1">
                  <c:v>2845</c:v>
                </c:pt>
                <c:pt idx="2">
                  <c:v>2924.375</c:v>
                </c:pt>
                <c:pt idx="3">
                  <c:v>2881.5</c:v>
                </c:pt>
                <c:pt idx="4">
                  <c:v>4017.0475000000006</c:v>
                </c:pt>
                <c:pt idx="5">
                  <c:v>3940</c:v>
                </c:pt>
                <c:pt idx="6">
                  <c:v>6289.9999850000004</c:v>
                </c:pt>
                <c:pt idx="7">
                  <c:v>3430.5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6DE4-4847-878F-296FFB0AD4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42087200"/>
        <c:axId val="742098624"/>
        <c:extLst xmlns:c16r2="http://schemas.microsoft.com/office/drawing/2015/06/chart">
          <c:ext xmlns:c15="http://schemas.microsoft.com/office/drawing/2012/chart" uri="{02D57815-91ED-43cb-92C2-25804820EDAC}">
            <c15:filteredBarSeries>
              <c15:ser>
                <c:idx val="8"/>
                <c:order val="8"/>
                <c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'Баллы по годам'!$AK$2</c15:sqref>
                        </c15:formulaRef>
                      </c:ext>
                    </c:extLst>
                    <c:strCache>
                      <c:ptCount val="1"/>
                      <c:pt idx="0">
                        <c:v>Белый список</c:v>
                      </c:pt>
                    </c:strCache>
                  </c:strRef>
                </c:tx>
                <c:spPr>
                  <a:solidFill>
                    <a:schemeClr val="accent3">
                      <a:lumMod val="6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'Баллы по годам'!$AA$3:$AA$10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2018</c:v>
                      </c:pt>
                      <c:pt idx="1">
                        <c:v>2019</c:v>
                      </c:pt>
                      <c:pt idx="2">
                        <c:v>2020</c:v>
                      </c:pt>
                      <c:pt idx="3">
                        <c:v>2021</c:v>
                      </c:pt>
                      <c:pt idx="4">
                        <c:v>2022</c:v>
                      </c:pt>
                      <c:pt idx="5">
                        <c:v>2023</c:v>
                      </c:pt>
                      <c:pt idx="6">
                        <c:v>2024</c:v>
                      </c:pt>
                      <c:pt idx="7">
                        <c:v>2025</c:v>
                      </c:pt>
                    </c:numCache>
                  </c:numRef>
                </c:cat>
                <c:val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'Баллы по годам'!$AK$3:$AK$10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6">
                        <c:v>10894</c:v>
                      </c:pt>
                      <c:pt idx="7" formatCode="0">
                        <c:v>8252.7999999999993</c:v>
                      </c:pt>
                    </c:numCache>
                  </c:numRef>
                </c:val>
                <c:extLst xmlns:c16r2="http://schemas.microsoft.com/office/drawing/2015/06/chart">
                  <c:ext xmlns:c16="http://schemas.microsoft.com/office/drawing/2014/chart" uri="{C3380CC4-5D6E-409C-BE32-E72D297353CC}">
                    <c16:uniqueId val="{00000008-6DE4-4847-878F-296FFB0AD453}"/>
                  </c:ext>
                </c:extLst>
              </c15:ser>
            </c15:filteredBarSeries>
          </c:ext>
        </c:extLst>
      </c:barChart>
      <c:catAx>
        <c:axId val="742087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42098624"/>
        <c:crosses val="autoZero"/>
        <c:auto val="1"/>
        <c:lblAlgn val="ctr"/>
        <c:lblOffset val="100"/>
        <c:noMultiLvlLbl val="0"/>
      </c:catAx>
      <c:valAx>
        <c:axId val="742098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42087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>
      <a:innerShdw blurRad="114300">
        <a:prstClr val="black"/>
      </a:innerShdw>
    </a:effectLst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ln>
          <a:noFill/>
        </a:ln>
        <a:effectLst>
          <a:outerShdw blurRad="50800" dist="1346200" dir="5400000" algn="ctr" rotWithShape="0">
            <a:srgbClr val="000000">
              <a:alpha val="43137"/>
            </a:srgbClr>
          </a:outerShdw>
        </a:effectLst>
        <a:scene3d>
          <a:camera prst="orthographicFront"/>
          <a:lightRig rig="threePt" dir="t"/>
        </a:scene3d>
        <a:sp3d>
          <a:bevelT prst="relaxedInset"/>
          <a:contourClr>
            <a:schemeClr val="accent1">
              <a:lumMod val="20000"/>
              <a:lumOff val="80000"/>
            </a:schemeClr>
          </a:contourClr>
        </a:sp3d>
      </c:spPr>
    </c:sideWall>
    <c:backWall>
      <c:thickness val="0"/>
      <c:spPr>
        <a:noFill/>
        <a:ln>
          <a:solidFill>
            <a:schemeClr val="accent1">
              <a:lumMod val="20000"/>
              <a:lumOff val="80000"/>
            </a:schemeClr>
          </a:solidFill>
        </a:ln>
        <a:effectLst>
          <a:outerShdw blurRad="50800" dist="1346200" dir="5400000" algn="ctr" rotWithShape="0">
            <a:srgbClr val="000000">
              <a:alpha val="43137"/>
            </a:srgbClr>
          </a:outerShdw>
        </a:effectLst>
        <a:scene3d>
          <a:camera prst="orthographicFront"/>
          <a:lightRig rig="threePt" dir="t"/>
        </a:scene3d>
        <a:sp3d>
          <a:bevelT prst="relaxedInset"/>
          <a:contourClr>
            <a:schemeClr val="accent1">
              <a:lumMod val="20000"/>
              <a:lumOff val="80000"/>
            </a:schemeClr>
          </a:contourClr>
        </a:sp3d>
      </c:spPr>
    </c:backWall>
    <c:plotArea>
      <c:layout>
        <c:manualLayout>
          <c:layoutTarget val="inner"/>
          <c:xMode val="edge"/>
          <c:yMode val="edge"/>
          <c:x val="0.1147416877661025"/>
          <c:y val="2.8868804828450497E-2"/>
          <c:w val="0.53664286204757627"/>
          <c:h val="0.9037825349956255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Остаток на 01.01.2025 г. - 22 579,9 тыс. руб.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01600"/>
            </a:sp3d>
          </c:spPr>
          <c:invertIfNegative val="0"/>
          <c:dLbls>
            <c:dLbl>
              <c:idx val="0"/>
              <c:layout>
                <c:manualLayout>
                  <c:x val="2.3556623538260502E-3"/>
                  <c:y val="-4.1140107373250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Лист1!$B$2</c:f>
              <c:numCache>
                <c:formatCode>#\ ##0.0</c:formatCode>
                <c:ptCount val="1"/>
                <c:pt idx="0">
                  <c:v>22579.9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CCC-4D3E-9654-25D484B5B294}"/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Лист1!$A$2</c15:sqref>
                        </c15:formulaRef>
                      </c:ext>
                    </c:extLst>
                    <c:strCache>
                      <c:ptCount val="1"/>
                      <c:pt idx="0">
                        <c:v>Категория 1</c:v>
                      </c:pt>
                    </c:strCache>
                  </c:strRef>
                </c15:cat>
              </c15:filteredCategoryTitle>
            </c:ext>
          </c:extLst>
        </c:ser>
        <c:ser>
          <c:idx val="2"/>
          <c:order val="1"/>
          <c:tx>
            <c:strRef>
              <c:f>Лист1!$C$1</c:f>
              <c:strCache>
                <c:ptCount val="1"/>
                <c:pt idx="0">
                  <c:v>Субсидия на выполнение государственного задания - 398 089,7 тыс. руб.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 cmpd="sng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7150" dist="19050" dir="5400000" sx="196000" sy="196000" algn="ctr" rotWithShape="0">
                <a:srgbClr val="000000">
                  <a:alpha val="63000"/>
                </a:srgbClr>
              </a:outerShdw>
            </a:effectLst>
            <a:scene3d>
              <a:camera prst="orthographicFront"/>
              <a:lightRig rig="threePt" dir="t"/>
            </a:scene3d>
            <a:sp3d prstMaterial="metal">
              <a:bevelT w="1016000" prst="relaxedInset"/>
              <a:contourClr>
                <a:schemeClr val="accent1">
                  <a:lumMod val="20000"/>
                  <a:lumOff val="80000"/>
                </a:schemeClr>
              </a:contourClr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 cmpd="sng">
                <a:solidFill>
                  <a:schemeClr val="accent1">
                    <a:lumMod val="20000"/>
                    <a:lumOff val="80000"/>
                  </a:schemeClr>
                </a:solidFill>
              </a:ln>
              <a:effectLst>
                <a:outerShdw blurRad="57150" dist="1295400" dir="5400000" sx="196000" sy="196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/>
                <a:lightRig rig="threePt" dir="t"/>
              </a:scene3d>
              <a:sp3d prstMaterial="metal">
                <a:bevelT w="1016000" h="69850" prst="relaxedInset"/>
                <a:contourClr>
                  <a:schemeClr val="accent1">
                    <a:lumMod val="20000"/>
                    <a:lumOff val="80000"/>
                  </a:schemeClr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0CCC-4D3E-9654-25D484B5B294}"/>
              </c:ext>
            </c:extLst>
          </c:dPt>
          <c:dLbls>
            <c:dLbl>
              <c:idx val="0"/>
              <c:layout>
                <c:manualLayout>
                  <c:x val="1.0600480592217226E-2"/>
                  <c:y val="-2.57125671082816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Лист1!$C$2</c:f>
              <c:numCache>
                <c:formatCode>#\ ##0.0</c:formatCode>
                <c:ptCount val="1"/>
                <c:pt idx="0">
                  <c:v>398089.7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0CCC-4D3E-9654-25D484B5B294}"/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Лист1!$A$2</c15:sqref>
                        </c15:formulaRef>
                      </c:ext>
                    </c:extLst>
                    <c:strCache>
                      <c:ptCount val="1"/>
                      <c:pt idx="0">
                        <c:v>Категория 1</c:v>
                      </c:pt>
                    </c:strCache>
                  </c:strRef>
                </c15:cat>
              </c15:filteredCategoryTitle>
            </c:ext>
          </c:extLst>
        </c:ser>
        <c:ser>
          <c:idx val="3"/>
          <c:order val="2"/>
          <c:tx>
            <c:strRef>
              <c:f>Лист1!$D$1</c:f>
              <c:strCache>
                <c:ptCount val="1"/>
                <c:pt idx="0">
                  <c:v>Субсидии на иные цели  - 146 144,0 тыс. руб.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95250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c:spPr>
          <c:invertIfNegative val="0"/>
          <c:dLbls>
            <c:dLbl>
              <c:idx val="0"/>
              <c:layout>
                <c:manualLayout>
                  <c:x val="2.3556623538260501E-2"/>
                  <c:y val="-2.828382381910986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Лист1!$D$2</c:f>
              <c:numCache>
                <c:formatCode>#\ ##0.0</c:formatCode>
                <c:ptCount val="1"/>
                <c:pt idx="0">
                  <c:v>146144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0CCC-4D3E-9654-25D484B5B294}"/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Лист1!$A$2</c15:sqref>
                        </c15:formulaRef>
                      </c:ext>
                    </c:extLst>
                    <c:strCache>
                      <c:ptCount val="1"/>
                      <c:pt idx="0">
                        <c:v>Категория 1</c:v>
                      </c:pt>
                    </c:strCache>
                  </c:strRef>
                </c15:cat>
              </c15:filteredCategoryTitle>
            </c:ext>
          </c:extLst>
        </c:ser>
        <c:ser>
          <c:idx val="4"/>
          <c:order val="3"/>
          <c:tx>
            <c:strRef>
              <c:f>Лист1!$E$1</c:f>
              <c:strCache>
                <c:ptCount val="1"/>
                <c:pt idx="0">
                  <c:v>Средства от приносящей доход деятельности - 528 841,6 тыс. руб.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  <a:bevelB w="107950"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>
                <a:outerShdw blurRad="57150" dist="19050" dir="5400000" sx="195000" sy="195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prst="relaxedInset"/>
                <a:bevelB w="13335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0CCC-4D3E-9654-25D484B5B294}"/>
              </c:ext>
            </c:extLst>
          </c:dPt>
          <c:dLbls>
            <c:dLbl>
              <c:idx val="0"/>
              <c:layout>
                <c:manualLayout>
                  <c:x val="1.7667467653695375E-2"/>
                  <c:y val="-3.59975939515943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Лист1!$E$2</c:f>
              <c:numCache>
                <c:formatCode>#\ ##0.0</c:formatCode>
                <c:ptCount val="1"/>
                <c:pt idx="0">
                  <c:v>528841.6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0CCC-4D3E-9654-25D484B5B294}"/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Лист1!$A$2</c15:sqref>
                        </c15:formulaRef>
                      </c:ext>
                    </c:extLst>
                    <c:strCache>
                      <c:ptCount val="1"/>
                      <c:pt idx="0">
                        <c:v>Категория 1</c:v>
                      </c:pt>
                    </c:strCache>
                  </c:strRef>
                </c15:cat>
              </c15:filteredCategoryTitle>
            </c:ext>
          </c:extLst>
        </c:ser>
        <c:ser>
          <c:idx val="1"/>
          <c:order val="4"/>
          <c:tx>
            <c:strRef>
              <c:f>Лист1!$F$1</c:f>
              <c:strCache>
                <c:ptCount val="1"/>
                <c:pt idx="0">
                  <c:v>Средства обязательного медицинского страхования - 6 673,4 тыс. руб.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c:spPr>
          <c:invertIfNegative val="0"/>
          <c:dLbls>
            <c:dLbl>
              <c:idx val="0"/>
              <c:layout>
                <c:manualLayout>
                  <c:x val="1.7667467653695288E-2"/>
                  <c:y val="-5.65676476382197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Лист1!$F$2</c:f>
              <c:numCache>
                <c:formatCode>#\ ##0.0</c:formatCode>
                <c:ptCount val="1"/>
                <c:pt idx="0">
                  <c:v>6673.4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0CCC-4D3E-9654-25D484B5B294}"/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Лист1!$A$2</c15:sqref>
                        </c15:formulaRef>
                      </c:ext>
                    </c:extLst>
                    <c:strCache>
                      <c:ptCount val="1"/>
                      <c:pt idx="0">
                        <c:v>Категория 1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742091552"/>
        <c:axId val="742093184"/>
        <c:axId val="0"/>
      </c:bar3DChart>
      <c:catAx>
        <c:axId val="7420915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42093184"/>
        <c:crosses val="autoZero"/>
        <c:auto val="1"/>
        <c:lblAlgn val="ctr"/>
        <c:lblOffset val="100"/>
        <c:noMultiLvlLbl val="0"/>
      </c:catAx>
      <c:valAx>
        <c:axId val="742093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0070C0"/>
              </a:solidFill>
              <a:round/>
            </a:ln>
            <a:effectLst/>
          </c:spPr>
        </c:majorGridlines>
        <c:numFmt formatCode="#\ ##0.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42091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4961046042355797"/>
          <c:y val="9.8067555744721077E-2"/>
          <c:w val="0.35038956534319865"/>
          <c:h val="0.8273258494715187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3558758579613771E-2"/>
          <c:y val="3.9895812448352566E-2"/>
          <c:w val="0.86963201986259553"/>
          <c:h val="0.7146462878275891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962-4EF2-8995-CC4BB2C7BA22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962-4EF2-8995-CC4BB2C7BA22}"/>
              </c:ext>
            </c:extLst>
          </c:dPt>
          <c:dPt>
            <c:idx val="2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F962-4EF2-8995-CC4BB2C7BA22}"/>
              </c:ext>
            </c:extLst>
          </c:dPt>
          <c:dPt>
            <c:idx val="3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F962-4EF2-8995-CC4BB2C7BA22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40B3-4BF6-A636-132D6DD5E0EE}"/>
              </c:ext>
            </c:extLst>
          </c:dPt>
          <c:dPt>
            <c:idx val="6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A-40B3-4BF6-A636-132D6DD5E0EE}"/>
              </c:ext>
            </c:extLst>
          </c:dPt>
          <c:dPt>
            <c:idx val="7"/>
            <c:invertIfNegative val="0"/>
            <c:bubble3D val="0"/>
            <c:spPr>
              <a:solidFill>
                <a:schemeClr val="bg2">
                  <a:lumMod val="2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40B3-4BF6-A636-132D6DD5E0EE}"/>
              </c:ext>
            </c:extLst>
          </c:dPt>
          <c:dLbls>
            <c:spPr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Основные виды деятельности - 456 577,8 тыс. руб.</c:v>
                </c:pt>
                <c:pt idx="1">
                  <c:v>Доходы от собственности - 2 824,5 тыс. руб.</c:v>
                </c:pt>
                <c:pt idx="2">
                  <c:v>Общежития - 13 397,7 тыс. руб.</c:v>
                </c:pt>
                <c:pt idx="3">
                  <c:v>Структурные подразделения (бассейн, отдел по подготовке водителей, ФОКи и др.) - 12 585,8 тыс. руб.</c:v>
                </c:pt>
                <c:pt idx="4">
                  <c:v>Гранты в форме субсидии (Росмолодежь, РДДМ) - 21 958,8 тыс. руб.</c:v>
                </c:pt>
                <c:pt idx="5">
                  <c:v>ЦОиТ иностранных граждан - 14 914,9 тыс. руб.</c:v>
                </c:pt>
                <c:pt idx="6">
                  <c:v>ЦСУЗОВОУ - 2 885,4 тыс. руб.</c:v>
                </c:pt>
                <c:pt idx="7">
                  <c:v>Прочие - 3 666,7 тыс. руб.</c:v>
                </c:pt>
              </c:strCache>
            </c:strRef>
          </c:cat>
          <c:val>
            <c:numRef>
              <c:f>Лист1!$B$2:$B$9</c:f>
              <c:numCache>
                <c:formatCode>0.0%</c:formatCode>
                <c:ptCount val="8"/>
                <c:pt idx="0">
                  <c:v>0.86299999999999999</c:v>
                </c:pt>
                <c:pt idx="1">
                  <c:v>5.0000000000000001E-3</c:v>
                </c:pt>
                <c:pt idx="2">
                  <c:v>2.5000000000000001E-2</c:v>
                </c:pt>
                <c:pt idx="3">
                  <c:v>2.4E-2</c:v>
                </c:pt>
                <c:pt idx="4">
                  <c:v>4.2000000000000003E-2</c:v>
                </c:pt>
                <c:pt idx="5">
                  <c:v>2.8000000000000001E-2</c:v>
                </c:pt>
                <c:pt idx="6">
                  <c:v>5.0000000000000001E-3</c:v>
                </c:pt>
                <c:pt idx="7">
                  <c:v>7.0000000000000001E-3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F962-4EF2-8995-CC4BB2C7BA2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945956544"/>
        <c:axId val="945961440"/>
        <c:axId val="946014800"/>
      </c:bar3DChart>
      <c:catAx>
        <c:axId val="945956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45961440"/>
        <c:crosses val="autoZero"/>
        <c:auto val="1"/>
        <c:lblAlgn val="ctr"/>
        <c:lblOffset val="100"/>
        <c:noMultiLvlLbl val="0"/>
      </c:catAx>
      <c:valAx>
        <c:axId val="945961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45956544"/>
        <c:crosses val="autoZero"/>
        <c:crossBetween val="between"/>
      </c:valAx>
      <c:serAx>
        <c:axId val="94601480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45961440"/>
        <c:crosses val="autoZero"/>
      </c:ser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2.2755348380352242E-3"/>
          <c:y val="0.16589877745544962"/>
          <c:w val="0.71555814524559691"/>
          <c:h val="0.40475877192982446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38100">
                <a:solidFill>
                  <a:schemeClr val="lt1"/>
                </a:solidFill>
              </a:ln>
              <a:effectLst/>
              <a:sp3d contourW="381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1D7-472B-9CBE-C2CE9ED527E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1D7-472B-9CBE-C2CE9ED527E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1D7-472B-9CBE-C2CE9ED527E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11D7-472B-9CBE-C2CE9ED527E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11D7-472B-9CBE-C2CE9ED527ED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11D7-472B-9CBE-C2CE9ED527ED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11D7-472B-9CBE-C2CE9ED527ED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11D7-472B-9CBE-C2CE9ED527ED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11D7-472B-9CBE-C2CE9ED527ED}"/>
              </c:ext>
            </c:extLst>
          </c:dPt>
          <c:dLbls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1-11D7-472B-9CBE-C2CE9ED527ED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Лист1!$A$2:$A$10</c:f>
              <c:strCache>
                <c:ptCount val="9"/>
                <c:pt idx="0">
                  <c:v>Оплата труда и начисления на выплаты по оплате труда - 613 611,3 тыс. руб.</c:v>
                </c:pt>
                <c:pt idx="1">
                  <c:v>Социальные и иные выплаты населению (стипендии, материальная помощь, премии) - 139 607,9 тыс. руб.</c:v>
                </c:pt>
                <c:pt idx="2">
                  <c:v>Уплата налогов, сборов и иных платежей - 23 049,8 тыс. руб.</c:v>
                </c:pt>
                <c:pt idx="3">
                  <c:v>Коммунальные услуги - 47 272,2 тыс. руб.</c:v>
                </c:pt>
                <c:pt idx="4">
                  <c:v>Капитальный ремонт -22 971,2 тыс. руб.</c:v>
                </c:pt>
                <c:pt idx="5">
                  <c:v>Работы, услуги по содержанию имущества - 35 595,2 тыс. руб.</c:v>
                </c:pt>
                <c:pt idx="6">
                  <c:v>Увеличение стоимости основных средств - 28 730,9 тыс. руб.</c:v>
                </c:pt>
                <c:pt idx="7">
                  <c:v>Увеличение стоимости материальных запасов - 37 097,4 тыс. руб.</c:v>
                </c:pt>
                <c:pt idx="8">
                  <c:v>Прочие работы, услуги - 124 422,2 тыс. руб.</c:v>
                </c:pt>
              </c:strCache>
            </c:strRef>
          </c:cat>
          <c:val>
            <c:numRef>
              <c:f>Лист1!$B$2:$B$10</c:f>
              <c:numCache>
                <c:formatCode>0%</c:formatCode>
                <c:ptCount val="9"/>
                <c:pt idx="0">
                  <c:v>0.56999999999999995</c:v>
                </c:pt>
                <c:pt idx="1">
                  <c:v>0.13</c:v>
                </c:pt>
                <c:pt idx="2">
                  <c:v>0.02</c:v>
                </c:pt>
                <c:pt idx="3">
                  <c:v>0.04</c:v>
                </c:pt>
                <c:pt idx="4">
                  <c:v>0.02</c:v>
                </c:pt>
                <c:pt idx="5">
                  <c:v>0.03</c:v>
                </c:pt>
                <c:pt idx="6">
                  <c:v>0.03</c:v>
                </c:pt>
                <c:pt idx="7">
                  <c:v>0.04</c:v>
                </c:pt>
                <c:pt idx="8">
                  <c:v>0.12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2-11D7-472B-9CBE-C2CE9ED527ED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spcAft>
                <a:spcPts val="0"/>
              </a:spcAft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spcAft>
                <a:spcPts val="0"/>
              </a:spcAft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spcAft>
                <a:spcPts val="0"/>
              </a:spcAft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spcAft>
                <a:spcPts val="0"/>
              </a:spcAft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4"/>
        <c:txPr>
          <a:bodyPr rot="0" spcFirstLastPara="1" vertOverflow="ellipsis" vert="horz" wrap="square" anchor="ctr" anchorCtr="1"/>
          <a:lstStyle/>
          <a:p>
            <a:pPr>
              <a:spcAft>
                <a:spcPts val="0"/>
              </a:spcAft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5"/>
        <c:txPr>
          <a:bodyPr rot="0" spcFirstLastPara="1" vertOverflow="ellipsis" vert="horz" wrap="square" anchor="ctr" anchorCtr="1"/>
          <a:lstStyle/>
          <a:p>
            <a:pPr>
              <a:spcAft>
                <a:spcPts val="0"/>
              </a:spcAft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6"/>
        <c:txPr>
          <a:bodyPr rot="0" spcFirstLastPara="1" vertOverflow="ellipsis" vert="horz" wrap="square" anchor="ctr" anchorCtr="1"/>
          <a:lstStyle/>
          <a:p>
            <a:pPr>
              <a:spcAft>
                <a:spcPts val="0"/>
              </a:spcAft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7"/>
        <c:txPr>
          <a:bodyPr rot="0" spcFirstLastPara="1" vertOverflow="ellipsis" vert="horz" wrap="square" anchor="ctr" anchorCtr="1"/>
          <a:lstStyle/>
          <a:p>
            <a:pPr>
              <a:spcAft>
                <a:spcPts val="0"/>
              </a:spcAft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8"/>
        <c:txPr>
          <a:bodyPr rot="0" spcFirstLastPara="1" vertOverflow="ellipsis" vert="horz" wrap="square" anchor="ctr" anchorCtr="1"/>
          <a:lstStyle/>
          <a:p>
            <a:pPr>
              <a:spcAft>
                <a:spcPts val="0"/>
              </a:spcAft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0"/>
          <c:y val="0.56093642077635031"/>
          <c:w val="0.77195924714198649"/>
          <c:h val="0.4390635792236496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spcAft>
              <a:spcPts val="0"/>
            </a:spcAft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image" Target="../media/image67.png"/><Relationship Id="rId4" Type="http://schemas.openxmlformats.org/officeDocument/2006/relationships/image" Target="../media/image70.pn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image" Target="../media/image71.png"/><Relationship Id="rId4" Type="http://schemas.openxmlformats.org/officeDocument/2006/relationships/image" Target="../media/image7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1371783-AC19-42A4-AA15-F3E091983AEF}" type="doc">
      <dgm:prSet loTypeId="urn:microsoft.com/office/officeart/2005/8/layout/radial5" loCatId="relationship" qsTypeId="urn:microsoft.com/office/officeart/2005/8/quickstyle/3d1" qsCatId="3D" csTypeId="urn:microsoft.com/office/officeart/2005/8/colors/accent1_5" csCatId="accent1" phldr="1"/>
      <dgm:spPr/>
      <dgm:t>
        <a:bodyPr/>
        <a:lstStyle/>
        <a:p>
          <a:endParaRPr lang="ru-RU"/>
        </a:p>
      </dgm:t>
    </dgm:pt>
    <dgm:pt modelId="{8DEC38DE-1206-4896-9B21-8B37B63B9983}">
      <dgm:prSet phldrT="[Текст]" custT="1"/>
      <dgm:spPr/>
      <dgm:t>
        <a:bodyPr/>
        <a:lstStyle/>
        <a:p>
          <a:r>
            <a:rPr lang="ru-RU" sz="1100"/>
            <a:t>Образовательная деятельность</a:t>
          </a:r>
        </a:p>
      </dgm:t>
    </dgm:pt>
    <dgm:pt modelId="{3C6A288E-7EC5-4C5D-9EAC-8AA88F38048F}" type="parTrans" cxnId="{7A52397B-590E-465D-9418-DA67B61A2FFD}">
      <dgm:prSet/>
      <dgm:spPr/>
      <dgm:t>
        <a:bodyPr/>
        <a:lstStyle/>
        <a:p>
          <a:endParaRPr lang="ru-RU"/>
        </a:p>
      </dgm:t>
    </dgm:pt>
    <dgm:pt modelId="{966F427C-4165-46E0-B8D7-472CF0BFA9A9}" type="sibTrans" cxnId="{7A52397B-590E-465D-9418-DA67B61A2FFD}">
      <dgm:prSet/>
      <dgm:spPr/>
      <dgm:t>
        <a:bodyPr/>
        <a:lstStyle/>
        <a:p>
          <a:endParaRPr lang="ru-RU"/>
        </a:p>
      </dgm:t>
    </dgm:pt>
    <dgm:pt modelId="{F384785B-2668-4B03-9D11-18373289954D}">
      <dgm:prSet phldrT="[Текст]"/>
      <dgm:spPr/>
      <dgm:t>
        <a:bodyPr/>
        <a:lstStyle/>
        <a:p>
          <a:r>
            <a:rPr lang="ru-RU"/>
            <a:t>Разработка перспективы развития Академии</a:t>
          </a:r>
        </a:p>
      </dgm:t>
    </dgm:pt>
    <dgm:pt modelId="{178A977B-427C-42BA-8F7A-06FCD673D53A}" type="parTrans" cxnId="{DC8915DC-EB37-456B-955A-565CF7EB0C51}">
      <dgm:prSet/>
      <dgm:spPr/>
      <dgm:t>
        <a:bodyPr/>
        <a:lstStyle/>
        <a:p>
          <a:endParaRPr lang="ru-RU"/>
        </a:p>
      </dgm:t>
    </dgm:pt>
    <dgm:pt modelId="{15267A02-A44B-4B47-A6DA-E2840ADBD2B8}" type="sibTrans" cxnId="{DC8915DC-EB37-456B-955A-565CF7EB0C51}">
      <dgm:prSet/>
      <dgm:spPr/>
      <dgm:t>
        <a:bodyPr/>
        <a:lstStyle/>
        <a:p>
          <a:endParaRPr lang="ru-RU"/>
        </a:p>
      </dgm:t>
    </dgm:pt>
    <dgm:pt modelId="{1FAE9E28-8B4D-49E2-9F3E-1BC5F2709AE1}">
      <dgm:prSet phldrT="[Текст]"/>
      <dgm:spPr/>
      <dgm:t>
        <a:bodyPr/>
        <a:lstStyle/>
        <a:p>
          <a:r>
            <a:rPr lang="ru-RU"/>
            <a:t>Финансово-экономическая деятельность</a:t>
          </a:r>
        </a:p>
      </dgm:t>
    </dgm:pt>
    <dgm:pt modelId="{3BFD4AF8-43D4-40C8-8B4D-A99216FF2DA2}" type="parTrans" cxnId="{D10E4DBF-2BAF-4B25-BABC-4CBFE977C714}">
      <dgm:prSet/>
      <dgm:spPr/>
      <dgm:t>
        <a:bodyPr/>
        <a:lstStyle/>
        <a:p>
          <a:endParaRPr lang="ru-RU"/>
        </a:p>
      </dgm:t>
    </dgm:pt>
    <dgm:pt modelId="{38CD57F3-EE35-443D-ABD8-30430CEFB611}" type="sibTrans" cxnId="{D10E4DBF-2BAF-4B25-BABC-4CBFE977C714}">
      <dgm:prSet/>
      <dgm:spPr/>
      <dgm:t>
        <a:bodyPr/>
        <a:lstStyle/>
        <a:p>
          <a:endParaRPr lang="ru-RU"/>
        </a:p>
      </dgm:t>
    </dgm:pt>
    <dgm:pt modelId="{173D3A84-362B-462B-8449-B9EE1B5CCC1B}">
      <dgm:prSet phldrT="[Текст]"/>
      <dgm:spPr/>
      <dgm:t>
        <a:bodyPr/>
        <a:lstStyle/>
        <a:p>
          <a:endParaRPr lang="ru-RU"/>
        </a:p>
      </dgm:t>
    </dgm:pt>
    <dgm:pt modelId="{6F07B509-FE97-4B9B-8207-F98216F550F3}" type="parTrans" cxnId="{47CE792C-794C-4734-B739-0075FF03ADBD}">
      <dgm:prSet/>
      <dgm:spPr/>
      <dgm:t>
        <a:bodyPr/>
        <a:lstStyle/>
        <a:p>
          <a:endParaRPr lang="ru-RU"/>
        </a:p>
      </dgm:t>
    </dgm:pt>
    <dgm:pt modelId="{8D387B84-BC78-42A5-8738-491C1B9B65AF}" type="sibTrans" cxnId="{47CE792C-794C-4734-B739-0075FF03ADBD}">
      <dgm:prSet/>
      <dgm:spPr/>
      <dgm:t>
        <a:bodyPr/>
        <a:lstStyle/>
        <a:p>
          <a:endParaRPr lang="ru-RU"/>
        </a:p>
      </dgm:t>
    </dgm:pt>
    <dgm:pt modelId="{C17C23BA-3E12-45B5-ACF7-DC7A25DE5791}">
      <dgm:prSet phldrT="[Текст]"/>
      <dgm:spPr/>
      <dgm:t>
        <a:bodyPr/>
        <a:lstStyle/>
        <a:p>
          <a:r>
            <a:rPr lang="ru-RU"/>
            <a:t>Информатизация и цифровизация</a:t>
          </a:r>
        </a:p>
      </dgm:t>
    </dgm:pt>
    <dgm:pt modelId="{AF7F4C2B-D8AF-4A8A-8972-3271A216A568}" type="parTrans" cxnId="{6812C4E5-B298-46A9-9F87-C9FE92D03E4F}">
      <dgm:prSet/>
      <dgm:spPr/>
      <dgm:t>
        <a:bodyPr/>
        <a:lstStyle/>
        <a:p>
          <a:endParaRPr lang="ru-RU"/>
        </a:p>
      </dgm:t>
    </dgm:pt>
    <dgm:pt modelId="{A18BBB9F-7B47-4697-8265-7A79B7C36870}" type="sibTrans" cxnId="{6812C4E5-B298-46A9-9F87-C9FE92D03E4F}">
      <dgm:prSet/>
      <dgm:spPr/>
      <dgm:t>
        <a:bodyPr/>
        <a:lstStyle/>
        <a:p>
          <a:endParaRPr lang="ru-RU"/>
        </a:p>
      </dgm:t>
    </dgm:pt>
    <dgm:pt modelId="{60CA816C-3B4F-41D1-8895-ABF15B91A4EB}">
      <dgm:prSet phldrT="[Текст]"/>
      <dgm:spPr/>
      <dgm:t>
        <a:bodyPr/>
        <a:lstStyle/>
        <a:p>
          <a:r>
            <a:rPr lang="ru-RU"/>
            <a:t>Инфраструктура</a:t>
          </a:r>
        </a:p>
      </dgm:t>
    </dgm:pt>
    <dgm:pt modelId="{EB3C2FB6-24B8-413B-ABDA-16C50FDD2854}" type="parTrans" cxnId="{9204B93F-B694-4FBB-9876-525EF4738027}">
      <dgm:prSet/>
      <dgm:spPr/>
      <dgm:t>
        <a:bodyPr/>
        <a:lstStyle/>
        <a:p>
          <a:endParaRPr lang="ru-RU"/>
        </a:p>
      </dgm:t>
    </dgm:pt>
    <dgm:pt modelId="{4F2D0DFF-1A48-401D-8E21-F3C081F1C3FC}" type="sibTrans" cxnId="{9204B93F-B694-4FBB-9876-525EF4738027}">
      <dgm:prSet/>
      <dgm:spPr/>
      <dgm:t>
        <a:bodyPr/>
        <a:lstStyle/>
        <a:p>
          <a:endParaRPr lang="ru-RU"/>
        </a:p>
      </dgm:t>
    </dgm:pt>
    <dgm:pt modelId="{76ADD788-2497-4B59-9F9E-42C96587A66B}">
      <dgm:prSet phldrT="[Текст]"/>
      <dgm:spPr/>
      <dgm:t>
        <a:bodyPr/>
        <a:lstStyle/>
        <a:p>
          <a:r>
            <a:rPr lang="ru-RU"/>
            <a:t>Молодежная политика</a:t>
          </a:r>
        </a:p>
      </dgm:t>
    </dgm:pt>
    <dgm:pt modelId="{7093B540-CC2B-4C4F-B878-0752884AF3F6}" type="parTrans" cxnId="{79FE5EBE-551C-4A12-9FAE-58BDFE07DB8C}">
      <dgm:prSet/>
      <dgm:spPr/>
      <dgm:t>
        <a:bodyPr/>
        <a:lstStyle/>
        <a:p>
          <a:endParaRPr lang="ru-RU"/>
        </a:p>
      </dgm:t>
    </dgm:pt>
    <dgm:pt modelId="{11A75A15-86ED-4094-B820-501B10100B1D}" type="sibTrans" cxnId="{79FE5EBE-551C-4A12-9FAE-58BDFE07DB8C}">
      <dgm:prSet/>
      <dgm:spPr/>
      <dgm:t>
        <a:bodyPr/>
        <a:lstStyle/>
        <a:p>
          <a:endParaRPr lang="ru-RU"/>
        </a:p>
      </dgm:t>
    </dgm:pt>
    <dgm:pt modelId="{DA9C4161-D535-4E51-A83C-7BC402D5C230}">
      <dgm:prSet phldrT="[Текст]" custT="1"/>
      <dgm:spPr/>
      <dgm:t>
        <a:bodyPr/>
        <a:lstStyle/>
        <a:p>
          <a:r>
            <a:rPr lang="ru-RU" sz="1100"/>
            <a:t>Научная деятельность</a:t>
          </a:r>
          <a:endParaRPr lang="ru-RU"/>
        </a:p>
      </dgm:t>
    </dgm:pt>
    <dgm:pt modelId="{F7ADD874-C675-48E6-8079-31110C37604E}" type="parTrans" cxnId="{9DB344F0-DFFC-4FE3-AA09-27B1C47E8FD2}">
      <dgm:prSet/>
      <dgm:spPr/>
      <dgm:t>
        <a:bodyPr/>
        <a:lstStyle/>
        <a:p>
          <a:endParaRPr lang="ru-RU"/>
        </a:p>
      </dgm:t>
    </dgm:pt>
    <dgm:pt modelId="{EA224BDB-CD4F-4D23-AEE1-7B59AC8258B3}" type="sibTrans" cxnId="{9DB344F0-DFFC-4FE3-AA09-27B1C47E8FD2}">
      <dgm:prSet/>
      <dgm:spPr/>
      <dgm:t>
        <a:bodyPr/>
        <a:lstStyle/>
        <a:p>
          <a:endParaRPr lang="ru-RU"/>
        </a:p>
      </dgm:t>
    </dgm:pt>
    <dgm:pt modelId="{8FDE9160-DB88-4E7E-BEAA-13C76C3AB887}">
      <dgm:prSet phldrT="[Текст]"/>
      <dgm:spPr/>
      <dgm:t>
        <a:bodyPr/>
        <a:lstStyle/>
        <a:p>
          <a:r>
            <a:rPr lang="ru-RU"/>
            <a:t>Хозяйственно-экономическая деятельность</a:t>
          </a:r>
        </a:p>
      </dgm:t>
    </dgm:pt>
    <dgm:pt modelId="{E6CD9D74-8A11-401B-BB85-2D097DD6B46D}" type="parTrans" cxnId="{957612CC-D56E-46F4-A605-39B7AFFE34E7}">
      <dgm:prSet/>
      <dgm:spPr/>
      <dgm:t>
        <a:bodyPr/>
        <a:lstStyle/>
        <a:p>
          <a:endParaRPr lang="ru-RU"/>
        </a:p>
      </dgm:t>
    </dgm:pt>
    <dgm:pt modelId="{CED6509C-B31D-43D4-8DA7-9E84AF802786}" type="sibTrans" cxnId="{957612CC-D56E-46F4-A605-39B7AFFE34E7}">
      <dgm:prSet/>
      <dgm:spPr/>
      <dgm:t>
        <a:bodyPr/>
        <a:lstStyle/>
        <a:p>
          <a:endParaRPr lang="ru-RU"/>
        </a:p>
      </dgm:t>
    </dgm:pt>
    <dgm:pt modelId="{A67B8CF7-7F60-4D0A-96A0-AF42B8A03C0C}">
      <dgm:prSet phldrT="[Текст]" custT="1"/>
      <dgm:spPr/>
      <dgm:t>
        <a:bodyPr/>
        <a:lstStyle/>
        <a:p>
          <a:r>
            <a:rPr lang="ru-RU" sz="1100" b="1" dirty="0"/>
            <a:t>Кадровая политика</a:t>
          </a:r>
        </a:p>
      </dgm:t>
    </dgm:pt>
    <dgm:pt modelId="{16E4DE00-025D-4383-872F-FC36327FA885}" type="parTrans" cxnId="{D9DE72FD-EE5D-4186-8E43-D002940B279C}">
      <dgm:prSet/>
      <dgm:spPr/>
      <dgm:t>
        <a:bodyPr/>
        <a:lstStyle/>
        <a:p>
          <a:endParaRPr lang="ru-RU"/>
        </a:p>
      </dgm:t>
    </dgm:pt>
    <dgm:pt modelId="{CBBE773E-BBEF-4842-93C1-EC1F4589730E}" type="sibTrans" cxnId="{D9DE72FD-EE5D-4186-8E43-D002940B279C}">
      <dgm:prSet/>
      <dgm:spPr/>
      <dgm:t>
        <a:bodyPr/>
        <a:lstStyle/>
        <a:p>
          <a:endParaRPr lang="ru-RU"/>
        </a:p>
      </dgm:t>
    </dgm:pt>
    <dgm:pt modelId="{A021F54F-ACA4-4712-942C-839A653574AF}" type="pres">
      <dgm:prSet presAssocID="{E1371783-AC19-42A4-AA15-F3E091983AEF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64488F5-C715-401B-A251-2A3156773969}" type="pres">
      <dgm:prSet presAssocID="{8DEC38DE-1206-4896-9B21-8B37B63B9983}" presName="centerShape" presStyleLbl="node0" presStyleIdx="0" presStyleCnt="1" custScaleX="167736" custScaleY="152863"/>
      <dgm:spPr/>
      <dgm:t>
        <a:bodyPr/>
        <a:lstStyle/>
        <a:p>
          <a:endParaRPr lang="ru-RU"/>
        </a:p>
      </dgm:t>
    </dgm:pt>
    <dgm:pt modelId="{69381F1F-1CF9-4347-8433-4CF28E06739F}" type="pres">
      <dgm:prSet presAssocID="{178A977B-427C-42BA-8F7A-06FCD673D53A}" presName="parTrans" presStyleLbl="sibTrans2D1" presStyleIdx="0" presStyleCnt="8"/>
      <dgm:spPr/>
      <dgm:t>
        <a:bodyPr/>
        <a:lstStyle/>
        <a:p>
          <a:endParaRPr lang="ru-RU"/>
        </a:p>
      </dgm:t>
    </dgm:pt>
    <dgm:pt modelId="{FEFB978A-DF07-4D5D-B1BB-F957772176B2}" type="pres">
      <dgm:prSet presAssocID="{178A977B-427C-42BA-8F7A-06FCD673D53A}" presName="connectorText" presStyleLbl="sibTrans2D1" presStyleIdx="0" presStyleCnt="8"/>
      <dgm:spPr/>
      <dgm:t>
        <a:bodyPr/>
        <a:lstStyle/>
        <a:p>
          <a:endParaRPr lang="ru-RU"/>
        </a:p>
      </dgm:t>
    </dgm:pt>
    <dgm:pt modelId="{AB5F7773-D796-40BF-8172-7EF2218B428B}" type="pres">
      <dgm:prSet presAssocID="{F384785B-2668-4B03-9D11-18373289954D}" presName="node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C7FA88-1511-4ED3-AFB4-42A8EC8599B5}" type="pres">
      <dgm:prSet presAssocID="{F7ADD874-C675-48E6-8079-31110C37604E}" presName="parTrans" presStyleLbl="sibTrans2D1" presStyleIdx="1" presStyleCnt="8"/>
      <dgm:spPr/>
      <dgm:t>
        <a:bodyPr/>
        <a:lstStyle/>
        <a:p>
          <a:endParaRPr lang="ru-RU"/>
        </a:p>
      </dgm:t>
    </dgm:pt>
    <dgm:pt modelId="{E8A724E9-6884-4830-9C9B-99B57CF7312F}" type="pres">
      <dgm:prSet presAssocID="{F7ADD874-C675-48E6-8079-31110C37604E}" presName="connectorText" presStyleLbl="sibTrans2D1" presStyleIdx="1" presStyleCnt="8"/>
      <dgm:spPr/>
      <dgm:t>
        <a:bodyPr/>
        <a:lstStyle/>
        <a:p>
          <a:endParaRPr lang="ru-RU"/>
        </a:p>
      </dgm:t>
    </dgm:pt>
    <dgm:pt modelId="{383AF4B8-8654-4325-8F7B-2D689A7D68EA}" type="pres">
      <dgm:prSet presAssocID="{DA9C4161-D535-4E51-A83C-7BC402D5C230}" presName="node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EE01FE-C6B7-49DC-A08B-546EB8FCE644}" type="pres">
      <dgm:prSet presAssocID="{16E4DE00-025D-4383-872F-FC36327FA885}" presName="parTrans" presStyleLbl="sibTrans2D1" presStyleIdx="2" presStyleCnt="8"/>
      <dgm:spPr/>
      <dgm:t>
        <a:bodyPr/>
        <a:lstStyle/>
        <a:p>
          <a:endParaRPr lang="ru-RU"/>
        </a:p>
      </dgm:t>
    </dgm:pt>
    <dgm:pt modelId="{929B739C-487E-41DC-99DF-7E73AC025181}" type="pres">
      <dgm:prSet presAssocID="{16E4DE00-025D-4383-872F-FC36327FA885}" presName="connectorText" presStyleLbl="sibTrans2D1" presStyleIdx="2" presStyleCnt="8"/>
      <dgm:spPr/>
      <dgm:t>
        <a:bodyPr/>
        <a:lstStyle/>
        <a:p>
          <a:endParaRPr lang="ru-RU"/>
        </a:p>
      </dgm:t>
    </dgm:pt>
    <dgm:pt modelId="{68BAB0E4-55D6-47A4-A6A0-221F073E373C}" type="pres">
      <dgm:prSet presAssocID="{A67B8CF7-7F60-4D0A-96A0-AF42B8A03C0C}" presName="node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7CA14A-157A-41FD-B949-144D70883037}" type="pres">
      <dgm:prSet presAssocID="{3BFD4AF8-43D4-40C8-8B4D-A99216FF2DA2}" presName="parTrans" presStyleLbl="sibTrans2D1" presStyleIdx="3" presStyleCnt="8"/>
      <dgm:spPr/>
      <dgm:t>
        <a:bodyPr/>
        <a:lstStyle/>
        <a:p>
          <a:endParaRPr lang="ru-RU"/>
        </a:p>
      </dgm:t>
    </dgm:pt>
    <dgm:pt modelId="{51EBB789-3D27-4A09-867B-FA6608694BCF}" type="pres">
      <dgm:prSet presAssocID="{3BFD4AF8-43D4-40C8-8B4D-A99216FF2DA2}" presName="connectorText" presStyleLbl="sibTrans2D1" presStyleIdx="3" presStyleCnt="8"/>
      <dgm:spPr/>
      <dgm:t>
        <a:bodyPr/>
        <a:lstStyle/>
        <a:p>
          <a:endParaRPr lang="ru-RU"/>
        </a:p>
      </dgm:t>
    </dgm:pt>
    <dgm:pt modelId="{64479ED1-2749-40C0-BE14-BB2D65AB792C}" type="pres">
      <dgm:prSet presAssocID="{1FAE9E28-8B4D-49E2-9F3E-1BC5F2709AE1}" presName="node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0DCD1B-BFF0-4873-B81A-6921B17B5430}" type="pres">
      <dgm:prSet presAssocID="{E6CD9D74-8A11-401B-BB85-2D097DD6B46D}" presName="parTrans" presStyleLbl="sibTrans2D1" presStyleIdx="4" presStyleCnt="8"/>
      <dgm:spPr/>
      <dgm:t>
        <a:bodyPr/>
        <a:lstStyle/>
        <a:p>
          <a:endParaRPr lang="ru-RU"/>
        </a:p>
      </dgm:t>
    </dgm:pt>
    <dgm:pt modelId="{CF149845-A51B-4A97-A1F3-448DD8A4182D}" type="pres">
      <dgm:prSet presAssocID="{E6CD9D74-8A11-401B-BB85-2D097DD6B46D}" presName="connectorText" presStyleLbl="sibTrans2D1" presStyleIdx="4" presStyleCnt="8"/>
      <dgm:spPr/>
      <dgm:t>
        <a:bodyPr/>
        <a:lstStyle/>
        <a:p>
          <a:endParaRPr lang="ru-RU"/>
        </a:p>
      </dgm:t>
    </dgm:pt>
    <dgm:pt modelId="{FC9E1F5B-EC77-4823-849E-9302AE003727}" type="pres">
      <dgm:prSet presAssocID="{8FDE9160-DB88-4E7E-BEAA-13C76C3AB887}" presName="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12A657-1DE0-4165-8745-BBDC78B69BAE}" type="pres">
      <dgm:prSet presAssocID="{AF7F4C2B-D8AF-4A8A-8972-3271A216A568}" presName="parTrans" presStyleLbl="sibTrans2D1" presStyleIdx="5" presStyleCnt="8"/>
      <dgm:spPr/>
      <dgm:t>
        <a:bodyPr/>
        <a:lstStyle/>
        <a:p>
          <a:endParaRPr lang="ru-RU"/>
        </a:p>
      </dgm:t>
    </dgm:pt>
    <dgm:pt modelId="{3B61E793-B58A-4D60-8419-E6A9884897BA}" type="pres">
      <dgm:prSet presAssocID="{AF7F4C2B-D8AF-4A8A-8972-3271A216A568}" presName="connectorText" presStyleLbl="sibTrans2D1" presStyleIdx="5" presStyleCnt="8"/>
      <dgm:spPr/>
      <dgm:t>
        <a:bodyPr/>
        <a:lstStyle/>
        <a:p>
          <a:endParaRPr lang="ru-RU"/>
        </a:p>
      </dgm:t>
    </dgm:pt>
    <dgm:pt modelId="{D89BD11F-494A-422E-882A-0ACA0FBB2CAB}" type="pres">
      <dgm:prSet presAssocID="{C17C23BA-3E12-45B5-ACF7-DC7A25DE5791}" presName="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2F541C-DD17-4B91-BDE3-4D0DE9769BFC}" type="pres">
      <dgm:prSet presAssocID="{EB3C2FB6-24B8-413B-ABDA-16C50FDD2854}" presName="parTrans" presStyleLbl="sibTrans2D1" presStyleIdx="6" presStyleCnt="8"/>
      <dgm:spPr/>
      <dgm:t>
        <a:bodyPr/>
        <a:lstStyle/>
        <a:p>
          <a:endParaRPr lang="ru-RU"/>
        </a:p>
      </dgm:t>
    </dgm:pt>
    <dgm:pt modelId="{A68B6591-ABF3-4E41-8553-4850EFBE2928}" type="pres">
      <dgm:prSet presAssocID="{EB3C2FB6-24B8-413B-ABDA-16C50FDD2854}" presName="connectorText" presStyleLbl="sibTrans2D1" presStyleIdx="6" presStyleCnt="8"/>
      <dgm:spPr/>
      <dgm:t>
        <a:bodyPr/>
        <a:lstStyle/>
        <a:p>
          <a:endParaRPr lang="ru-RU"/>
        </a:p>
      </dgm:t>
    </dgm:pt>
    <dgm:pt modelId="{578995C2-71A5-4047-9A65-A4829C99221B}" type="pres">
      <dgm:prSet presAssocID="{60CA816C-3B4F-41D1-8895-ABF15B91A4EB}" presName="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FA3ADA-CAD4-4C16-80C0-06707DE9730C}" type="pres">
      <dgm:prSet presAssocID="{7093B540-CC2B-4C4F-B878-0752884AF3F6}" presName="parTrans" presStyleLbl="sibTrans2D1" presStyleIdx="7" presStyleCnt="8"/>
      <dgm:spPr/>
      <dgm:t>
        <a:bodyPr/>
        <a:lstStyle/>
        <a:p>
          <a:endParaRPr lang="ru-RU"/>
        </a:p>
      </dgm:t>
    </dgm:pt>
    <dgm:pt modelId="{573A40D4-F7CD-4870-B9D7-40609C70CFEB}" type="pres">
      <dgm:prSet presAssocID="{7093B540-CC2B-4C4F-B878-0752884AF3F6}" presName="connectorText" presStyleLbl="sibTrans2D1" presStyleIdx="7" presStyleCnt="8"/>
      <dgm:spPr/>
      <dgm:t>
        <a:bodyPr/>
        <a:lstStyle/>
        <a:p>
          <a:endParaRPr lang="ru-RU"/>
        </a:p>
      </dgm:t>
    </dgm:pt>
    <dgm:pt modelId="{72722940-E4D3-41AB-89AC-5491C0DC9E1D}" type="pres">
      <dgm:prSet presAssocID="{76ADD788-2497-4B59-9F9E-42C96587A66B}" presName="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0DAC80C-4A52-4CC4-BD90-415146E589A9}" type="presOf" srcId="{16E4DE00-025D-4383-872F-FC36327FA885}" destId="{929B739C-487E-41DC-99DF-7E73AC025181}" srcOrd="1" destOrd="0" presId="urn:microsoft.com/office/officeart/2005/8/layout/radial5"/>
    <dgm:cxn modelId="{9F39B16B-76DC-4755-8B36-35CC56C8454D}" type="presOf" srcId="{1FAE9E28-8B4D-49E2-9F3E-1BC5F2709AE1}" destId="{64479ED1-2749-40C0-BE14-BB2D65AB792C}" srcOrd="0" destOrd="0" presId="urn:microsoft.com/office/officeart/2005/8/layout/radial5"/>
    <dgm:cxn modelId="{2410143B-A50B-42F6-B342-44821BA98BEE}" type="presOf" srcId="{A67B8CF7-7F60-4D0A-96A0-AF42B8A03C0C}" destId="{68BAB0E4-55D6-47A4-A6A0-221F073E373C}" srcOrd="0" destOrd="0" presId="urn:microsoft.com/office/officeart/2005/8/layout/radial5"/>
    <dgm:cxn modelId="{A5F7A308-1146-414A-A972-ABAFA469C0DD}" type="presOf" srcId="{178A977B-427C-42BA-8F7A-06FCD673D53A}" destId="{69381F1F-1CF9-4347-8433-4CF28E06739F}" srcOrd="0" destOrd="0" presId="urn:microsoft.com/office/officeart/2005/8/layout/radial5"/>
    <dgm:cxn modelId="{4FDD4755-DAF1-40A5-B7C6-B9C96296D53F}" type="presOf" srcId="{AF7F4C2B-D8AF-4A8A-8972-3271A216A568}" destId="{9612A657-1DE0-4165-8745-BBDC78B69BAE}" srcOrd="0" destOrd="0" presId="urn:microsoft.com/office/officeart/2005/8/layout/radial5"/>
    <dgm:cxn modelId="{FF1F8426-627C-41D5-A2A9-709642777629}" type="presOf" srcId="{EB3C2FB6-24B8-413B-ABDA-16C50FDD2854}" destId="{A68B6591-ABF3-4E41-8553-4850EFBE2928}" srcOrd="1" destOrd="0" presId="urn:microsoft.com/office/officeart/2005/8/layout/radial5"/>
    <dgm:cxn modelId="{17C92AF2-9786-4118-9647-59ED7C11A32A}" type="presOf" srcId="{60CA816C-3B4F-41D1-8895-ABF15B91A4EB}" destId="{578995C2-71A5-4047-9A65-A4829C99221B}" srcOrd="0" destOrd="0" presId="urn:microsoft.com/office/officeart/2005/8/layout/radial5"/>
    <dgm:cxn modelId="{CF6A682A-60E4-4F03-A0C8-A7E3601D6714}" type="presOf" srcId="{3BFD4AF8-43D4-40C8-8B4D-A99216FF2DA2}" destId="{51EBB789-3D27-4A09-867B-FA6608694BCF}" srcOrd="1" destOrd="0" presId="urn:microsoft.com/office/officeart/2005/8/layout/radial5"/>
    <dgm:cxn modelId="{79FE5EBE-551C-4A12-9FAE-58BDFE07DB8C}" srcId="{8DEC38DE-1206-4896-9B21-8B37B63B9983}" destId="{76ADD788-2497-4B59-9F9E-42C96587A66B}" srcOrd="7" destOrd="0" parTransId="{7093B540-CC2B-4C4F-B878-0752884AF3F6}" sibTransId="{11A75A15-86ED-4094-B820-501B10100B1D}"/>
    <dgm:cxn modelId="{D9DE72FD-EE5D-4186-8E43-D002940B279C}" srcId="{8DEC38DE-1206-4896-9B21-8B37B63B9983}" destId="{A67B8CF7-7F60-4D0A-96A0-AF42B8A03C0C}" srcOrd="2" destOrd="0" parTransId="{16E4DE00-025D-4383-872F-FC36327FA885}" sibTransId="{CBBE773E-BBEF-4842-93C1-EC1F4589730E}"/>
    <dgm:cxn modelId="{0040A7AC-97AA-4604-B870-FF7B170E05FA}" type="presOf" srcId="{C17C23BA-3E12-45B5-ACF7-DC7A25DE5791}" destId="{D89BD11F-494A-422E-882A-0ACA0FBB2CAB}" srcOrd="0" destOrd="0" presId="urn:microsoft.com/office/officeart/2005/8/layout/radial5"/>
    <dgm:cxn modelId="{F266CD98-C918-4007-9C06-8CFADA03D32C}" type="presOf" srcId="{F7ADD874-C675-48E6-8079-31110C37604E}" destId="{3DC7FA88-1511-4ED3-AFB4-42A8EC8599B5}" srcOrd="0" destOrd="0" presId="urn:microsoft.com/office/officeart/2005/8/layout/radial5"/>
    <dgm:cxn modelId="{B892F44C-A63C-48E3-A431-17336ECDA305}" type="presOf" srcId="{7093B540-CC2B-4C4F-B878-0752884AF3F6}" destId="{573A40D4-F7CD-4870-B9D7-40609C70CFEB}" srcOrd="1" destOrd="0" presId="urn:microsoft.com/office/officeart/2005/8/layout/radial5"/>
    <dgm:cxn modelId="{DC8915DC-EB37-456B-955A-565CF7EB0C51}" srcId="{8DEC38DE-1206-4896-9B21-8B37B63B9983}" destId="{F384785B-2668-4B03-9D11-18373289954D}" srcOrd="0" destOrd="0" parTransId="{178A977B-427C-42BA-8F7A-06FCD673D53A}" sibTransId="{15267A02-A44B-4B47-A6DA-E2840ADBD2B8}"/>
    <dgm:cxn modelId="{9204B93F-B694-4FBB-9876-525EF4738027}" srcId="{8DEC38DE-1206-4896-9B21-8B37B63B9983}" destId="{60CA816C-3B4F-41D1-8895-ABF15B91A4EB}" srcOrd="6" destOrd="0" parTransId="{EB3C2FB6-24B8-413B-ABDA-16C50FDD2854}" sibTransId="{4F2D0DFF-1A48-401D-8E21-F3C081F1C3FC}"/>
    <dgm:cxn modelId="{7A52397B-590E-465D-9418-DA67B61A2FFD}" srcId="{E1371783-AC19-42A4-AA15-F3E091983AEF}" destId="{8DEC38DE-1206-4896-9B21-8B37B63B9983}" srcOrd="0" destOrd="0" parTransId="{3C6A288E-7EC5-4C5D-9EAC-8AA88F38048F}" sibTransId="{966F427C-4165-46E0-B8D7-472CF0BFA9A9}"/>
    <dgm:cxn modelId="{9DB344F0-DFFC-4FE3-AA09-27B1C47E8FD2}" srcId="{8DEC38DE-1206-4896-9B21-8B37B63B9983}" destId="{DA9C4161-D535-4E51-A83C-7BC402D5C230}" srcOrd="1" destOrd="0" parTransId="{F7ADD874-C675-48E6-8079-31110C37604E}" sibTransId="{EA224BDB-CD4F-4D23-AEE1-7B59AC8258B3}"/>
    <dgm:cxn modelId="{B2851A30-2DF0-470B-A405-EC8DD88FCDB2}" type="presOf" srcId="{E1371783-AC19-42A4-AA15-F3E091983AEF}" destId="{A021F54F-ACA4-4712-942C-839A653574AF}" srcOrd="0" destOrd="0" presId="urn:microsoft.com/office/officeart/2005/8/layout/radial5"/>
    <dgm:cxn modelId="{93CAE6FB-931B-484F-B95A-EE0B08BEF56A}" type="presOf" srcId="{16E4DE00-025D-4383-872F-FC36327FA885}" destId="{84EE01FE-C6B7-49DC-A08B-546EB8FCE644}" srcOrd="0" destOrd="0" presId="urn:microsoft.com/office/officeart/2005/8/layout/radial5"/>
    <dgm:cxn modelId="{957612CC-D56E-46F4-A605-39B7AFFE34E7}" srcId="{8DEC38DE-1206-4896-9B21-8B37B63B9983}" destId="{8FDE9160-DB88-4E7E-BEAA-13C76C3AB887}" srcOrd="4" destOrd="0" parTransId="{E6CD9D74-8A11-401B-BB85-2D097DD6B46D}" sibTransId="{CED6509C-B31D-43D4-8DA7-9E84AF802786}"/>
    <dgm:cxn modelId="{FEA039C1-4125-4EAB-8A20-6D01DEB49319}" type="presOf" srcId="{F7ADD874-C675-48E6-8079-31110C37604E}" destId="{E8A724E9-6884-4830-9C9B-99B57CF7312F}" srcOrd="1" destOrd="0" presId="urn:microsoft.com/office/officeart/2005/8/layout/radial5"/>
    <dgm:cxn modelId="{0F54C3B9-9542-4BB6-AFA7-BFF155D732B2}" type="presOf" srcId="{178A977B-427C-42BA-8F7A-06FCD673D53A}" destId="{FEFB978A-DF07-4D5D-B1BB-F957772176B2}" srcOrd="1" destOrd="0" presId="urn:microsoft.com/office/officeart/2005/8/layout/radial5"/>
    <dgm:cxn modelId="{46CEC326-319C-4CEB-9F10-EC4DE086370F}" type="presOf" srcId="{7093B540-CC2B-4C4F-B878-0752884AF3F6}" destId="{ADFA3ADA-CAD4-4C16-80C0-06707DE9730C}" srcOrd="0" destOrd="0" presId="urn:microsoft.com/office/officeart/2005/8/layout/radial5"/>
    <dgm:cxn modelId="{47CE792C-794C-4734-B739-0075FF03ADBD}" srcId="{E1371783-AC19-42A4-AA15-F3E091983AEF}" destId="{173D3A84-362B-462B-8449-B9EE1B5CCC1B}" srcOrd="1" destOrd="0" parTransId="{6F07B509-FE97-4B9B-8207-F98216F550F3}" sibTransId="{8D387B84-BC78-42A5-8738-491C1B9B65AF}"/>
    <dgm:cxn modelId="{D10E4DBF-2BAF-4B25-BABC-4CBFE977C714}" srcId="{8DEC38DE-1206-4896-9B21-8B37B63B9983}" destId="{1FAE9E28-8B4D-49E2-9F3E-1BC5F2709AE1}" srcOrd="3" destOrd="0" parTransId="{3BFD4AF8-43D4-40C8-8B4D-A99216FF2DA2}" sibTransId="{38CD57F3-EE35-443D-ABD8-30430CEFB611}"/>
    <dgm:cxn modelId="{6812C4E5-B298-46A9-9F87-C9FE92D03E4F}" srcId="{8DEC38DE-1206-4896-9B21-8B37B63B9983}" destId="{C17C23BA-3E12-45B5-ACF7-DC7A25DE5791}" srcOrd="5" destOrd="0" parTransId="{AF7F4C2B-D8AF-4A8A-8972-3271A216A568}" sibTransId="{A18BBB9F-7B47-4697-8265-7A79B7C36870}"/>
    <dgm:cxn modelId="{854A9694-570D-47A1-B68C-3223B09BC677}" type="presOf" srcId="{76ADD788-2497-4B59-9F9E-42C96587A66B}" destId="{72722940-E4D3-41AB-89AC-5491C0DC9E1D}" srcOrd="0" destOrd="0" presId="urn:microsoft.com/office/officeart/2005/8/layout/radial5"/>
    <dgm:cxn modelId="{DD835B28-A75F-46AE-AA25-65CF80F27E36}" type="presOf" srcId="{AF7F4C2B-D8AF-4A8A-8972-3271A216A568}" destId="{3B61E793-B58A-4D60-8419-E6A9884897BA}" srcOrd="1" destOrd="0" presId="urn:microsoft.com/office/officeart/2005/8/layout/radial5"/>
    <dgm:cxn modelId="{D21574DA-8077-4021-807C-7A62FCCD94DA}" type="presOf" srcId="{E6CD9D74-8A11-401B-BB85-2D097DD6B46D}" destId="{CF149845-A51B-4A97-A1F3-448DD8A4182D}" srcOrd="1" destOrd="0" presId="urn:microsoft.com/office/officeart/2005/8/layout/radial5"/>
    <dgm:cxn modelId="{3052C302-4684-4CBE-B47E-84891C419A90}" type="presOf" srcId="{8DEC38DE-1206-4896-9B21-8B37B63B9983}" destId="{364488F5-C715-401B-A251-2A3156773969}" srcOrd="0" destOrd="0" presId="urn:microsoft.com/office/officeart/2005/8/layout/radial5"/>
    <dgm:cxn modelId="{219AAF63-D4D7-46DE-A228-D139B4B54C25}" type="presOf" srcId="{3BFD4AF8-43D4-40C8-8B4D-A99216FF2DA2}" destId="{6B7CA14A-157A-41FD-B949-144D70883037}" srcOrd="0" destOrd="0" presId="urn:microsoft.com/office/officeart/2005/8/layout/radial5"/>
    <dgm:cxn modelId="{5F3008EF-FDE5-4929-9CA4-B217D1E30B2F}" type="presOf" srcId="{8FDE9160-DB88-4E7E-BEAA-13C76C3AB887}" destId="{FC9E1F5B-EC77-4823-849E-9302AE003727}" srcOrd="0" destOrd="0" presId="urn:microsoft.com/office/officeart/2005/8/layout/radial5"/>
    <dgm:cxn modelId="{4063E461-108D-48C5-B157-58A6108B1056}" type="presOf" srcId="{EB3C2FB6-24B8-413B-ABDA-16C50FDD2854}" destId="{1B2F541C-DD17-4B91-BDE3-4D0DE9769BFC}" srcOrd="0" destOrd="0" presId="urn:microsoft.com/office/officeart/2005/8/layout/radial5"/>
    <dgm:cxn modelId="{F2CC86F9-7FAD-49F7-B1BC-67C9D33E232B}" type="presOf" srcId="{F384785B-2668-4B03-9D11-18373289954D}" destId="{AB5F7773-D796-40BF-8172-7EF2218B428B}" srcOrd="0" destOrd="0" presId="urn:microsoft.com/office/officeart/2005/8/layout/radial5"/>
    <dgm:cxn modelId="{C01AFB02-02E6-4B22-9B4E-26D687CDC1C0}" type="presOf" srcId="{DA9C4161-D535-4E51-A83C-7BC402D5C230}" destId="{383AF4B8-8654-4325-8F7B-2D689A7D68EA}" srcOrd="0" destOrd="0" presId="urn:microsoft.com/office/officeart/2005/8/layout/radial5"/>
    <dgm:cxn modelId="{8F1DF3C5-2076-4D97-8B25-B5FCBB4EBE29}" type="presOf" srcId="{E6CD9D74-8A11-401B-BB85-2D097DD6B46D}" destId="{180DCD1B-BFF0-4873-B81A-6921B17B5430}" srcOrd="0" destOrd="0" presId="urn:microsoft.com/office/officeart/2005/8/layout/radial5"/>
    <dgm:cxn modelId="{A858B213-4189-4D75-863A-20D605E9A404}" type="presParOf" srcId="{A021F54F-ACA4-4712-942C-839A653574AF}" destId="{364488F5-C715-401B-A251-2A3156773969}" srcOrd="0" destOrd="0" presId="urn:microsoft.com/office/officeart/2005/8/layout/radial5"/>
    <dgm:cxn modelId="{B4DDC8CC-1BA8-44A9-9151-6E2F2DEBA811}" type="presParOf" srcId="{A021F54F-ACA4-4712-942C-839A653574AF}" destId="{69381F1F-1CF9-4347-8433-4CF28E06739F}" srcOrd="1" destOrd="0" presId="urn:microsoft.com/office/officeart/2005/8/layout/radial5"/>
    <dgm:cxn modelId="{81A81EF0-3D4D-4F7C-945D-07593CA6489D}" type="presParOf" srcId="{69381F1F-1CF9-4347-8433-4CF28E06739F}" destId="{FEFB978A-DF07-4D5D-B1BB-F957772176B2}" srcOrd="0" destOrd="0" presId="urn:microsoft.com/office/officeart/2005/8/layout/radial5"/>
    <dgm:cxn modelId="{56BC3A74-07FF-4BD5-AB5E-F44337F81420}" type="presParOf" srcId="{A021F54F-ACA4-4712-942C-839A653574AF}" destId="{AB5F7773-D796-40BF-8172-7EF2218B428B}" srcOrd="2" destOrd="0" presId="urn:microsoft.com/office/officeart/2005/8/layout/radial5"/>
    <dgm:cxn modelId="{6B7F2E32-56AD-4F88-82C2-CC176852A1AE}" type="presParOf" srcId="{A021F54F-ACA4-4712-942C-839A653574AF}" destId="{3DC7FA88-1511-4ED3-AFB4-42A8EC8599B5}" srcOrd="3" destOrd="0" presId="urn:microsoft.com/office/officeart/2005/8/layout/radial5"/>
    <dgm:cxn modelId="{FBFD9DC5-7E8E-4F14-9F80-BF3FD36EE6DA}" type="presParOf" srcId="{3DC7FA88-1511-4ED3-AFB4-42A8EC8599B5}" destId="{E8A724E9-6884-4830-9C9B-99B57CF7312F}" srcOrd="0" destOrd="0" presId="urn:microsoft.com/office/officeart/2005/8/layout/radial5"/>
    <dgm:cxn modelId="{1CC30A54-029E-44C8-A9BB-0690A00B8278}" type="presParOf" srcId="{A021F54F-ACA4-4712-942C-839A653574AF}" destId="{383AF4B8-8654-4325-8F7B-2D689A7D68EA}" srcOrd="4" destOrd="0" presId="urn:microsoft.com/office/officeart/2005/8/layout/radial5"/>
    <dgm:cxn modelId="{19A8D9AB-E14E-4958-A5E7-2204DFCA05EE}" type="presParOf" srcId="{A021F54F-ACA4-4712-942C-839A653574AF}" destId="{84EE01FE-C6B7-49DC-A08B-546EB8FCE644}" srcOrd="5" destOrd="0" presId="urn:microsoft.com/office/officeart/2005/8/layout/radial5"/>
    <dgm:cxn modelId="{1EB01048-3F70-4CE8-8D1B-56ABF10EA17B}" type="presParOf" srcId="{84EE01FE-C6B7-49DC-A08B-546EB8FCE644}" destId="{929B739C-487E-41DC-99DF-7E73AC025181}" srcOrd="0" destOrd="0" presId="urn:microsoft.com/office/officeart/2005/8/layout/radial5"/>
    <dgm:cxn modelId="{3D8F8FB5-412E-4EF5-8CDD-EB5B6E67D740}" type="presParOf" srcId="{A021F54F-ACA4-4712-942C-839A653574AF}" destId="{68BAB0E4-55D6-47A4-A6A0-221F073E373C}" srcOrd="6" destOrd="0" presId="urn:microsoft.com/office/officeart/2005/8/layout/radial5"/>
    <dgm:cxn modelId="{4C4F40C4-41A3-4858-BCF2-9845D2ED0900}" type="presParOf" srcId="{A021F54F-ACA4-4712-942C-839A653574AF}" destId="{6B7CA14A-157A-41FD-B949-144D70883037}" srcOrd="7" destOrd="0" presId="urn:microsoft.com/office/officeart/2005/8/layout/radial5"/>
    <dgm:cxn modelId="{6A87BD27-0A8A-4753-8498-FB5384685E2A}" type="presParOf" srcId="{6B7CA14A-157A-41FD-B949-144D70883037}" destId="{51EBB789-3D27-4A09-867B-FA6608694BCF}" srcOrd="0" destOrd="0" presId="urn:microsoft.com/office/officeart/2005/8/layout/radial5"/>
    <dgm:cxn modelId="{5D920CB8-D1FF-424E-A187-42BA4072BBA7}" type="presParOf" srcId="{A021F54F-ACA4-4712-942C-839A653574AF}" destId="{64479ED1-2749-40C0-BE14-BB2D65AB792C}" srcOrd="8" destOrd="0" presId="urn:microsoft.com/office/officeart/2005/8/layout/radial5"/>
    <dgm:cxn modelId="{9D67B2A5-BF21-43F9-92B3-89136FAB5AB1}" type="presParOf" srcId="{A021F54F-ACA4-4712-942C-839A653574AF}" destId="{180DCD1B-BFF0-4873-B81A-6921B17B5430}" srcOrd="9" destOrd="0" presId="urn:microsoft.com/office/officeart/2005/8/layout/radial5"/>
    <dgm:cxn modelId="{C6E20C4C-3C35-452E-9AA9-CF389508E3D0}" type="presParOf" srcId="{180DCD1B-BFF0-4873-B81A-6921B17B5430}" destId="{CF149845-A51B-4A97-A1F3-448DD8A4182D}" srcOrd="0" destOrd="0" presId="urn:microsoft.com/office/officeart/2005/8/layout/radial5"/>
    <dgm:cxn modelId="{76716FD4-BD45-47A1-BE4C-42B965D950C5}" type="presParOf" srcId="{A021F54F-ACA4-4712-942C-839A653574AF}" destId="{FC9E1F5B-EC77-4823-849E-9302AE003727}" srcOrd="10" destOrd="0" presId="urn:microsoft.com/office/officeart/2005/8/layout/radial5"/>
    <dgm:cxn modelId="{0AF3CCAD-9854-4093-B2A7-60CBE441C5EF}" type="presParOf" srcId="{A021F54F-ACA4-4712-942C-839A653574AF}" destId="{9612A657-1DE0-4165-8745-BBDC78B69BAE}" srcOrd="11" destOrd="0" presId="urn:microsoft.com/office/officeart/2005/8/layout/radial5"/>
    <dgm:cxn modelId="{DF13ADF6-5AE5-4F8F-AD59-1F7A66F9C8C6}" type="presParOf" srcId="{9612A657-1DE0-4165-8745-BBDC78B69BAE}" destId="{3B61E793-B58A-4D60-8419-E6A9884897BA}" srcOrd="0" destOrd="0" presId="urn:microsoft.com/office/officeart/2005/8/layout/radial5"/>
    <dgm:cxn modelId="{806C6292-1E31-4570-B015-F4E37A759C73}" type="presParOf" srcId="{A021F54F-ACA4-4712-942C-839A653574AF}" destId="{D89BD11F-494A-422E-882A-0ACA0FBB2CAB}" srcOrd="12" destOrd="0" presId="urn:microsoft.com/office/officeart/2005/8/layout/radial5"/>
    <dgm:cxn modelId="{4AE044B9-3831-4D58-8AE1-30C1E0468479}" type="presParOf" srcId="{A021F54F-ACA4-4712-942C-839A653574AF}" destId="{1B2F541C-DD17-4B91-BDE3-4D0DE9769BFC}" srcOrd="13" destOrd="0" presId="urn:microsoft.com/office/officeart/2005/8/layout/radial5"/>
    <dgm:cxn modelId="{15ECC714-76F3-4787-A66E-93E7CF464C69}" type="presParOf" srcId="{1B2F541C-DD17-4B91-BDE3-4D0DE9769BFC}" destId="{A68B6591-ABF3-4E41-8553-4850EFBE2928}" srcOrd="0" destOrd="0" presId="urn:microsoft.com/office/officeart/2005/8/layout/radial5"/>
    <dgm:cxn modelId="{4B0FF422-4554-4399-9AEF-5B2970106522}" type="presParOf" srcId="{A021F54F-ACA4-4712-942C-839A653574AF}" destId="{578995C2-71A5-4047-9A65-A4829C99221B}" srcOrd="14" destOrd="0" presId="urn:microsoft.com/office/officeart/2005/8/layout/radial5"/>
    <dgm:cxn modelId="{284EE144-07B8-4E66-9CA9-D7FDE9A9CB80}" type="presParOf" srcId="{A021F54F-ACA4-4712-942C-839A653574AF}" destId="{ADFA3ADA-CAD4-4C16-80C0-06707DE9730C}" srcOrd="15" destOrd="0" presId="urn:microsoft.com/office/officeart/2005/8/layout/radial5"/>
    <dgm:cxn modelId="{ACF5D1C4-8B53-43E1-AE69-C82B807E0E9C}" type="presParOf" srcId="{ADFA3ADA-CAD4-4C16-80C0-06707DE9730C}" destId="{573A40D4-F7CD-4870-B9D7-40609C70CFEB}" srcOrd="0" destOrd="0" presId="urn:microsoft.com/office/officeart/2005/8/layout/radial5"/>
    <dgm:cxn modelId="{B95457E4-E839-42F8-8759-97869CAAB616}" type="presParOf" srcId="{A021F54F-ACA4-4712-942C-839A653574AF}" destId="{72722940-E4D3-41AB-89AC-5491C0DC9E1D}" srcOrd="16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C691568-82D5-4C88-9201-088EB6CC416D}" type="doc">
      <dgm:prSet loTypeId="urn:microsoft.com/office/officeart/2005/8/layout/default#2" loCatId="list" qsTypeId="urn:microsoft.com/office/officeart/2005/8/quickstyle/3d2" qsCatId="3D" csTypeId="urn:microsoft.com/office/officeart/2005/8/colors/accent4_2" csCatId="accent4" phldr="1"/>
      <dgm:spPr/>
      <dgm:t>
        <a:bodyPr/>
        <a:lstStyle/>
        <a:p>
          <a:endParaRPr lang="ru-RU"/>
        </a:p>
      </dgm:t>
    </dgm:pt>
    <dgm:pt modelId="{DF139FD7-DBC1-48C9-BB39-EE9AB858F7BE}">
      <dgm:prSet phldrT="[Текст]" custT="1"/>
      <dgm:spPr/>
      <dgm:t>
        <a:bodyPr/>
        <a:lstStyle/>
        <a:p>
          <a:r>
            <a:rPr lang="ru-RU" sz="1800" b="1" dirty="0" smtClean="0"/>
            <a:t>Гражданско-патриотическое воспитание</a:t>
          </a:r>
          <a:endParaRPr lang="ru-RU" sz="1800" b="1" dirty="0"/>
        </a:p>
      </dgm:t>
    </dgm:pt>
    <dgm:pt modelId="{26E71E29-BFD1-4EEA-8B81-E4D9A66BF730}" type="parTrans" cxnId="{B942329F-C8D4-4BAA-ACF8-A6133AD6404E}">
      <dgm:prSet/>
      <dgm:spPr/>
      <dgm:t>
        <a:bodyPr/>
        <a:lstStyle/>
        <a:p>
          <a:endParaRPr lang="ru-RU" sz="1800"/>
        </a:p>
      </dgm:t>
    </dgm:pt>
    <dgm:pt modelId="{2E74453D-F7E1-4B7C-AFFE-1F11C2F3729E}" type="sibTrans" cxnId="{B942329F-C8D4-4BAA-ACF8-A6133AD6404E}">
      <dgm:prSet/>
      <dgm:spPr/>
      <dgm:t>
        <a:bodyPr/>
        <a:lstStyle/>
        <a:p>
          <a:endParaRPr lang="ru-RU" sz="1800"/>
        </a:p>
      </dgm:t>
    </dgm:pt>
    <dgm:pt modelId="{C2CD1297-A989-4643-ABC0-32A82411B86A}">
      <dgm:prSet phldrT="[Текст]" custT="1"/>
      <dgm:spPr/>
      <dgm:t>
        <a:bodyPr/>
        <a:lstStyle/>
        <a:p>
          <a:r>
            <a:rPr lang="ru-RU" sz="1800" b="1" dirty="0" smtClean="0"/>
            <a:t>Духовно-нравственное воспитание</a:t>
          </a:r>
          <a:endParaRPr lang="ru-RU" sz="1800" b="1" dirty="0"/>
        </a:p>
      </dgm:t>
    </dgm:pt>
    <dgm:pt modelId="{BBD4C41F-A275-46AD-B622-61780FB856A4}" type="parTrans" cxnId="{3612EECF-95C7-4269-8834-44670725C557}">
      <dgm:prSet/>
      <dgm:spPr/>
      <dgm:t>
        <a:bodyPr/>
        <a:lstStyle/>
        <a:p>
          <a:endParaRPr lang="ru-RU" sz="1800"/>
        </a:p>
      </dgm:t>
    </dgm:pt>
    <dgm:pt modelId="{83FC3D4C-5CE4-4D11-BA71-68E116094C0C}" type="sibTrans" cxnId="{3612EECF-95C7-4269-8834-44670725C557}">
      <dgm:prSet/>
      <dgm:spPr/>
      <dgm:t>
        <a:bodyPr/>
        <a:lstStyle/>
        <a:p>
          <a:endParaRPr lang="ru-RU" sz="1800"/>
        </a:p>
      </dgm:t>
    </dgm:pt>
    <dgm:pt modelId="{47AF1C71-CD0C-4C4C-A97D-DAA9212E410E}">
      <dgm:prSet phldrT="[Текст]" custT="1"/>
      <dgm:spPr/>
      <dgm:t>
        <a:bodyPr/>
        <a:lstStyle/>
        <a:p>
          <a:r>
            <a:rPr lang="ru-RU" sz="1800" b="1" dirty="0" smtClean="0"/>
            <a:t>Физическое воспитание</a:t>
          </a:r>
          <a:endParaRPr lang="ru-RU" sz="1800" b="1" dirty="0"/>
        </a:p>
      </dgm:t>
    </dgm:pt>
    <dgm:pt modelId="{9998AAD6-9298-42E8-A9EE-0554979A7BA2}" type="parTrans" cxnId="{0782FD1A-DEB5-4159-9129-290F3099740F}">
      <dgm:prSet/>
      <dgm:spPr/>
      <dgm:t>
        <a:bodyPr/>
        <a:lstStyle/>
        <a:p>
          <a:endParaRPr lang="ru-RU" sz="1800"/>
        </a:p>
      </dgm:t>
    </dgm:pt>
    <dgm:pt modelId="{F3BFC77A-4C0D-4956-8860-0F623836D191}" type="sibTrans" cxnId="{0782FD1A-DEB5-4159-9129-290F3099740F}">
      <dgm:prSet/>
      <dgm:spPr/>
      <dgm:t>
        <a:bodyPr/>
        <a:lstStyle/>
        <a:p>
          <a:endParaRPr lang="ru-RU" sz="1800"/>
        </a:p>
      </dgm:t>
    </dgm:pt>
    <dgm:pt modelId="{3066B429-BE7C-44BB-AC57-975D9D73B2FB}">
      <dgm:prSet phldrT="[Текст]" custT="1"/>
      <dgm:spPr/>
      <dgm:t>
        <a:bodyPr/>
        <a:lstStyle/>
        <a:p>
          <a:r>
            <a:rPr lang="ru-RU" sz="1800" b="1" dirty="0" smtClean="0"/>
            <a:t>Культурно-творческое воспитание</a:t>
          </a:r>
          <a:endParaRPr lang="ru-RU" sz="1800" b="1" dirty="0"/>
        </a:p>
      </dgm:t>
    </dgm:pt>
    <dgm:pt modelId="{E3D3ADE0-3F2C-431A-98BF-C9395110EC15}" type="parTrans" cxnId="{C7CA53A2-830A-4B57-9D43-6A1FE365D434}">
      <dgm:prSet/>
      <dgm:spPr/>
      <dgm:t>
        <a:bodyPr/>
        <a:lstStyle/>
        <a:p>
          <a:endParaRPr lang="ru-RU" sz="1800"/>
        </a:p>
      </dgm:t>
    </dgm:pt>
    <dgm:pt modelId="{9C68BE7C-247F-4399-9F1F-1B861BE5A8BC}" type="sibTrans" cxnId="{C7CA53A2-830A-4B57-9D43-6A1FE365D434}">
      <dgm:prSet/>
      <dgm:spPr/>
      <dgm:t>
        <a:bodyPr/>
        <a:lstStyle/>
        <a:p>
          <a:endParaRPr lang="ru-RU" sz="1800"/>
        </a:p>
      </dgm:t>
    </dgm:pt>
    <dgm:pt modelId="{7D3E5F6B-96E4-47AB-819C-4E14D74EB6D5}">
      <dgm:prSet phldrT="[Текст]" custT="1"/>
      <dgm:spPr/>
      <dgm:t>
        <a:bodyPr/>
        <a:lstStyle/>
        <a:p>
          <a:r>
            <a:rPr lang="ru-RU" sz="1800" b="1" dirty="0" smtClean="0"/>
            <a:t>Экологическое воспитание </a:t>
          </a:r>
          <a:endParaRPr lang="ru-RU" sz="1800" b="1" dirty="0"/>
        </a:p>
      </dgm:t>
    </dgm:pt>
    <dgm:pt modelId="{52E3C46C-69B9-40F9-95E7-7D04AF5FF00E}" type="parTrans" cxnId="{E1129A49-8232-40BE-AEDA-935D76D6097D}">
      <dgm:prSet/>
      <dgm:spPr/>
      <dgm:t>
        <a:bodyPr/>
        <a:lstStyle/>
        <a:p>
          <a:endParaRPr lang="ru-RU" sz="1800"/>
        </a:p>
      </dgm:t>
    </dgm:pt>
    <dgm:pt modelId="{6BE974AC-F3FD-4125-BC0E-8D3FB7748748}" type="sibTrans" cxnId="{E1129A49-8232-40BE-AEDA-935D76D6097D}">
      <dgm:prSet/>
      <dgm:spPr/>
      <dgm:t>
        <a:bodyPr/>
        <a:lstStyle/>
        <a:p>
          <a:endParaRPr lang="ru-RU" sz="1800"/>
        </a:p>
      </dgm:t>
    </dgm:pt>
    <dgm:pt modelId="{191571B2-D784-4659-B89B-1CC3E2D95012}">
      <dgm:prSet phldrT="[Текст]" custT="1"/>
      <dgm:spPr/>
      <dgm:t>
        <a:bodyPr/>
        <a:lstStyle/>
        <a:p>
          <a:r>
            <a:rPr lang="ru-RU" sz="1800" b="1" dirty="0" smtClean="0"/>
            <a:t>Профессионально-трудовое</a:t>
          </a:r>
          <a:endParaRPr lang="ru-RU" sz="1800" b="1" dirty="0"/>
        </a:p>
      </dgm:t>
    </dgm:pt>
    <dgm:pt modelId="{208A6A62-1845-4E2A-A3D3-1F51A5C458B0}" type="parTrans" cxnId="{8D8ADF44-F7F6-4536-9E78-29790D827281}">
      <dgm:prSet/>
      <dgm:spPr/>
      <dgm:t>
        <a:bodyPr/>
        <a:lstStyle/>
        <a:p>
          <a:endParaRPr lang="ru-RU" sz="1800"/>
        </a:p>
      </dgm:t>
    </dgm:pt>
    <dgm:pt modelId="{B84425F9-281D-42AB-AFC9-CC0A38A2D069}" type="sibTrans" cxnId="{8D8ADF44-F7F6-4536-9E78-29790D827281}">
      <dgm:prSet/>
      <dgm:spPr/>
      <dgm:t>
        <a:bodyPr/>
        <a:lstStyle/>
        <a:p>
          <a:endParaRPr lang="ru-RU" sz="1800"/>
        </a:p>
      </dgm:t>
    </dgm:pt>
    <dgm:pt modelId="{CB8E080C-8D9B-4429-BAE7-F40904DF1980}" type="pres">
      <dgm:prSet presAssocID="{1C691568-82D5-4C88-9201-088EB6CC416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6BE0652-9218-428C-9733-3A8C1535B3B8}" type="pres">
      <dgm:prSet presAssocID="{DF139FD7-DBC1-48C9-BB39-EE9AB858F7BE}" presName="node" presStyleLbl="node1" presStyleIdx="0" presStyleCnt="6" custLinFactNeighborX="314" custLinFactNeighborY="-308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091FE3-83C7-4704-9573-282A9A740AB0}" type="pres">
      <dgm:prSet presAssocID="{2E74453D-F7E1-4B7C-AFFE-1F11C2F3729E}" presName="sibTrans" presStyleCnt="0"/>
      <dgm:spPr/>
      <dgm:t>
        <a:bodyPr/>
        <a:lstStyle/>
        <a:p>
          <a:endParaRPr lang="ru-RU"/>
        </a:p>
      </dgm:t>
    </dgm:pt>
    <dgm:pt modelId="{EB5158E6-BB8C-4CEB-8B5A-79FA0D5146F4}" type="pres">
      <dgm:prSet presAssocID="{C2CD1297-A989-4643-ABC0-32A82411B86A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03ACD6-2094-4426-8666-028409673C55}" type="pres">
      <dgm:prSet presAssocID="{83FC3D4C-5CE4-4D11-BA71-68E116094C0C}" presName="sibTrans" presStyleCnt="0"/>
      <dgm:spPr/>
      <dgm:t>
        <a:bodyPr/>
        <a:lstStyle/>
        <a:p>
          <a:endParaRPr lang="ru-RU"/>
        </a:p>
      </dgm:t>
    </dgm:pt>
    <dgm:pt modelId="{4E7896EC-CB17-4985-BBC1-665B03AD4760}" type="pres">
      <dgm:prSet presAssocID="{47AF1C71-CD0C-4C4C-A97D-DAA9212E410E}" presName="node" presStyleLbl="node1" presStyleIdx="2" presStyleCnt="6" custLinFactNeighborX="2361" custLinFactNeighborY="4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F8CFD1-61B8-428D-A342-B78B9434C5C0}" type="pres">
      <dgm:prSet presAssocID="{F3BFC77A-4C0D-4956-8860-0F623836D191}" presName="sibTrans" presStyleCnt="0"/>
      <dgm:spPr/>
      <dgm:t>
        <a:bodyPr/>
        <a:lstStyle/>
        <a:p>
          <a:endParaRPr lang="ru-RU"/>
        </a:p>
      </dgm:t>
    </dgm:pt>
    <dgm:pt modelId="{A36B1755-7809-4AF6-8675-9303AA0D7DFE}" type="pres">
      <dgm:prSet presAssocID="{3066B429-BE7C-44BB-AC57-975D9D73B2FB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C9D81E-DF39-4C36-BC27-FC09788686D7}" type="pres">
      <dgm:prSet presAssocID="{9C68BE7C-247F-4399-9F1F-1B861BE5A8BC}" presName="sibTrans" presStyleCnt="0"/>
      <dgm:spPr/>
      <dgm:t>
        <a:bodyPr/>
        <a:lstStyle/>
        <a:p>
          <a:endParaRPr lang="ru-RU"/>
        </a:p>
      </dgm:t>
    </dgm:pt>
    <dgm:pt modelId="{03C9D3F2-1300-4D8C-AE19-70630ECE145F}" type="pres">
      <dgm:prSet presAssocID="{7D3E5F6B-96E4-47AB-819C-4E14D74EB6D5}" presName="node" presStyleLbl="node1" presStyleIdx="4" presStyleCnt="6" custLinFactNeighborX="2074" custLinFactNeighborY="-182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F8CD3D-8988-4679-8E13-7738522E509B}" type="pres">
      <dgm:prSet presAssocID="{6BE974AC-F3FD-4125-BC0E-8D3FB7748748}" presName="sibTrans" presStyleCnt="0"/>
      <dgm:spPr/>
      <dgm:t>
        <a:bodyPr/>
        <a:lstStyle/>
        <a:p>
          <a:endParaRPr lang="ru-RU"/>
        </a:p>
      </dgm:t>
    </dgm:pt>
    <dgm:pt modelId="{8D000056-FADD-4A29-B094-9B3577A420E7}" type="pres">
      <dgm:prSet presAssocID="{191571B2-D784-4659-B89B-1CC3E2D95012}" presName="node" presStyleLbl="node1" presStyleIdx="5" presStyleCnt="6" custLinFactNeighborX="1158" custLinFactNeighborY="-182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D8ADF44-F7F6-4536-9E78-29790D827281}" srcId="{1C691568-82D5-4C88-9201-088EB6CC416D}" destId="{191571B2-D784-4659-B89B-1CC3E2D95012}" srcOrd="5" destOrd="0" parTransId="{208A6A62-1845-4E2A-A3D3-1F51A5C458B0}" sibTransId="{B84425F9-281D-42AB-AFC9-CC0A38A2D069}"/>
    <dgm:cxn modelId="{ED20CF50-358D-49F8-91D3-7ACFB3BA043C}" type="presOf" srcId="{DF139FD7-DBC1-48C9-BB39-EE9AB858F7BE}" destId="{96BE0652-9218-428C-9733-3A8C1535B3B8}" srcOrd="0" destOrd="0" presId="urn:microsoft.com/office/officeart/2005/8/layout/default#2"/>
    <dgm:cxn modelId="{0782FD1A-DEB5-4159-9129-290F3099740F}" srcId="{1C691568-82D5-4C88-9201-088EB6CC416D}" destId="{47AF1C71-CD0C-4C4C-A97D-DAA9212E410E}" srcOrd="2" destOrd="0" parTransId="{9998AAD6-9298-42E8-A9EE-0554979A7BA2}" sibTransId="{F3BFC77A-4C0D-4956-8860-0F623836D191}"/>
    <dgm:cxn modelId="{F1A7252A-D849-44D7-A618-DEC063811B5F}" type="presOf" srcId="{C2CD1297-A989-4643-ABC0-32A82411B86A}" destId="{EB5158E6-BB8C-4CEB-8B5A-79FA0D5146F4}" srcOrd="0" destOrd="0" presId="urn:microsoft.com/office/officeart/2005/8/layout/default#2"/>
    <dgm:cxn modelId="{A01D9879-9503-4D68-B995-993C0E13A672}" type="presOf" srcId="{47AF1C71-CD0C-4C4C-A97D-DAA9212E410E}" destId="{4E7896EC-CB17-4985-BBC1-665B03AD4760}" srcOrd="0" destOrd="0" presId="urn:microsoft.com/office/officeart/2005/8/layout/default#2"/>
    <dgm:cxn modelId="{B942329F-C8D4-4BAA-ACF8-A6133AD6404E}" srcId="{1C691568-82D5-4C88-9201-088EB6CC416D}" destId="{DF139FD7-DBC1-48C9-BB39-EE9AB858F7BE}" srcOrd="0" destOrd="0" parTransId="{26E71E29-BFD1-4EEA-8B81-E4D9A66BF730}" sibTransId="{2E74453D-F7E1-4B7C-AFFE-1F11C2F3729E}"/>
    <dgm:cxn modelId="{858CDBC6-7D6F-4D9E-A359-0E1B23BFCFDE}" type="presOf" srcId="{7D3E5F6B-96E4-47AB-819C-4E14D74EB6D5}" destId="{03C9D3F2-1300-4D8C-AE19-70630ECE145F}" srcOrd="0" destOrd="0" presId="urn:microsoft.com/office/officeart/2005/8/layout/default#2"/>
    <dgm:cxn modelId="{AAE2DFE5-8D6F-42A4-91E1-719A27B6A2F4}" type="presOf" srcId="{3066B429-BE7C-44BB-AC57-975D9D73B2FB}" destId="{A36B1755-7809-4AF6-8675-9303AA0D7DFE}" srcOrd="0" destOrd="0" presId="urn:microsoft.com/office/officeart/2005/8/layout/default#2"/>
    <dgm:cxn modelId="{1EE79F07-E9F9-4F39-B4EB-21134F1B7070}" type="presOf" srcId="{1C691568-82D5-4C88-9201-088EB6CC416D}" destId="{CB8E080C-8D9B-4429-BAE7-F40904DF1980}" srcOrd="0" destOrd="0" presId="urn:microsoft.com/office/officeart/2005/8/layout/default#2"/>
    <dgm:cxn modelId="{C7CA53A2-830A-4B57-9D43-6A1FE365D434}" srcId="{1C691568-82D5-4C88-9201-088EB6CC416D}" destId="{3066B429-BE7C-44BB-AC57-975D9D73B2FB}" srcOrd="3" destOrd="0" parTransId="{E3D3ADE0-3F2C-431A-98BF-C9395110EC15}" sibTransId="{9C68BE7C-247F-4399-9F1F-1B861BE5A8BC}"/>
    <dgm:cxn modelId="{E1129A49-8232-40BE-AEDA-935D76D6097D}" srcId="{1C691568-82D5-4C88-9201-088EB6CC416D}" destId="{7D3E5F6B-96E4-47AB-819C-4E14D74EB6D5}" srcOrd="4" destOrd="0" parTransId="{52E3C46C-69B9-40F9-95E7-7D04AF5FF00E}" sibTransId="{6BE974AC-F3FD-4125-BC0E-8D3FB7748748}"/>
    <dgm:cxn modelId="{3C5E0BB7-A600-45F0-8D86-E61A010CA255}" type="presOf" srcId="{191571B2-D784-4659-B89B-1CC3E2D95012}" destId="{8D000056-FADD-4A29-B094-9B3577A420E7}" srcOrd="0" destOrd="0" presId="urn:microsoft.com/office/officeart/2005/8/layout/default#2"/>
    <dgm:cxn modelId="{3612EECF-95C7-4269-8834-44670725C557}" srcId="{1C691568-82D5-4C88-9201-088EB6CC416D}" destId="{C2CD1297-A989-4643-ABC0-32A82411B86A}" srcOrd="1" destOrd="0" parTransId="{BBD4C41F-A275-46AD-B622-61780FB856A4}" sibTransId="{83FC3D4C-5CE4-4D11-BA71-68E116094C0C}"/>
    <dgm:cxn modelId="{5A1EA7A0-8A04-4572-BA0C-32C973851F56}" type="presParOf" srcId="{CB8E080C-8D9B-4429-BAE7-F40904DF1980}" destId="{96BE0652-9218-428C-9733-3A8C1535B3B8}" srcOrd="0" destOrd="0" presId="urn:microsoft.com/office/officeart/2005/8/layout/default#2"/>
    <dgm:cxn modelId="{C92BCF80-DFCF-4B3C-96C7-50CD395CDC90}" type="presParOf" srcId="{CB8E080C-8D9B-4429-BAE7-F40904DF1980}" destId="{86091FE3-83C7-4704-9573-282A9A740AB0}" srcOrd="1" destOrd="0" presId="urn:microsoft.com/office/officeart/2005/8/layout/default#2"/>
    <dgm:cxn modelId="{59124A66-28EE-4601-BD27-98E67701B8EF}" type="presParOf" srcId="{CB8E080C-8D9B-4429-BAE7-F40904DF1980}" destId="{EB5158E6-BB8C-4CEB-8B5A-79FA0D5146F4}" srcOrd="2" destOrd="0" presId="urn:microsoft.com/office/officeart/2005/8/layout/default#2"/>
    <dgm:cxn modelId="{121B8656-F05A-496F-85A8-9086B35F9228}" type="presParOf" srcId="{CB8E080C-8D9B-4429-BAE7-F40904DF1980}" destId="{0803ACD6-2094-4426-8666-028409673C55}" srcOrd="3" destOrd="0" presId="urn:microsoft.com/office/officeart/2005/8/layout/default#2"/>
    <dgm:cxn modelId="{F6863187-DE8A-4F48-9E9F-C6928C0EBDBC}" type="presParOf" srcId="{CB8E080C-8D9B-4429-BAE7-F40904DF1980}" destId="{4E7896EC-CB17-4985-BBC1-665B03AD4760}" srcOrd="4" destOrd="0" presId="urn:microsoft.com/office/officeart/2005/8/layout/default#2"/>
    <dgm:cxn modelId="{0B7222FA-8372-4DDB-B519-B4C4FC1A7689}" type="presParOf" srcId="{CB8E080C-8D9B-4429-BAE7-F40904DF1980}" destId="{6CF8CFD1-61B8-428D-A342-B78B9434C5C0}" srcOrd="5" destOrd="0" presId="urn:microsoft.com/office/officeart/2005/8/layout/default#2"/>
    <dgm:cxn modelId="{96B53731-FC33-4E5D-A025-C66365441817}" type="presParOf" srcId="{CB8E080C-8D9B-4429-BAE7-F40904DF1980}" destId="{A36B1755-7809-4AF6-8675-9303AA0D7DFE}" srcOrd="6" destOrd="0" presId="urn:microsoft.com/office/officeart/2005/8/layout/default#2"/>
    <dgm:cxn modelId="{0F862DBF-3D74-494D-9C77-2001266450BA}" type="presParOf" srcId="{CB8E080C-8D9B-4429-BAE7-F40904DF1980}" destId="{C9C9D81E-DF39-4C36-BC27-FC09788686D7}" srcOrd="7" destOrd="0" presId="urn:microsoft.com/office/officeart/2005/8/layout/default#2"/>
    <dgm:cxn modelId="{137DE3F8-B5D6-4466-AC2C-0569EA46BE24}" type="presParOf" srcId="{CB8E080C-8D9B-4429-BAE7-F40904DF1980}" destId="{03C9D3F2-1300-4D8C-AE19-70630ECE145F}" srcOrd="8" destOrd="0" presId="urn:microsoft.com/office/officeart/2005/8/layout/default#2"/>
    <dgm:cxn modelId="{D1B65683-0012-4E16-B905-0E6ADBF1880E}" type="presParOf" srcId="{CB8E080C-8D9B-4429-BAE7-F40904DF1980}" destId="{7CF8CD3D-8988-4679-8E13-7738522E509B}" srcOrd="9" destOrd="0" presId="urn:microsoft.com/office/officeart/2005/8/layout/default#2"/>
    <dgm:cxn modelId="{065116BA-C289-450C-9300-5A8C68AFDFEC}" type="presParOf" srcId="{CB8E080C-8D9B-4429-BAE7-F40904DF1980}" destId="{8D000056-FADD-4A29-B094-9B3577A420E7}" srcOrd="10" destOrd="0" presId="urn:microsoft.com/office/officeart/2005/8/layout/default#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BA2081A-8B2A-4535-8FF2-A1A5DF3B325F}" type="doc">
      <dgm:prSet loTypeId="urn:microsoft.com/office/officeart/2008/layout/BendingPictureCaptionList" loCatId="picture" qsTypeId="urn:microsoft.com/office/officeart/2005/8/quickstyle/simple1" qsCatId="simple" csTypeId="urn:microsoft.com/office/officeart/2005/8/colors/accent1_2" csCatId="accent1" phldr="1"/>
      <dgm:spPr/>
    </dgm:pt>
    <dgm:pt modelId="{F4266F4B-B042-403B-9D15-EB10DEE5072B}">
      <dgm:prSet phldrT="[Текст]" custT="1"/>
      <dgm:spPr>
        <a:solidFill>
          <a:srgbClr val="FFD1D1"/>
        </a:solidFill>
        <a:ln>
          <a:solidFill>
            <a:srgbClr val="8E0000"/>
          </a:solidFill>
        </a:ln>
      </dgm:spPr>
      <dgm:t>
        <a:bodyPr anchor="ctr"/>
        <a:lstStyle/>
        <a:p>
          <a:pPr rtl="0"/>
          <a:r>
            <a:rPr lang="ru-RU" sz="1400" b="0" i="0" u="none" dirty="0" smtClean="0">
              <a:solidFill>
                <a:srgbClr val="8E0000"/>
              </a:solidFill>
              <a:effectLst/>
              <a:latin typeface="Times New Roman" pitchFamily="18" charset="0"/>
              <a:cs typeface="Times New Roman" pitchFamily="18" charset="0"/>
            </a:rPr>
            <a:t>Посещение</a:t>
          </a:r>
          <a:r>
            <a:rPr lang="ru-RU" sz="1400" b="0" i="0" u="none" baseline="0" dirty="0" smtClean="0">
              <a:solidFill>
                <a:srgbClr val="8E0000"/>
              </a:solidFill>
              <a:effectLst/>
              <a:latin typeface="Times New Roman" pitchFamily="18" charset="0"/>
              <a:cs typeface="Times New Roman" pitchFamily="18" charset="0"/>
            </a:rPr>
            <a:t> с концертной программой дома – интерната для престарелых и инвалидов «Гармония»</a:t>
          </a:r>
          <a:endParaRPr lang="ru-RU" sz="1400" b="0" dirty="0">
            <a:solidFill>
              <a:srgbClr val="8E0000"/>
            </a:solidFill>
            <a:effectLst/>
            <a:latin typeface="Times New Roman" pitchFamily="18" charset="0"/>
            <a:cs typeface="Times New Roman" pitchFamily="18" charset="0"/>
          </a:endParaRPr>
        </a:p>
      </dgm:t>
    </dgm:pt>
    <dgm:pt modelId="{B94DA90E-2D12-4966-9438-F5DE93DB78CD}" type="parTrans" cxnId="{43E46A55-08D7-45BB-8572-4A7629B1505A}">
      <dgm:prSet/>
      <dgm:spPr/>
      <dgm:t>
        <a:bodyPr/>
        <a:lstStyle/>
        <a:p>
          <a:endParaRPr lang="ru-RU"/>
        </a:p>
      </dgm:t>
    </dgm:pt>
    <dgm:pt modelId="{836A7E10-83A1-4DAF-BE3F-D119EFA2B75B}" type="sibTrans" cxnId="{43E46A55-08D7-45BB-8572-4A7629B1505A}">
      <dgm:prSet/>
      <dgm:spPr/>
      <dgm:t>
        <a:bodyPr/>
        <a:lstStyle/>
        <a:p>
          <a:endParaRPr lang="ru-RU"/>
        </a:p>
      </dgm:t>
    </dgm:pt>
    <dgm:pt modelId="{90FD0AB6-E48C-4930-9F1D-440ADE493797}">
      <dgm:prSet custT="1"/>
      <dgm:spPr>
        <a:solidFill>
          <a:srgbClr val="FFD1D1"/>
        </a:solidFill>
        <a:ln>
          <a:solidFill>
            <a:srgbClr val="8E0000"/>
          </a:solidFill>
        </a:ln>
      </dgm:spPr>
      <dgm:t>
        <a:bodyPr anchor="ctr"/>
        <a:lstStyle/>
        <a:p>
          <a:pPr rtl="0"/>
          <a:r>
            <a:rPr lang="ru-RU" sz="1400" b="0" i="0" u="none" dirty="0" smtClean="0">
              <a:solidFill>
                <a:srgbClr val="8E0000"/>
              </a:solidFill>
              <a:effectLst/>
              <a:latin typeface="Times New Roman" pitchFamily="18" charset="0"/>
              <a:cs typeface="Times New Roman" pitchFamily="18" charset="0"/>
            </a:rPr>
            <a:t>Концертная программа </a:t>
          </a:r>
          <a:r>
            <a:rPr lang="ru-RU" sz="1400" b="0" i="0" u="none" baseline="0" dirty="0" smtClean="0">
              <a:solidFill>
                <a:srgbClr val="8E0000"/>
              </a:solidFill>
              <a:effectLst/>
              <a:latin typeface="Times New Roman" pitchFamily="18" charset="0"/>
              <a:cs typeface="Times New Roman" pitchFamily="18" charset="0"/>
            </a:rPr>
            <a:t>для воспитанников республиканского детского дома-интерната для умственно отсталых детей «Забота»</a:t>
          </a:r>
          <a:endParaRPr lang="ru-RU" sz="1400" b="0" i="0" u="none" dirty="0">
            <a:solidFill>
              <a:srgbClr val="8E0000"/>
            </a:solidFill>
            <a:effectLst/>
            <a:latin typeface="Times New Roman" pitchFamily="18" charset="0"/>
            <a:cs typeface="Times New Roman" pitchFamily="18" charset="0"/>
          </a:endParaRPr>
        </a:p>
      </dgm:t>
    </dgm:pt>
    <dgm:pt modelId="{9490995F-0B1C-4798-92D3-4E62280FC111}" type="parTrans" cxnId="{40CF12E3-7807-402E-913D-75F8384D44D8}">
      <dgm:prSet/>
      <dgm:spPr/>
      <dgm:t>
        <a:bodyPr/>
        <a:lstStyle/>
        <a:p>
          <a:endParaRPr lang="ru-RU"/>
        </a:p>
      </dgm:t>
    </dgm:pt>
    <dgm:pt modelId="{7D148CB8-93EA-4631-AEC5-4F2C78E31F31}" type="sibTrans" cxnId="{40CF12E3-7807-402E-913D-75F8384D44D8}">
      <dgm:prSet/>
      <dgm:spPr/>
      <dgm:t>
        <a:bodyPr/>
        <a:lstStyle/>
        <a:p>
          <a:endParaRPr lang="ru-RU"/>
        </a:p>
      </dgm:t>
    </dgm:pt>
    <dgm:pt modelId="{1A4EAC0F-E73A-4A5C-AC36-541D032471D6}">
      <dgm:prSet custT="1"/>
      <dgm:spPr>
        <a:solidFill>
          <a:srgbClr val="FFD1D1"/>
        </a:solidFill>
        <a:ln>
          <a:solidFill>
            <a:srgbClr val="8E0000"/>
          </a:solidFill>
        </a:ln>
      </dgm:spPr>
      <dgm:t>
        <a:bodyPr anchor="ctr"/>
        <a:lstStyle/>
        <a:p>
          <a:pPr rtl="0"/>
          <a:r>
            <a:rPr lang="ru-RU" sz="1400" b="0" i="0" u="none" dirty="0" smtClean="0">
              <a:solidFill>
                <a:srgbClr val="8E0000"/>
              </a:solidFill>
              <a:effectLst/>
              <a:latin typeface="Times New Roman" pitchFamily="18" charset="0"/>
              <a:cs typeface="Times New Roman" pitchFamily="18" charset="0"/>
            </a:rPr>
            <a:t>Н</a:t>
          </a:r>
          <a:r>
            <a:rPr lang="ru-RU" sz="1400" b="0" i="0" u="none" baseline="0" dirty="0" smtClean="0">
              <a:solidFill>
                <a:srgbClr val="8E0000"/>
              </a:solidFill>
              <a:effectLst/>
              <a:latin typeface="Times New Roman" pitchFamily="18" charset="0"/>
              <a:cs typeface="Times New Roman" pitchFamily="18" charset="0"/>
            </a:rPr>
            <a:t>овогодний утренник в рамках проекта «</a:t>
          </a:r>
          <a:r>
            <a:rPr lang="en-US" sz="1400" b="0" i="0" u="none" baseline="0" dirty="0" smtClean="0">
              <a:solidFill>
                <a:srgbClr val="8E0000"/>
              </a:solidFill>
              <a:effectLst/>
              <a:latin typeface="Times New Roman" pitchFamily="18" charset="0"/>
              <a:cs typeface="Times New Roman" pitchFamily="18" charset="0"/>
            </a:rPr>
            <a:t>IT</a:t>
          </a:r>
          <a:r>
            <a:rPr lang="ru-RU" sz="1400" b="0" i="0" u="none" baseline="0" dirty="0" smtClean="0">
              <a:solidFill>
                <a:srgbClr val="8E0000"/>
              </a:solidFill>
              <a:effectLst/>
              <a:latin typeface="Times New Roman" pitchFamily="18" charset="0"/>
              <a:cs typeface="Times New Roman" pitchFamily="18" charset="0"/>
            </a:rPr>
            <a:t> – мир без границ» для детей с ОВЗ и инвалидностью</a:t>
          </a:r>
          <a:endParaRPr lang="ru-RU" sz="1400" b="0" i="0" u="none" dirty="0">
            <a:solidFill>
              <a:srgbClr val="8E0000"/>
            </a:solidFill>
            <a:effectLst/>
            <a:latin typeface="Times New Roman" pitchFamily="18" charset="0"/>
            <a:cs typeface="Times New Roman" pitchFamily="18" charset="0"/>
          </a:endParaRPr>
        </a:p>
      </dgm:t>
    </dgm:pt>
    <dgm:pt modelId="{F4C7A720-4337-4FFB-B0F0-5226368C736B}" type="parTrans" cxnId="{7DEB5E58-A724-44B7-9003-DEB64931B463}">
      <dgm:prSet/>
      <dgm:spPr/>
      <dgm:t>
        <a:bodyPr/>
        <a:lstStyle/>
        <a:p>
          <a:endParaRPr lang="ru-RU"/>
        </a:p>
      </dgm:t>
    </dgm:pt>
    <dgm:pt modelId="{006A97EB-7CD1-4A39-8233-B33FCACBB15F}" type="sibTrans" cxnId="{7DEB5E58-A724-44B7-9003-DEB64931B463}">
      <dgm:prSet/>
      <dgm:spPr/>
      <dgm:t>
        <a:bodyPr/>
        <a:lstStyle/>
        <a:p>
          <a:endParaRPr lang="ru-RU"/>
        </a:p>
      </dgm:t>
    </dgm:pt>
    <dgm:pt modelId="{8289AFED-518F-4C8A-A0F3-73385784D29A}">
      <dgm:prSet custT="1"/>
      <dgm:spPr>
        <a:solidFill>
          <a:srgbClr val="FFD1D1"/>
        </a:solidFill>
        <a:ln>
          <a:solidFill>
            <a:srgbClr val="8E0000"/>
          </a:solidFill>
        </a:ln>
      </dgm:spPr>
      <dgm:t>
        <a:bodyPr anchor="ctr"/>
        <a:lstStyle/>
        <a:p>
          <a:pPr rtl="0"/>
          <a:r>
            <a:rPr lang="ru-RU" sz="1400" b="0" i="0" u="none" baseline="0" dirty="0" smtClean="0">
              <a:solidFill>
                <a:srgbClr val="8E0000"/>
              </a:solidFill>
              <a:effectLst/>
              <a:latin typeface="Times New Roman" pitchFamily="18" charset="0"/>
              <a:cs typeface="Times New Roman" pitchFamily="18" charset="0"/>
            </a:rPr>
            <a:t>Памятный вечер к 105-летию со Дня рождения генерал – полковника  С.К. Магомедова </a:t>
          </a:r>
          <a:endParaRPr lang="ru-RU" sz="1400" b="0" i="0" u="none" dirty="0">
            <a:solidFill>
              <a:srgbClr val="8E0000"/>
            </a:solidFill>
            <a:effectLst/>
            <a:latin typeface="Times New Roman" pitchFamily="18" charset="0"/>
            <a:cs typeface="Times New Roman" pitchFamily="18" charset="0"/>
          </a:endParaRPr>
        </a:p>
      </dgm:t>
    </dgm:pt>
    <dgm:pt modelId="{1F5650E0-12D3-4B2B-8469-8C06C1520439}" type="parTrans" cxnId="{44CC5A63-3F5F-4132-BC0D-5F6BAE68253A}">
      <dgm:prSet/>
      <dgm:spPr/>
      <dgm:t>
        <a:bodyPr/>
        <a:lstStyle/>
        <a:p>
          <a:endParaRPr lang="ru-RU"/>
        </a:p>
      </dgm:t>
    </dgm:pt>
    <dgm:pt modelId="{91292A67-58E6-4136-9F80-507E594E846E}" type="sibTrans" cxnId="{44CC5A63-3F5F-4132-BC0D-5F6BAE68253A}">
      <dgm:prSet/>
      <dgm:spPr/>
      <dgm:t>
        <a:bodyPr/>
        <a:lstStyle/>
        <a:p>
          <a:endParaRPr lang="ru-RU"/>
        </a:p>
      </dgm:t>
    </dgm:pt>
    <dgm:pt modelId="{476F6FF7-AC17-437A-A2F2-084DC62DB1BC}" type="pres">
      <dgm:prSet presAssocID="{DBA2081A-8B2A-4535-8FF2-A1A5DF3B325F}" presName="Name0" presStyleCnt="0">
        <dgm:presLayoutVars>
          <dgm:dir/>
          <dgm:resizeHandles val="exact"/>
        </dgm:presLayoutVars>
      </dgm:prSet>
      <dgm:spPr/>
    </dgm:pt>
    <dgm:pt modelId="{5E2352C1-75A9-4572-A103-7BA1980FAD8A}" type="pres">
      <dgm:prSet presAssocID="{F4266F4B-B042-403B-9D15-EB10DEE5072B}" presName="composite" presStyleCnt="0"/>
      <dgm:spPr/>
    </dgm:pt>
    <dgm:pt modelId="{4A873050-D36C-42F6-BF42-A7A0134FF922}" type="pres">
      <dgm:prSet presAssocID="{F4266F4B-B042-403B-9D15-EB10DEE5072B}" presName="rect1" presStyleLbl="bgImgPlace1" presStyleIdx="0" presStyleCnt="4" custScaleY="90134"/>
      <dgm:spPr>
        <a:blipFill rotWithShape="1">
          <a:blip xmlns:r="http://schemas.openxmlformats.org/officeDocument/2006/relationships" r:embed="rId1"/>
          <a:stretch>
            <a:fillRect/>
          </a:stretch>
        </a:blipFill>
        <a:ln>
          <a:solidFill>
            <a:srgbClr val="8E0000"/>
          </a:solidFill>
        </a:ln>
      </dgm:spPr>
    </dgm:pt>
    <dgm:pt modelId="{B92AD535-9159-4FD4-865B-C2C9A81A336D}" type="pres">
      <dgm:prSet presAssocID="{F4266F4B-B042-403B-9D15-EB10DEE5072B}" presName="wedgeRectCallout1" presStyleLbl="node1" presStyleIdx="0" presStyleCnt="4" custScaleY="128371" custLinFactNeighborX="-1056" custLinFactNeighborY="-35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E48AF4-719F-41E0-96E3-B72DE87E8713}" type="pres">
      <dgm:prSet presAssocID="{836A7E10-83A1-4DAF-BE3F-D119EFA2B75B}" presName="sibTrans" presStyleCnt="0"/>
      <dgm:spPr/>
    </dgm:pt>
    <dgm:pt modelId="{60D5220C-1DA9-41BA-A192-A0713B01769B}" type="pres">
      <dgm:prSet presAssocID="{90FD0AB6-E48C-4930-9F1D-440ADE493797}" presName="composite" presStyleCnt="0"/>
      <dgm:spPr/>
    </dgm:pt>
    <dgm:pt modelId="{2C78646C-0B1B-428D-AB9E-D61687F95923}" type="pres">
      <dgm:prSet presAssocID="{90FD0AB6-E48C-4930-9F1D-440ADE493797}" presName="rect1" presStyleLbl="bgImgPlace1" presStyleIdx="1" presStyleCnt="4" custScaleY="89291"/>
      <dgm:spPr>
        <a:blipFill rotWithShape="1">
          <a:blip xmlns:r="http://schemas.openxmlformats.org/officeDocument/2006/relationships" r:embed="rId2"/>
          <a:stretch>
            <a:fillRect/>
          </a:stretch>
        </a:blipFill>
        <a:ln>
          <a:solidFill>
            <a:srgbClr val="8E0000"/>
          </a:solidFill>
        </a:ln>
      </dgm:spPr>
    </dgm:pt>
    <dgm:pt modelId="{0A8BE583-4EC6-4C4A-AE93-A12DD59E8902}" type="pres">
      <dgm:prSet presAssocID="{90FD0AB6-E48C-4930-9F1D-440ADE493797}" presName="wedgeRectCallout1" presStyleLbl="node1" presStyleIdx="1" presStyleCnt="4" custScaleY="149306" custLinFactNeighborX="-1156" custLinFactNeighborY="-29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90DBFE-8576-4223-B0CA-980DBCE00846}" type="pres">
      <dgm:prSet presAssocID="{7D148CB8-93EA-4631-AEC5-4F2C78E31F31}" presName="sibTrans" presStyleCnt="0"/>
      <dgm:spPr/>
    </dgm:pt>
    <dgm:pt modelId="{1E76208F-1614-4607-91AE-B66ECDBF8ADD}" type="pres">
      <dgm:prSet presAssocID="{1A4EAC0F-E73A-4A5C-AC36-541D032471D6}" presName="composite" presStyleCnt="0"/>
      <dgm:spPr/>
    </dgm:pt>
    <dgm:pt modelId="{1E3C45E2-FCFA-4235-AEDB-B622202DB507}" type="pres">
      <dgm:prSet presAssocID="{1A4EAC0F-E73A-4A5C-AC36-541D032471D6}" presName="rect1" presStyleLbl="bgImgPlace1" presStyleIdx="2" presStyleCnt="4" custScaleY="89112"/>
      <dgm:spPr>
        <a:blipFill rotWithShape="1">
          <a:blip xmlns:r="http://schemas.openxmlformats.org/officeDocument/2006/relationships" r:embed="rId3"/>
          <a:stretch>
            <a:fillRect/>
          </a:stretch>
        </a:blipFill>
        <a:ln>
          <a:solidFill>
            <a:srgbClr val="8E0000"/>
          </a:solidFill>
        </a:ln>
      </dgm:spPr>
    </dgm:pt>
    <dgm:pt modelId="{32BA99D5-2C66-4705-8156-41E49903462A}" type="pres">
      <dgm:prSet presAssocID="{1A4EAC0F-E73A-4A5C-AC36-541D032471D6}" presName="wedgeRectCallout1" presStyleLbl="node1" presStyleIdx="2" presStyleCnt="4" custScaleY="128371" custLinFactNeighborX="-3315" custLinFactNeighborY="-28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D9D045-F4FC-492F-8FF4-9151F557CEA6}" type="pres">
      <dgm:prSet presAssocID="{006A97EB-7CD1-4A39-8233-B33FCACBB15F}" presName="sibTrans" presStyleCnt="0"/>
      <dgm:spPr/>
    </dgm:pt>
    <dgm:pt modelId="{8CEDAF45-5A4F-4D74-B070-FA9755DBFF05}" type="pres">
      <dgm:prSet presAssocID="{8289AFED-518F-4C8A-A0F3-73385784D29A}" presName="composite" presStyleCnt="0"/>
      <dgm:spPr/>
    </dgm:pt>
    <dgm:pt modelId="{36E93CEA-A2B5-43B7-9184-F85AE625D441}" type="pres">
      <dgm:prSet presAssocID="{8289AFED-518F-4C8A-A0F3-73385784D29A}" presName="rect1" presStyleLbl="bgImgPlace1" presStyleIdx="3" presStyleCnt="4" custScaleY="88089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7CC09E05-95FC-487D-B52C-3477E6ABADBF}" type="pres">
      <dgm:prSet presAssocID="{8289AFED-518F-4C8A-A0F3-73385784D29A}" presName="wedgeRectCallout1" presStyleLbl="node1" presStyleIdx="3" presStyleCnt="4" custScaleY="120521" custLinFactNeighborX="-3415" custLinFactNeighborY="-86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4CC5A63-3F5F-4132-BC0D-5F6BAE68253A}" srcId="{DBA2081A-8B2A-4535-8FF2-A1A5DF3B325F}" destId="{8289AFED-518F-4C8A-A0F3-73385784D29A}" srcOrd="3" destOrd="0" parTransId="{1F5650E0-12D3-4B2B-8469-8C06C1520439}" sibTransId="{91292A67-58E6-4136-9F80-507E594E846E}"/>
    <dgm:cxn modelId="{40CF12E3-7807-402E-913D-75F8384D44D8}" srcId="{DBA2081A-8B2A-4535-8FF2-A1A5DF3B325F}" destId="{90FD0AB6-E48C-4930-9F1D-440ADE493797}" srcOrd="1" destOrd="0" parTransId="{9490995F-0B1C-4798-92D3-4E62280FC111}" sibTransId="{7D148CB8-93EA-4631-AEC5-4F2C78E31F31}"/>
    <dgm:cxn modelId="{B6BCCEED-4651-4D91-9207-CF6A484D12A3}" type="presOf" srcId="{90FD0AB6-E48C-4930-9F1D-440ADE493797}" destId="{0A8BE583-4EC6-4C4A-AE93-A12DD59E8902}" srcOrd="0" destOrd="0" presId="urn:microsoft.com/office/officeart/2008/layout/BendingPictureCaptionList"/>
    <dgm:cxn modelId="{F6A19440-DED9-4E6A-9D6B-18599C3A9F75}" type="presOf" srcId="{F4266F4B-B042-403B-9D15-EB10DEE5072B}" destId="{B92AD535-9159-4FD4-865B-C2C9A81A336D}" srcOrd="0" destOrd="0" presId="urn:microsoft.com/office/officeart/2008/layout/BendingPictureCaptionList"/>
    <dgm:cxn modelId="{32D01E16-D8AB-4CAD-A535-DC338AD77D6F}" type="presOf" srcId="{DBA2081A-8B2A-4535-8FF2-A1A5DF3B325F}" destId="{476F6FF7-AC17-437A-A2F2-084DC62DB1BC}" srcOrd="0" destOrd="0" presId="urn:microsoft.com/office/officeart/2008/layout/BendingPictureCaptionList"/>
    <dgm:cxn modelId="{43E46A55-08D7-45BB-8572-4A7629B1505A}" srcId="{DBA2081A-8B2A-4535-8FF2-A1A5DF3B325F}" destId="{F4266F4B-B042-403B-9D15-EB10DEE5072B}" srcOrd="0" destOrd="0" parTransId="{B94DA90E-2D12-4966-9438-F5DE93DB78CD}" sibTransId="{836A7E10-83A1-4DAF-BE3F-D119EFA2B75B}"/>
    <dgm:cxn modelId="{7DEB5E58-A724-44B7-9003-DEB64931B463}" srcId="{DBA2081A-8B2A-4535-8FF2-A1A5DF3B325F}" destId="{1A4EAC0F-E73A-4A5C-AC36-541D032471D6}" srcOrd="2" destOrd="0" parTransId="{F4C7A720-4337-4FFB-B0F0-5226368C736B}" sibTransId="{006A97EB-7CD1-4A39-8233-B33FCACBB15F}"/>
    <dgm:cxn modelId="{FEDC24A5-C59F-4B71-B4DA-A905C0019081}" type="presOf" srcId="{8289AFED-518F-4C8A-A0F3-73385784D29A}" destId="{7CC09E05-95FC-487D-B52C-3477E6ABADBF}" srcOrd="0" destOrd="0" presId="urn:microsoft.com/office/officeart/2008/layout/BendingPictureCaptionList"/>
    <dgm:cxn modelId="{EE48D945-B73B-42AA-A144-9D09BDFE196E}" type="presOf" srcId="{1A4EAC0F-E73A-4A5C-AC36-541D032471D6}" destId="{32BA99D5-2C66-4705-8156-41E49903462A}" srcOrd="0" destOrd="0" presId="urn:microsoft.com/office/officeart/2008/layout/BendingPictureCaptionList"/>
    <dgm:cxn modelId="{F7AF1FBB-C332-45A9-8BB0-EFB68C842F75}" type="presParOf" srcId="{476F6FF7-AC17-437A-A2F2-084DC62DB1BC}" destId="{5E2352C1-75A9-4572-A103-7BA1980FAD8A}" srcOrd="0" destOrd="0" presId="urn:microsoft.com/office/officeart/2008/layout/BendingPictureCaptionList"/>
    <dgm:cxn modelId="{56348623-E501-413A-A6CE-ED434E2A6874}" type="presParOf" srcId="{5E2352C1-75A9-4572-A103-7BA1980FAD8A}" destId="{4A873050-D36C-42F6-BF42-A7A0134FF922}" srcOrd="0" destOrd="0" presId="urn:microsoft.com/office/officeart/2008/layout/BendingPictureCaptionList"/>
    <dgm:cxn modelId="{AE9908F1-9994-4C42-A054-16618E4312D5}" type="presParOf" srcId="{5E2352C1-75A9-4572-A103-7BA1980FAD8A}" destId="{B92AD535-9159-4FD4-865B-C2C9A81A336D}" srcOrd="1" destOrd="0" presId="urn:microsoft.com/office/officeart/2008/layout/BendingPictureCaptionList"/>
    <dgm:cxn modelId="{815EBC7D-AF38-456C-B0B0-4718D3862566}" type="presParOf" srcId="{476F6FF7-AC17-437A-A2F2-084DC62DB1BC}" destId="{EDE48AF4-719F-41E0-96E3-B72DE87E8713}" srcOrd="1" destOrd="0" presId="urn:microsoft.com/office/officeart/2008/layout/BendingPictureCaptionList"/>
    <dgm:cxn modelId="{A2B1F900-793E-42E0-BC72-FFED3A9AFEF3}" type="presParOf" srcId="{476F6FF7-AC17-437A-A2F2-084DC62DB1BC}" destId="{60D5220C-1DA9-41BA-A192-A0713B01769B}" srcOrd="2" destOrd="0" presId="urn:microsoft.com/office/officeart/2008/layout/BendingPictureCaptionList"/>
    <dgm:cxn modelId="{1403CCBA-173C-4447-89D4-288795B165CE}" type="presParOf" srcId="{60D5220C-1DA9-41BA-A192-A0713B01769B}" destId="{2C78646C-0B1B-428D-AB9E-D61687F95923}" srcOrd="0" destOrd="0" presId="urn:microsoft.com/office/officeart/2008/layout/BendingPictureCaptionList"/>
    <dgm:cxn modelId="{9D98994A-536D-41FE-9F47-0B69FB6F4809}" type="presParOf" srcId="{60D5220C-1DA9-41BA-A192-A0713B01769B}" destId="{0A8BE583-4EC6-4C4A-AE93-A12DD59E8902}" srcOrd="1" destOrd="0" presId="urn:microsoft.com/office/officeart/2008/layout/BendingPictureCaptionList"/>
    <dgm:cxn modelId="{1F7F5380-CDE3-4960-85D1-8BDB0F01DFFF}" type="presParOf" srcId="{476F6FF7-AC17-437A-A2F2-084DC62DB1BC}" destId="{B390DBFE-8576-4223-B0CA-980DBCE00846}" srcOrd="3" destOrd="0" presId="urn:microsoft.com/office/officeart/2008/layout/BendingPictureCaptionList"/>
    <dgm:cxn modelId="{02A97E40-5F0A-4208-84D8-ABCC27834EDA}" type="presParOf" srcId="{476F6FF7-AC17-437A-A2F2-084DC62DB1BC}" destId="{1E76208F-1614-4607-91AE-B66ECDBF8ADD}" srcOrd="4" destOrd="0" presId="urn:microsoft.com/office/officeart/2008/layout/BendingPictureCaptionList"/>
    <dgm:cxn modelId="{5E139411-B1BC-42C3-872E-599CDD087DD8}" type="presParOf" srcId="{1E76208F-1614-4607-91AE-B66ECDBF8ADD}" destId="{1E3C45E2-FCFA-4235-AEDB-B622202DB507}" srcOrd="0" destOrd="0" presId="urn:microsoft.com/office/officeart/2008/layout/BendingPictureCaptionList"/>
    <dgm:cxn modelId="{B5257F88-5781-4DDD-8C82-FF91858049E7}" type="presParOf" srcId="{1E76208F-1614-4607-91AE-B66ECDBF8ADD}" destId="{32BA99D5-2C66-4705-8156-41E49903462A}" srcOrd="1" destOrd="0" presId="urn:microsoft.com/office/officeart/2008/layout/BendingPictureCaptionList"/>
    <dgm:cxn modelId="{0796FAD2-554C-4507-AAA5-6439993FB51B}" type="presParOf" srcId="{476F6FF7-AC17-437A-A2F2-084DC62DB1BC}" destId="{32D9D045-F4FC-492F-8FF4-9151F557CEA6}" srcOrd="5" destOrd="0" presId="urn:microsoft.com/office/officeart/2008/layout/BendingPictureCaptionList"/>
    <dgm:cxn modelId="{B6117A61-F34C-442C-B813-BD250F35C909}" type="presParOf" srcId="{476F6FF7-AC17-437A-A2F2-084DC62DB1BC}" destId="{8CEDAF45-5A4F-4D74-B070-FA9755DBFF05}" srcOrd="6" destOrd="0" presId="urn:microsoft.com/office/officeart/2008/layout/BendingPictureCaptionList"/>
    <dgm:cxn modelId="{E07D654A-A485-4F46-86DC-AEE1CC265641}" type="presParOf" srcId="{8CEDAF45-5A4F-4D74-B070-FA9755DBFF05}" destId="{36E93CEA-A2B5-43B7-9184-F85AE625D441}" srcOrd="0" destOrd="0" presId="urn:microsoft.com/office/officeart/2008/layout/BendingPictureCaptionList"/>
    <dgm:cxn modelId="{1E191AB2-22F9-433F-8B6F-AD756A7621EB}" type="presParOf" srcId="{8CEDAF45-5A4F-4D74-B070-FA9755DBFF05}" destId="{7CC09E05-95FC-487D-B52C-3477E6ABADBF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BA2081A-8B2A-4535-8FF2-A1A5DF3B325F}" type="doc">
      <dgm:prSet loTypeId="urn:microsoft.com/office/officeart/2008/layout/BendingPictureCaptionList" loCatId="picture" qsTypeId="urn:microsoft.com/office/officeart/2005/8/quickstyle/simple1" qsCatId="simple" csTypeId="urn:microsoft.com/office/officeart/2005/8/colors/accent1_2" csCatId="accent1" phldr="1"/>
      <dgm:spPr/>
    </dgm:pt>
    <dgm:pt modelId="{F4266F4B-B042-403B-9D15-EB10DEE5072B}">
      <dgm:prSet phldrT="[Текст]" custT="1"/>
      <dgm:spPr>
        <a:solidFill>
          <a:srgbClr val="FFD1D1"/>
        </a:solidFill>
        <a:ln>
          <a:solidFill>
            <a:srgbClr val="8E0000"/>
          </a:solidFill>
        </a:ln>
      </dgm:spPr>
      <dgm:t>
        <a:bodyPr anchor="ctr"/>
        <a:lstStyle/>
        <a:p>
          <a:pPr rtl="0"/>
          <a:r>
            <a:rPr lang="ru-RU" sz="1400" b="0" i="0" u="none" dirty="0" smtClean="0">
              <a:solidFill>
                <a:srgbClr val="8E0000"/>
              </a:solidFill>
              <a:latin typeface="Times New Roman" pitchFamily="18" charset="0"/>
              <a:cs typeface="Times New Roman" pitchFamily="18" charset="0"/>
            </a:rPr>
            <a:t>Участие в концерте</a:t>
          </a:r>
          <a:r>
            <a:rPr lang="ru-RU" sz="1400" b="0" i="0" u="none" baseline="0" dirty="0" smtClean="0">
              <a:solidFill>
                <a:srgbClr val="8E0000"/>
              </a:solidFill>
              <a:latin typeface="Times New Roman" pitchFamily="18" charset="0"/>
              <a:cs typeface="Times New Roman" pitchFamily="18" charset="0"/>
            </a:rPr>
            <a:t> с участием артистов государственной филармонии</a:t>
          </a:r>
          <a:endParaRPr lang="ru-RU" sz="1400" b="0" dirty="0">
            <a:solidFill>
              <a:srgbClr val="8E0000"/>
            </a:solidFill>
            <a:effectLst/>
            <a:latin typeface="Times New Roman" pitchFamily="18" charset="0"/>
            <a:cs typeface="Times New Roman" pitchFamily="18" charset="0"/>
          </a:endParaRPr>
        </a:p>
      </dgm:t>
    </dgm:pt>
    <dgm:pt modelId="{B94DA90E-2D12-4966-9438-F5DE93DB78CD}" type="parTrans" cxnId="{43E46A55-08D7-45BB-8572-4A7629B1505A}">
      <dgm:prSet/>
      <dgm:spPr/>
      <dgm:t>
        <a:bodyPr/>
        <a:lstStyle/>
        <a:p>
          <a:endParaRPr lang="ru-RU"/>
        </a:p>
      </dgm:t>
    </dgm:pt>
    <dgm:pt modelId="{836A7E10-83A1-4DAF-BE3F-D119EFA2B75B}" type="sibTrans" cxnId="{43E46A55-08D7-45BB-8572-4A7629B1505A}">
      <dgm:prSet/>
      <dgm:spPr/>
      <dgm:t>
        <a:bodyPr/>
        <a:lstStyle/>
        <a:p>
          <a:endParaRPr lang="ru-RU"/>
        </a:p>
      </dgm:t>
    </dgm:pt>
    <dgm:pt modelId="{BF331A85-8E9B-428A-AC00-40AA007ABC8F}">
      <dgm:prSet custT="1"/>
      <dgm:spPr>
        <a:solidFill>
          <a:srgbClr val="FFD1D1"/>
        </a:solidFill>
        <a:ln>
          <a:solidFill>
            <a:srgbClr val="8E0000"/>
          </a:solidFill>
        </a:ln>
      </dgm:spPr>
      <dgm:t>
        <a:bodyPr/>
        <a:lstStyle/>
        <a:p>
          <a:pPr rtl="0"/>
          <a:r>
            <a:rPr lang="ru-RU" sz="1400" b="0" i="0" u="none" dirty="0" smtClean="0">
              <a:solidFill>
                <a:srgbClr val="8E0000"/>
              </a:solidFill>
              <a:latin typeface="Times New Roman" pitchFamily="18" charset="0"/>
              <a:cs typeface="Times New Roman" pitchFamily="18" charset="0"/>
            </a:rPr>
            <a:t>Участие в мероприятии для абитуриентов «День открытых дверей»</a:t>
          </a:r>
          <a:endParaRPr lang="ru-RU" sz="1400" b="0" i="0" u="none" dirty="0">
            <a:solidFill>
              <a:srgbClr val="8E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3A312E2A-24A8-4B37-A6C6-6E96911E357A}" type="parTrans" cxnId="{C613EF7F-C44D-4352-97C5-879071B3656F}">
      <dgm:prSet/>
      <dgm:spPr/>
      <dgm:t>
        <a:bodyPr/>
        <a:lstStyle/>
        <a:p>
          <a:endParaRPr lang="ru-RU"/>
        </a:p>
      </dgm:t>
    </dgm:pt>
    <dgm:pt modelId="{2249B2D1-B382-44E0-9D69-D5392FBA5B73}" type="sibTrans" cxnId="{C613EF7F-C44D-4352-97C5-879071B3656F}">
      <dgm:prSet/>
      <dgm:spPr/>
      <dgm:t>
        <a:bodyPr/>
        <a:lstStyle/>
        <a:p>
          <a:endParaRPr lang="ru-RU"/>
        </a:p>
      </dgm:t>
    </dgm:pt>
    <dgm:pt modelId="{B59D1BF8-BE6E-4290-9DDB-1E4212274F3A}">
      <dgm:prSet custT="1"/>
      <dgm:spPr>
        <a:solidFill>
          <a:srgbClr val="FFD1D1"/>
        </a:solidFill>
        <a:ln>
          <a:solidFill>
            <a:srgbClr val="8E0000"/>
          </a:solidFill>
        </a:ln>
      </dgm:spPr>
      <dgm:t>
        <a:bodyPr/>
        <a:lstStyle/>
        <a:p>
          <a:pPr rtl="0"/>
          <a:r>
            <a:rPr lang="ru-RU" sz="1400" b="0" i="0" u="none" dirty="0" smtClean="0">
              <a:solidFill>
                <a:srgbClr val="8E0000"/>
              </a:solidFill>
              <a:latin typeface="Times New Roman" pitchFamily="18" charset="0"/>
              <a:cs typeface="Times New Roman" pitchFamily="18" charset="0"/>
            </a:rPr>
            <a:t>Участие в концертной</a:t>
          </a:r>
          <a:r>
            <a:rPr lang="ru-RU" sz="1400" b="0" i="0" u="none" baseline="0" dirty="0" smtClean="0">
              <a:solidFill>
                <a:srgbClr val="8E0000"/>
              </a:solidFill>
              <a:latin typeface="Times New Roman" pitchFamily="18" charset="0"/>
              <a:cs typeface="Times New Roman" pitchFamily="18" charset="0"/>
            </a:rPr>
            <a:t> программе форума «</a:t>
          </a:r>
          <a:r>
            <a:rPr lang="ru-RU" sz="1400" b="0" i="0" u="none" baseline="0" dirty="0" err="1" smtClean="0">
              <a:solidFill>
                <a:srgbClr val="8E0000"/>
              </a:solidFill>
              <a:latin typeface="Times New Roman" pitchFamily="18" charset="0"/>
              <a:cs typeface="Times New Roman" pitchFamily="18" charset="0"/>
            </a:rPr>
            <a:t>АпиКавказ</a:t>
          </a:r>
          <a:r>
            <a:rPr lang="ru-RU" sz="1100" b="0" i="0" u="none" baseline="0" dirty="0" smtClean="0">
              <a:solidFill>
                <a:srgbClr val="8E0000"/>
              </a:solidFill>
            </a:rPr>
            <a:t>»</a:t>
          </a:r>
          <a:endParaRPr lang="ru-RU" sz="1100" b="0" i="0" u="none" dirty="0">
            <a:solidFill>
              <a:srgbClr val="8E0000"/>
            </a:solidFill>
          </a:endParaRPr>
        </a:p>
      </dgm:t>
    </dgm:pt>
    <dgm:pt modelId="{4D4FE4BF-E7D7-44AB-B91B-E214D49C5111}" type="parTrans" cxnId="{E2CF4798-E111-4E71-8B85-67949B22E643}">
      <dgm:prSet/>
      <dgm:spPr/>
      <dgm:t>
        <a:bodyPr/>
        <a:lstStyle/>
        <a:p>
          <a:endParaRPr lang="ru-RU"/>
        </a:p>
      </dgm:t>
    </dgm:pt>
    <dgm:pt modelId="{4303487F-BBCD-4AC9-B9DD-A7C523C095FE}" type="sibTrans" cxnId="{E2CF4798-E111-4E71-8B85-67949B22E643}">
      <dgm:prSet/>
      <dgm:spPr/>
      <dgm:t>
        <a:bodyPr/>
        <a:lstStyle/>
        <a:p>
          <a:endParaRPr lang="ru-RU"/>
        </a:p>
      </dgm:t>
    </dgm:pt>
    <dgm:pt modelId="{3A821E7F-2141-41EC-90D6-9370381B6109}">
      <dgm:prSet custT="1"/>
      <dgm:spPr>
        <a:solidFill>
          <a:srgbClr val="FFD1D1"/>
        </a:solidFill>
        <a:ln>
          <a:solidFill>
            <a:srgbClr val="8E0000"/>
          </a:solidFill>
        </a:ln>
      </dgm:spPr>
      <dgm:t>
        <a:bodyPr/>
        <a:lstStyle/>
        <a:p>
          <a:pPr rtl="0"/>
          <a:r>
            <a:rPr lang="ru-RU" sz="1400" b="0" i="0" u="none" baseline="0" dirty="0" smtClean="0">
              <a:solidFill>
                <a:srgbClr val="8E0000"/>
              </a:solidFill>
              <a:latin typeface="Times New Roman" pitchFamily="18" charset="0"/>
              <a:cs typeface="Times New Roman" pitchFamily="18" charset="0"/>
            </a:rPr>
            <a:t>Участие  в фестивале «Кавказский карнавал» к Дню республики и празднованию 200- </a:t>
          </a:r>
          <a:r>
            <a:rPr lang="ru-RU" sz="1400" b="0" i="0" u="none" baseline="0" dirty="0" err="1" smtClean="0">
              <a:solidFill>
                <a:srgbClr val="8E0000"/>
              </a:solidFill>
              <a:latin typeface="Times New Roman" pitchFamily="18" charset="0"/>
              <a:cs typeface="Times New Roman" pitchFamily="18" charset="0"/>
            </a:rPr>
            <a:t>летия</a:t>
          </a:r>
          <a:r>
            <a:rPr lang="ru-RU" sz="1400" b="0" i="0" u="none" baseline="0" dirty="0" smtClean="0">
              <a:solidFill>
                <a:srgbClr val="8E0000"/>
              </a:solidFill>
              <a:latin typeface="Times New Roman" pitchFamily="18" charset="0"/>
              <a:cs typeface="Times New Roman" pitchFamily="18" charset="0"/>
            </a:rPr>
            <a:t> города Черкесска</a:t>
          </a:r>
          <a:endParaRPr lang="ru-RU" sz="1400" b="0" i="0" u="none" dirty="0">
            <a:solidFill>
              <a:srgbClr val="8E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D9F4F475-B801-4FDF-83AF-3767E77FE901}" type="parTrans" cxnId="{0EC66E89-ADE5-44DF-84FD-A6A4D20AB8B8}">
      <dgm:prSet/>
      <dgm:spPr/>
      <dgm:t>
        <a:bodyPr/>
        <a:lstStyle/>
        <a:p>
          <a:endParaRPr lang="ru-RU"/>
        </a:p>
      </dgm:t>
    </dgm:pt>
    <dgm:pt modelId="{D55D2E2F-B92C-4BDC-9A29-71D2A51ACA08}" type="sibTrans" cxnId="{0EC66E89-ADE5-44DF-84FD-A6A4D20AB8B8}">
      <dgm:prSet/>
      <dgm:spPr/>
      <dgm:t>
        <a:bodyPr/>
        <a:lstStyle/>
        <a:p>
          <a:endParaRPr lang="ru-RU"/>
        </a:p>
      </dgm:t>
    </dgm:pt>
    <dgm:pt modelId="{476F6FF7-AC17-437A-A2F2-084DC62DB1BC}" type="pres">
      <dgm:prSet presAssocID="{DBA2081A-8B2A-4535-8FF2-A1A5DF3B325F}" presName="Name0" presStyleCnt="0">
        <dgm:presLayoutVars>
          <dgm:dir/>
          <dgm:resizeHandles val="exact"/>
        </dgm:presLayoutVars>
      </dgm:prSet>
      <dgm:spPr/>
    </dgm:pt>
    <dgm:pt modelId="{5E2352C1-75A9-4572-A103-7BA1980FAD8A}" type="pres">
      <dgm:prSet presAssocID="{F4266F4B-B042-403B-9D15-EB10DEE5072B}" presName="composite" presStyleCnt="0"/>
      <dgm:spPr/>
    </dgm:pt>
    <dgm:pt modelId="{4A873050-D36C-42F6-BF42-A7A0134FF922}" type="pres">
      <dgm:prSet presAssocID="{F4266F4B-B042-403B-9D15-EB10DEE5072B}" presName="rect1" presStyleLbl="bgImgPlace1" presStyleIdx="0" presStyleCnt="4" custScaleY="83352"/>
      <dgm:spPr>
        <a:blipFill rotWithShape="1">
          <a:blip xmlns:r="http://schemas.openxmlformats.org/officeDocument/2006/relationships" r:embed="rId1"/>
          <a:stretch>
            <a:fillRect/>
          </a:stretch>
        </a:blipFill>
        <a:ln>
          <a:solidFill>
            <a:srgbClr val="8E0000"/>
          </a:solidFill>
        </a:ln>
      </dgm:spPr>
      <dgm:t>
        <a:bodyPr/>
        <a:lstStyle/>
        <a:p>
          <a:endParaRPr lang="ru-RU"/>
        </a:p>
      </dgm:t>
    </dgm:pt>
    <dgm:pt modelId="{B92AD535-9159-4FD4-865B-C2C9A81A336D}" type="pres">
      <dgm:prSet presAssocID="{F4266F4B-B042-403B-9D15-EB10DEE5072B}" presName="wedgeRectCallout1" presStyleLbl="node1" presStyleIdx="0" presStyleCnt="4" custScaleY="1193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E48AF4-719F-41E0-96E3-B72DE87E8713}" type="pres">
      <dgm:prSet presAssocID="{836A7E10-83A1-4DAF-BE3F-D119EFA2B75B}" presName="sibTrans" presStyleCnt="0"/>
      <dgm:spPr/>
    </dgm:pt>
    <dgm:pt modelId="{6073EB40-A32A-4128-BE13-76B494C48211}" type="pres">
      <dgm:prSet presAssocID="{BF331A85-8E9B-428A-AC00-40AA007ABC8F}" presName="composite" presStyleCnt="0"/>
      <dgm:spPr/>
    </dgm:pt>
    <dgm:pt modelId="{2586DF73-AA1E-44B5-B090-4C5006BAB631}" type="pres">
      <dgm:prSet presAssocID="{BF331A85-8E9B-428A-AC00-40AA007ABC8F}" presName="rect1" presStyleLbl="bgImgPlace1" presStyleIdx="1" presStyleCnt="4" custScaleY="84355"/>
      <dgm:spPr>
        <a:blipFill rotWithShape="1">
          <a:blip xmlns:r="http://schemas.openxmlformats.org/officeDocument/2006/relationships" r:embed="rId2"/>
          <a:stretch>
            <a:fillRect/>
          </a:stretch>
        </a:blipFill>
        <a:ln>
          <a:solidFill>
            <a:srgbClr val="8E0000"/>
          </a:solidFill>
        </a:ln>
      </dgm:spPr>
    </dgm:pt>
    <dgm:pt modelId="{A6885D68-7AF5-4615-820D-192CF76576A6}" type="pres">
      <dgm:prSet presAssocID="{BF331A85-8E9B-428A-AC00-40AA007ABC8F}" presName="wedgeRectCallout1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A584F2-ACC6-41F8-BC10-7D2B38045ED9}" type="pres">
      <dgm:prSet presAssocID="{2249B2D1-B382-44E0-9D69-D5392FBA5B73}" presName="sibTrans" presStyleCnt="0"/>
      <dgm:spPr/>
    </dgm:pt>
    <dgm:pt modelId="{1F487149-EFF7-43BC-8D81-438CA8689F78}" type="pres">
      <dgm:prSet presAssocID="{B59D1BF8-BE6E-4290-9DDB-1E4212274F3A}" presName="composite" presStyleCnt="0"/>
      <dgm:spPr/>
    </dgm:pt>
    <dgm:pt modelId="{64E869A9-B4C9-4F11-A3A9-762A4B8C6B32}" type="pres">
      <dgm:prSet presAssocID="{B59D1BF8-BE6E-4290-9DDB-1E4212274F3A}" presName="rect1" presStyleLbl="bgImgPlace1" presStyleIdx="2" presStyleCnt="4" custScaleY="87484"/>
      <dgm:spPr>
        <a:blipFill rotWithShape="1">
          <a:blip xmlns:r="http://schemas.openxmlformats.org/officeDocument/2006/relationships" r:embed="rId3"/>
          <a:stretch>
            <a:fillRect/>
          </a:stretch>
        </a:blipFill>
        <a:ln>
          <a:solidFill>
            <a:srgbClr val="8E0000"/>
          </a:solidFill>
        </a:ln>
      </dgm:spPr>
    </dgm:pt>
    <dgm:pt modelId="{F5604C44-1451-40CE-9938-4A9F3F4B1B11}" type="pres">
      <dgm:prSet presAssocID="{B59D1BF8-BE6E-4290-9DDB-1E4212274F3A}" presName="wedgeRectCallout1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0B58DD-B3F8-4411-8794-072DA1097E99}" type="pres">
      <dgm:prSet presAssocID="{4303487F-BBCD-4AC9-B9DD-A7C523C095FE}" presName="sibTrans" presStyleCnt="0"/>
      <dgm:spPr/>
    </dgm:pt>
    <dgm:pt modelId="{8656B8D4-C964-4EFD-A000-AB0EE555E099}" type="pres">
      <dgm:prSet presAssocID="{3A821E7F-2141-41EC-90D6-9370381B6109}" presName="composite" presStyleCnt="0"/>
      <dgm:spPr/>
    </dgm:pt>
    <dgm:pt modelId="{F217A86A-72A0-4D57-A478-DCB284857701}" type="pres">
      <dgm:prSet presAssocID="{3A821E7F-2141-41EC-90D6-9370381B6109}" presName="rect1" presStyleLbl="bgImgPlace1" presStyleIdx="3" presStyleCnt="4" custScaleY="85398"/>
      <dgm:spPr>
        <a:blipFill rotWithShape="1">
          <a:blip xmlns:r="http://schemas.openxmlformats.org/officeDocument/2006/relationships" r:embed="rId4"/>
          <a:stretch>
            <a:fillRect/>
          </a:stretch>
        </a:blipFill>
        <a:ln>
          <a:solidFill>
            <a:srgbClr val="8E0000"/>
          </a:solidFill>
        </a:ln>
      </dgm:spPr>
    </dgm:pt>
    <dgm:pt modelId="{10B66DCC-7A06-485A-9C22-2E9AB326A868}" type="pres">
      <dgm:prSet presAssocID="{3A821E7F-2141-41EC-90D6-9370381B6109}" presName="wedgeRectCallout1" presStyleLbl="node1" presStyleIdx="3" presStyleCnt="4" custScaleY="1431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FEA86B0-2227-48A5-ABFD-1AD47DDD7ACC}" type="presOf" srcId="{BF331A85-8E9B-428A-AC00-40AA007ABC8F}" destId="{A6885D68-7AF5-4615-820D-192CF76576A6}" srcOrd="0" destOrd="0" presId="urn:microsoft.com/office/officeart/2008/layout/BendingPictureCaptionList"/>
    <dgm:cxn modelId="{FF1FDD35-C8A7-4F5C-A24E-0BD8587AED85}" type="presOf" srcId="{F4266F4B-B042-403B-9D15-EB10DEE5072B}" destId="{B92AD535-9159-4FD4-865B-C2C9A81A336D}" srcOrd="0" destOrd="0" presId="urn:microsoft.com/office/officeart/2008/layout/BendingPictureCaptionList"/>
    <dgm:cxn modelId="{E2CF4798-E111-4E71-8B85-67949B22E643}" srcId="{DBA2081A-8B2A-4535-8FF2-A1A5DF3B325F}" destId="{B59D1BF8-BE6E-4290-9DDB-1E4212274F3A}" srcOrd="2" destOrd="0" parTransId="{4D4FE4BF-E7D7-44AB-B91B-E214D49C5111}" sibTransId="{4303487F-BBCD-4AC9-B9DD-A7C523C095FE}"/>
    <dgm:cxn modelId="{6CDDF492-83C1-425D-91C8-A1BC351B5BED}" type="presOf" srcId="{B59D1BF8-BE6E-4290-9DDB-1E4212274F3A}" destId="{F5604C44-1451-40CE-9938-4A9F3F4B1B11}" srcOrd="0" destOrd="0" presId="urn:microsoft.com/office/officeart/2008/layout/BendingPictureCaptionList"/>
    <dgm:cxn modelId="{CAA9D060-490F-4BF9-931F-E147F61D65A0}" type="presOf" srcId="{DBA2081A-8B2A-4535-8FF2-A1A5DF3B325F}" destId="{476F6FF7-AC17-437A-A2F2-084DC62DB1BC}" srcOrd="0" destOrd="0" presId="urn:microsoft.com/office/officeart/2008/layout/BendingPictureCaptionList"/>
    <dgm:cxn modelId="{C613EF7F-C44D-4352-97C5-879071B3656F}" srcId="{DBA2081A-8B2A-4535-8FF2-A1A5DF3B325F}" destId="{BF331A85-8E9B-428A-AC00-40AA007ABC8F}" srcOrd="1" destOrd="0" parTransId="{3A312E2A-24A8-4B37-A6C6-6E96911E357A}" sibTransId="{2249B2D1-B382-44E0-9D69-D5392FBA5B73}"/>
    <dgm:cxn modelId="{84E60258-1728-47A9-BDC9-83001D573A0B}" type="presOf" srcId="{3A821E7F-2141-41EC-90D6-9370381B6109}" destId="{10B66DCC-7A06-485A-9C22-2E9AB326A868}" srcOrd="0" destOrd="0" presId="urn:microsoft.com/office/officeart/2008/layout/BendingPictureCaptionList"/>
    <dgm:cxn modelId="{43E46A55-08D7-45BB-8572-4A7629B1505A}" srcId="{DBA2081A-8B2A-4535-8FF2-A1A5DF3B325F}" destId="{F4266F4B-B042-403B-9D15-EB10DEE5072B}" srcOrd="0" destOrd="0" parTransId="{B94DA90E-2D12-4966-9438-F5DE93DB78CD}" sibTransId="{836A7E10-83A1-4DAF-BE3F-D119EFA2B75B}"/>
    <dgm:cxn modelId="{0EC66E89-ADE5-44DF-84FD-A6A4D20AB8B8}" srcId="{DBA2081A-8B2A-4535-8FF2-A1A5DF3B325F}" destId="{3A821E7F-2141-41EC-90D6-9370381B6109}" srcOrd="3" destOrd="0" parTransId="{D9F4F475-B801-4FDF-83AF-3767E77FE901}" sibTransId="{D55D2E2F-B92C-4BDC-9A29-71D2A51ACA08}"/>
    <dgm:cxn modelId="{3AE4E522-2F3F-4634-9B56-7B1DFFF12A57}" type="presParOf" srcId="{476F6FF7-AC17-437A-A2F2-084DC62DB1BC}" destId="{5E2352C1-75A9-4572-A103-7BA1980FAD8A}" srcOrd="0" destOrd="0" presId="urn:microsoft.com/office/officeart/2008/layout/BendingPictureCaptionList"/>
    <dgm:cxn modelId="{7FBD894D-45AC-4A9A-9287-1F292F14A66F}" type="presParOf" srcId="{5E2352C1-75A9-4572-A103-7BA1980FAD8A}" destId="{4A873050-D36C-42F6-BF42-A7A0134FF922}" srcOrd="0" destOrd="0" presId="urn:microsoft.com/office/officeart/2008/layout/BendingPictureCaptionList"/>
    <dgm:cxn modelId="{A153AB98-7370-49F9-A6E8-AD3432A57DFF}" type="presParOf" srcId="{5E2352C1-75A9-4572-A103-7BA1980FAD8A}" destId="{B92AD535-9159-4FD4-865B-C2C9A81A336D}" srcOrd="1" destOrd="0" presId="urn:microsoft.com/office/officeart/2008/layout/BendingPictureCaptionList"/>
    <dgm:cxn modelId="{876E0945-E868-42F4-B298-F2E3D9159193}" type="presParOf" srcId="{476F6FF7-AC17-437A-A2F2-084DC62DB1BC}" destId="{EDE48AF4-719F-41E0-96E3-B72DE87E8713}" srcOrd="1" destOrd="0" presId="urn:microsoft.com/office/officeart/2008/layout/BendingPictureCaptionList"/>
    <dgm:cxn modelId="{1908D22F-1F6B-4E43-B43B-54BD3A358588}" type="presParOf" srcId="{476F6FF7-AC17-437A-A2F2-084DC62DB1BC}" destId="{6073EB40-A32A-4128-BE13-76B494C48211}" srcOrd="2" destOrd="0" presId="urn:microsoft.com/office/officeart/2008/layout/BendingPictureCaptionList"/>
    <dgm:cxn modelId="{246ABF1C-024B-4769-9D65-5B3F40BF89FB}" type="presParOf" srcId="{6073EB40-A32A-4128-BE13-76B494C48211}" destId="{2586DF73-AA1E-44B5-B090-4C5006BAB631}" srcOrd="0" destOrd="0" presId="urn:microsoft.com/office/officeart/2008/layout/BendingPictureCaptionList"/>
    <dgm:cxn modelId="{FF261454-9942-41B6-902A-79857B5CFEE7}" type="presParOf" srcId="{6073EB40-A32A-4128-BE13-76B494C48211}" destId="{A6885D68-7AF5-4615-820D-192CF76576A6}" srcOrd="1" destOrd="0" presId="urn:microsoft.com/office/officeart/2008/layout/BendingPictureCaptionList"/>
    <dgm:cxn modelId="{DD395C79-DF98-4F59-AF4B-766767688B54}" type="presParOf" srcId="{476F6FF7-AC17-437A-A2F2-084DC62DB1BC}" destId="{56A584F2-ACC6-41F8-BC10-7D2B38045ED9}" srcOrd="3" destOrd="0" presId="urn:microsoft.com/office/officeart/2008/layout/BendingPictureCaptionList"/>
    <dgm:cxn modelId="{51E98A48-44C3-42AA-8F49-4666251C3B68}" type="presParOf" srcId="{476F6FF7-AC17-437A-A2F2-084DC62DB1BC}" destId="{1F487149-EFF7-43BC-8D81-438CA8689F78}" srcOrd="4" destOrd="0" presId="urn:microsoft.com/office/officeart/2008/layout/BendingPictureCaptionList"/>
    <dgm:cxn modelId="{DCA7264F-97C6-4DDB-892E-64C10DCEBF04}" type="presParOf" srcId="{1F487149-EFF7-43BC-8D81-438CA8689F78}" destId="{64E869A9-B4C9-4F11-A3A9-762A4B8C6B32}" srcOrd="0" destOrd="0" presId="urn:microsoft.com/office/officeart/2008/layout/BendingPictureCaptionList"/>
    <dgm:cxn modelId="{71EE339D-CE02-4234-8C47-A00F69A29A8F}" type="presParOf" srcId="{1F487149-EFF7-43BC-8D81-438CA8689F78}" destId="{F5604C44-1451-40CE-9938-4A9F3F4B1B11}" srcOrd="1" destOrd="0" presId="urn:microsoft.com/office/officeart/2008/layout/BendingPictureCaptionList"/>
    <dgm:cxn modelId="{D7B2ECF2-DE45-468E-BCCB-AFE1B79B390E}" type="presParOf" srcId="{476F6FF7-AC17-437A-A2F2-084DC62DB1BC}" destId="{EE0B58DD-B3F8-4411-8794-072DA1097E99}" srcOrd="5" destOrd="0" presId="urn:microsoft.com/office/officeart/2008/layout/BendingPictureCaptionList"/>
    <dgm:cxn modelId="{7072AC54-6CD3-464E-BF9E-CA054DE3D411}" type="presParOf" srcId="{476F6FF7-AC17-437A-A2F2-084DC62DB1BC}" destId="{8656B8D4-C964-4EFD-A000-AB0EE555E099}" srcOrd="6" destOrd="0" presId="urn:microsoft.com/office/officeart/2008/layout/BendingPictureCaptionList"/>
    <dgm:cxn modelId="{BA740C21-C0F0-43F3-958E-5C2D016E8EFD}" type="presParOf" srcId="{8656B8D4-C964-4EFD-A000-AB0EE555E099}" destId="{F217A86A-72A0-4D57-A478-DCB284857701}" srcOrd="0" destOrd="0" presId="urn:microsoft.com/office/officeart/2008/layout/BendingPictureCaptionList"/>
    <dgm:cxn modelId="{A14A14FD-D5EA-4C89-BB8B-B4CBD0C7326E}" type="presParOf" srcId="{8656B8D4-C964-4EFD-A000-AB0EE555E099}" destId="{10B66DCC-7A06-485A-9C22-2E9AB326A868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4488F5-C715-401B-A251-2A3156773969}">
      <dsp:nvSpPr>
        <dsp:cNvPr id="0" name=""/>
        <dsp:cNvSpPr/>
      </dsp:nvSpPr>
      <dsp:spPr>
        <a:xfrm>
          <a:off x="2514598" y="2124073"/>
          <a:ext cx="1933577" cy="1762128"/>
        </a:xfrm>
        <a:prstGeom prst="ellipse">
          <a:avLst/>
        </a:prstGeom>
        <a:gradFill rotWithShape="0">
          <a:gsLst>
            <a:gs pos="0">
              <a:schemeClr val="accent1">
                <a:alpha val="8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alpha val="8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alpha val="8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/>
            <a:t>Образовательная деятельность</a:t>
          </a:r>
        </a:p>
      </dsp:txBody>
      <dsp:txXfrm>
        <a:off x="2797764" y="2382131"/>
        <a:ext cx="1367245" cy="1246012"/>
      </dsp:txXfrm>
    </dsp:sp>
    <dsp:sp modelId="{69381F1F-1CF9-4347-8433-4CF28E06739F}">
      <dsp:nvSpPr>
        <dsp:cNvPr id="0" name=""/>
        <dsp:cNvSpPr/>
      </dsp:nvSpPr>
      <dsp:spPr>
        <a:xfrm rot="16200000">
          <a:off x="3301111" y="1602828"/>
          <a:ext cx="360551" cy="38261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shade val="9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shade val="9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/>
        </a:p>
      </dsp:txBody>
      <dsp:txXfrm>
        <a:off x="3355194" y="1733433"/>
        <a:ext cx="252386" cy="229568"/>
      </dsp:txXfrm>
    </dsp:sp>
    <dsp:sp modelId="{AB5F7773-D796-40BF-8172-7EF2218B428B}">
      <dsp:nvSpPr>
        <dsp:cNvPr id="0" name=""/>
        <dsp:cNvSpPr/>
      </dsp:nvSpPr>
      <dsp:spPr>
        <a:xfrm>
          <a:off x="2760918" y="2850"/>
          <a:ext cx="1440937" cy="1440937"/>
        </a:xfrm>
        <a:prstGeom prst="ellips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alpha val="9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/>
            <a:t>Разработка перспективы развития Академии</a:t>
          </a:r>
        </a:p>
      </dsp:txBody>
      <dsp:txXfrm>
        <a:off x="2971938" y="213870"/>
        <a:ext cx="1018897" cy="1018897"/>
      </dsp:txXfrm>
    </dsp:sp>
    <dsp:sp modelId="{3DC7FA88-1511-4ED3-AFB4-42A8EC8599B5}">
      <dsp:nvSpPr>
        <dsp:cNvPr id="0" name=""/>
        <dsp:cNvSpPr/>
      </dsp:nvSpPr>
      <dsp:spPr>
        <a:xfrm rot="18900000">
          <a:off x="4182513" y="1942999"/>
          <a:ext cx="339413" cy="38261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53587"/>
                <a:satOff val="-990"/>
                <a:lumOff val="4590"/>
                <a:alphaOff val="0"/>
                <a:shade val="51000"/>
                <a:satMod val="130000"/>
              </a:schemeClr>
            </a:gs>
            <a:gs pos="80000">
              <a:schemeClr val="accent1">
                <a:shade val="90000"/>
                <a:hueOff val="53587"/>
                <a:satOff val="-990"/>
                <a:lumOff val="4590"/>
                <a:alphaOff val="0"/>
                <a:shade val="93000"/>
                <a:satMod val="130000"/>
              </a:schemeClr>
            </a:gs>
            <a:gs pos="100000">
              <a:schemeClr val="accent1">
                <a:shade val="90000"/>
                <a:hueOff val="53587"/>
                <a:satOff val="-990"/>
                <a:lumOff val="459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/>
        </a:p>
      </dsp:txBody>
      <dsp:txXfrm>
        <a:off x="4197425" y="2055521"/>
        <a:ext cx="237589" cy="229568"/>
      </dsp:txXfrm>
    </dsp:sp>
    <dsp:sp modelId="{383AF4B8-8654-4325-8F7B-2D689A7D68EA}">
      <dsp:nvSpPr>
        <dsp:cNvPr id="0" name=""/>
        <dsp:cNvSpPr/>
      </dsp:nvSpPr>
      <dsp:spPr>
        <a:xfrm>
          <a:off x="4374407" y="671179"/>
          <a:ext cx="1440937" cy="1440937"/>
        </a:xfrm>
        <a:prstGeom prst="ellips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5714"/>
                <a:shade val="51000"/>
                <a:satMod val="130000"/>
              </a:schemeClr>
            </a:gs>
            <a:gs pos="80000">
              <a:schemeClr val="accent1">
                <a:alpha val="90000"/>
                <a:hueOff val="0"/>
                <a:satOff val="0"/>
                <a:lumOff val="0"/>
                <a:alphaOff val="-5714"/>
                <a:shade val="93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5714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/>
            <a:t>Научная деятельность</a:t>
          </a:r>
          <a:endParaRPr lang="ru-RU" kern="1200"/>
        </a:p>
      </dsp:txBody>
      <dsp:txXfrm>
        <a:off x="4585427" y="882199"/>
        <a:ext cx="1018897" cy="1018897"/>
      </dsp:txXfrm>
    </dsp:sp>
    <dsp:sp modelId="{84EE01FE-C6B7-49DC-A08B-546EB8FCE644}">
      <dsp:nvSpPr>
        <dsp:cNvPr id="0" name=""/>
        <dsp:cNvSpPr/>
      </dsp:nvSpPr>
      <dsp:spPr>
        <a:xfrm>
          <a:off x="4578979" y="2813831"/>
          <a:ext cx="315117" cy="38261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107175"/>
                <a:satOff val="-1979"/>
                <a:lumOff val="9179"/>
                <a:alphaOff val="0"/>
                <a:shade val="51000"/>
                <a:satMod val="130000"/>
              </a:schemeClr>
            </a:gs>
            <a:gs pos="80000">
              <a:schemeClr val="accent1">
                <a:shade val="90000"/>
                <a:hueOff val="107175"/>
                <a:satOff val="-1979"/>
                <a:lumOff val="9179"/>
                <a:alphaOff val="0"/>
                <a:shade val="93000"/>
                <a:satMod val="130000"/>
              </a:schemeClr>
            </a:gs>
            <a:gs pos="100000">
              <a:schemeClr val="accent1">
                <a:shade val="90000"/>
                <a:hueOff val="107175"/>
                <a:satOff val="-1979"/>
                <a:lumOff val="917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/>
        </a:p>
      </dsp:txBody>
      <dsp:txXfrm>
        <a:off x="4578979" y="2890353"/>
        <a:ext cx="220582" cy="229568"/>
      </dsp:txXfrm>
    </dsp:sp>
    <dsp:sp modelId="{68BAB0E4-55D6-47A4-A6A0-221F073E373C}">
      <dsp:nvSpPr>
        <dsp:cNvPr id="0" name=""/>
        <dsp:cNvSpPr/>
      </dsp:nvSpPr>
      <dsp:spPr>
        <a:xfrm>
          <a:off x="5042737" y="2284668"/>
          <a:ext cx="1440937" cy="1440937"/>
        </a:xfrm>
        <a:prstGeom prst="ellips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11429"/>
                <a:shade val="51000"/>
                <a:satMod val="130000"/>
              </a:schemeClr>
            </a:gs>
            <a:gs pos="80000">
              <a:schemeClr val="accent1">
                <a:alpha val="90000"/>
                <a:hueOff val="0"/>
                <a:satOff val="0"/>
                <a:lumOff val="0"/>
                <a:alphaOff val="-11429"/>
                <a:shade val="93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11429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/>
            <a:t>Кадровая политика</a:t>
          </a:r>
        </a:p>
      </dsp:txBody>
      <dsp:txXfrm>
        <a:off x="5253757" y="2495688"/>
        <a:ext cx="1018897" cy="1018897"/>
      </dsp:txXfrm>
    </dsp:sp>
    <dsp:sp modelId="{6B7CA14A-157A-41FD-B949-144D70883037}">
      <dsp:nvSpPr>
        <dsp:cNvPr id="0" name=""/>
        <dsp:cNvSpPr/>
      </dsp:nvSpPr>
      <dsp:spPr>
        <a:xfrm rot="2700000">
          <a:off x="4182513" y="3684663"/>
          <a:ext cx="339413" cy="38261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160762"/>
                <a:satOff val="-2969"/>
                <a:lumOff val="13769"/>
                <a:alphaOff val="0"/>
                <a:shade val="51000"/>
                <a:satMod val="130000"/>
              </a:schemeClr>
            </a:gs>
            <a:gs pos="80000">
              <a:schemeClr val="accent1">
                <a:shade val="90000"/>
                <a:hueOff val="160762"/>
                <a:satOff val="-2969"/>
                <a:lumOff val="13769"/>
                <a:alphaOff val="0"/>
                <a:shade val="93000"/>
                <a:satMod val="130000"/>
              </a:schemeClr>
            </a:gs>
            <a:gs pos="100000">
              <a:schemeClr val="accent1">
                <a:shade val="90000"/>
                <a:hueOff val="160762"/>
                <a:satOff val="-2969"/>
                <a:lumOff val="1376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/>
        </a:p>
      </dsp:txBody>
      <dsp:txXfrm>
        <a:off x="4197425" y="3725185"/>
        <a:ext cx="237589" cy="229568"/>
      </dsp:txXfrm>
    </dsp:sp>
    <dsp:sp modelId="{64479ED1-2749-40C0-BE14-BB2D65AB792C}">
      <dsp:nvSpPr>
        <dsp:cNvPr id="0" name=""/>
        <dsp:cNvSpPr/>
      </dsp:nvSpPr>
      <dsp:spPr>
        <a:xfrm>
          <a:off x="4374407" y="3898157"/>
          <a:ext cx="1440937" cy="1440937"/>
        </a:xfrm>
        <a:prstGeom prst="ellips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17143"/>
                <a:shade val="51000"/>
                <a:satMod val="130000"/>
              </a:schemeClr>
            </a:gs>
            <a:gs pos="80000">
              <a:schemeClr val="accent1">
                <a:alpha val="90000"/>
                <a:hueOff val="0"/>
                <a:satOff val="0"/>
                <a:lumOff val="0"/>
                <a:alphaOff val="-17143"/>
                <a:shade val="93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17143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/>
            <a:t>Финансово-экономическая деятельность</a:t>
          </a:r>
        </a:p>
      </dsp:txBody>
      <dsp:txXfrm>
        <a:off x="4585427" y="4109177"/>
        <a:ext cx="1018897" cy="1018897"/>
      </dsp:txXfrm>
    </dsp:sp>
    <dsp:sp modelId="{180DCD1B-BFF0-4873-B81A-6921B17B5430}">
      <dsp:nvSpPr>
        <dsp:cNvPr id="0" name=""/>
        <dsp:cNvSpPr/>
      </dsp:nvSpPr>
      <dsp:spPr>
        <a:xfrm rot="5400000">
          <a:off x="3301111" y="4024833"/>
          <a:ext cx="360551" cy="38261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214350"/>
                <a:satOff val="-3958"/>
                <a:lumOff val="18358"/>
                <a:alphaOff val="0"/>
                <a:shade val="51000"/>
                <a:satMod val="130000"/>
              </a:schemeClr>
            </a:gs>
            <a:gs pos="80000">
              <a:schemeClr val="accent1">
                <a:shade val="90000"/>
                <a:hueOff val="214350"/>
                <a:satOff val="-3958"/>
                <a:lumOff val="18358"/>
                <a:alphaOff val="0"/>
                <a:shade val="93000"/>
                <a:satMod val="130000"/>
              </a:schemeClr>
            </a:gs>
            <a:gs pos="100000">
              <a:schemeClr val="accent1">
                <a:shade val="90000"/>
                <a:hueOff val="214350"/>
                <a:satOff val="-3958"/>
                <a:lumOff val="1835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/>
        </a:p>
      </dsp:txBody>
      <dsp:txXfrm>
        <a:off x="3355194" y="4047273"/>
        <a:ext cx="252386" cy="229568"/>
      </dsp:txXfrm>
    </dsp:sp>
    <dsp:sp modelId="{FC9E1F5B-EC77-4823-849E-9302AE003727}">
      <dsp:nvSpPr>
        <dsp:cNvPr id="0" name=""/>
        <dsp:cNvSpPr/>
      </dsp:nvSpPr>
      <dsp:spPr>
        <a:xfrm>
          <a:off x="2760918" y="4566487"/>
          <a:ext cx="1440937" cy="1440937"/>
        </a:xfrm>
        <a:prstGeom prst="ellips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22857"/>
                <a:shade val="51000"/>
                <a:satMod val="130000"/>
              </a:schemeClr>
            </a:gs>
            <a:gs pos="80000">
              <a:schemeClr val="accent1">
                <a:alpha val="90000"/>
                <a:hueOff val="0"/>
                <a:satOff val="0"/>
                <a:lumOff val="0"/>
                <a:alphaOff val="-22857"/>
                <a:shade val="93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22857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/>
            <a:t>Хозяйственно-экономическая деятельность</a:t>
          </a:r>
        </a:p>
      </dsp:txBody>
      <dsp:txXfrm>
        <a:off x="2971938" y="4777507"/>
        <a:ext cx="1018897" cy="1018897"/>
      </dsp:txXfrm>
    </dsp:sp>
    <dsp:sp modelId="{9612A657-1DE0-4165-8745-BBDC78B69BAE}">
      <dsp:nvSpPr>
        <dsp:cNvPr id="0" name=""/>
        <dsp:cNvSpPr/>
      </dsp:nvSpPr>
      <dsp:spPr>
        <a:xfrm rot="8100000">
          <a:off x="2440848" y="3684663"/>
          <a:ext cx="339413" cy="38261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267937"/>
                <a:satOff val="-4948"/>
                <a:lumOff val="22948"/>
                <a:alphaOff val="0"/>
                <a:shade val="51000"/>
                <a:satMod val="130000"/>
              </a:schemeClr>
            </a:gs>
            <a:gs pos="80000">
              <a:schemeClr val="accent1">
                <a:shade val="90000"/>
                <a:hueOff val="267937"/>
                <a:satOff val="-4948"/>
                <a:lumOff val="22948"/>
                <a:alphaOff val="0"/>
                <a:shade val="93000"/>
                <a:satMod val="130000"/>
              </a:schemeClr>
            </a:gs>
            <a:gs pos="100000">
              <a:schemeClr val="accent1">
                <a:shade val="90000"/>
                <a:hueOff val="267937"/>
                <a:satOff val="-4948"/>
                <a:lumOff val="2294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/>
        </a:p>
      </dsp:txBody>
      <dsp:txXfrm rot="10800000">
        <a:off x="2527760" y="3725185"/>
        <a:ext cx="237589" cy="229568"/>
      </dsp:txXfrm>
    </dsp:sp>
    <dsp:sp modelId="{D89BD11F-494A-422E-882A-0ACA0FBB2CAB}">
      <dsp:nvSpPr>
        <dsp:cNvPr id="0" name=""/>
        <dsp:cNvSpPr/>
      </dsp:nvSpPr>
      <dsp:spPr>
        <a:xfrm>
          <a:off x="1147429" y="3898157"/>
          <a:ext cx="1440937" cy="1440937"/>
        </a:xfrm>
        <a:prstGeom prst="ellips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28571"/>
                <a:shade val="51000"/>
                <a:satMod val="130000"/>
              </a:schemeClr>
            </a:gs>
            <a:gs pos="80000">
              <a:schemeClr val="accent1">
                <a:alpha val="90000"/>
                <a:hueOff val="0"/>
                <a:satOff val="0"/>
                <a:lumOff val="0"/>
                <a:alphaOff val="-28571"/>
                <a:shade val="93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28571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/>
            <a:t>Информатизация и цифровизация</a:t>
          </a:r>
        </a:p>
      </dsp:txBody>
      <dsp:txXfrm>
        <a:off x="1358449" y="4109177"/>
        <a:ext cx="1018897" cy="1018897"/>
      </dsp:txXfrm>
    </dsp:sp>
    <dsp:sp modelId="{1B2F541C-DD17-4B91-BDE3-4D0DE9769BFC}">
      <dsp:nvSpPr>
        <dsp:cNvPr id="0" name=""/>
        <dsp:cNvSpPr/>
      </dsp:nvSpPr>
      <dsp:spPr>
        <a:xfrm rot="10800000">
          <a:off x="2068678" y="2813831"/>
          <a:ext cx="315117" cy="38261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321524"/>
                <a:satOff val="-5937"/>
                <a:lumOff val="27537"/>
                <a:alphaOff val="0"/>
                <a:shade val="51000"/>
                <a:satMod val="130000"/>
              </a:schemeClr>
            </a:gs>
            <a:gs pos="80000">
              <a:schemeClr val="accent1">
                <a:shade val="90000"/>
                <a:hueOff val="321524"/>
                <a:satOff val="-5937"/>
                <a:lumOff val="27537"/>
                <a:alphaOff val="0"/>
                <a:shade val="93000"/>
                <a:satMod val="130000"/>
              </a:schemeClr>
            </a:gs>
            <a:gs pos="100000">
              <a:schemeClr val="accent1">
                <a:shade val="90000"/>
                <a:hueOff val="321524"/>
                <a:satOff val="-5937"/>
                <a:lumOff val="2753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/>
        </a:p>
      </dsp:txBody>
      <dsp:txXfrm rot="10800000">
        <a:off x="2163213" y="2890353"/>
        <a:ext cx="220582" cy="229568"/>
      </dsp:txXfrm>
    </dsp:sp>
    <dsp:sp modelId="{578995C2-71A5-4047-9A65-A4829C99221B}">
      <dsp:nvSpPr>
        <dsp:cNvPr id="0" name=""/>
        <dsp:cNvSpPr/>
      </dsp:nvSpPr>
      <dsp:spPr>
        <a:xfrm>
          <a:off x="479100" y="2284668"/>
          <a:ext cx="1440937" cy="1440937"/>
        </a:xfrm>
        <a:prstGeom prst="ellips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34286"/>
                <a:shade val="51000"/>
                <a:satMod val="130000"/>
              </a:schemeClr>
            </a:gs>
            <a:gs pos="80000">
              <a:schemeClr val="accent1">
                <a:alpha val="90000"/>
                <a:hueOff val="0"/>
                <a:satOff val="0"/>
                <a:lumOff val="0"/>
                <a:alphaOff val="-34286"/>
                <a:shade val="93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34286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/>
            <a:t>Инфраструктура</a:t>
          </a:r>
        </a:p>
      </dsp:txBody>
      <dsp:txXfrm>
        <a:off x="690120" y="2495688"/>
        <a:ext cx="1018897" cy="1018897"/>
      </dsp:txXfrm>
    </dsp:sp>
    <dsp:sp modelId="{ADFA3ADA-CAD4-4C16-80C0-06707DE9730C}">
      <dsp:nvSpPr>
        <dsp:cNvPr id="0" name=""/>
        <dsp:cNvSpPr/>
      </dsp:nvSpPr>
      <dsp:spPr>
        <a:xfrm rot="13500000">
          <a:off x="2440848" y="1942999"/>
          <a:ext cx="339413" cy="38261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375112"/>
                <a:satOff val="-6927"/>
                <a:lumOff val="32127"/>
                <a:alphaOff val="0"/>
                <a:shade val="51000"/>
                <a:satMod val="130000"/>
              </a:schemeClr>
            </a:gs>
            <a:gs pos="80000">
              <a:schemeClr val="accent1">
                <a:shade val="90000"/>
                <a:hueOff val="375112"/>
                <a:satOff val="-6927"/>
                <a:lumOff val="32127"/>
                <a:alphaOff val="0"/>
                <a:shade val="93000"/>
                <a:satMod val="130000"/>
              </a:schemeClr>
            </a:gs>
            <a:gs pos="100000">
              <a:schemeClr val="accent1">
                <a:shade val="90000"/>
                <a:hueOff val="375112"/>
                <a:satOff val="-6927"/>
                <a:lumOff val="3212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/>
        </a:p>
      </dsp:txBody>
      <dsp:txXfrm rot="10800000">
        <a:off x="2527760" y="2055521"/>
        <a:ext cx="237589" cy="229568"/>
      </dsp:txXfrm>
    </dsp:sp>
    <dsp:sp modelId="{72722940-E4D3-41AB-89AC-5491C0DC9E1D}">
      <dsp:nvSpPr>
        <dsp:cNvPr id="0" name=""/>
        <dsp:cNvSpPr/>
      </dsp:nvSpPr>
      <dsp:spPr>
        <a:xfrm>
          <a:off x="1147429" y="671179"/>
          <a:ext cx="1440937" cy="1440937"/>
        </a:xfrm>
        <a:prstGeom prst="ellips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40000"/>
                <a:shade val="51000"/>
                <a:satMod val="130000"/>
              </a:schemeClr>
            </a:gs>
            <a:gs pos="80000">
              <a:schemeClr val="accent1">
                <a:alpha val="90000"/>
                <a:hueOff val="0"/>
                <a:satOff val="0"/>
                <a:lumOff val="0"/>
                <a:alphaOff val="-40000"/>
                <a:shade val="93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40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/>
            <a:t>Молодежная политика</a:t>
          </a:r>
        </a:p>
      </dsp:txBody>
      <dsp:txXfrm>
        <a:off x="1358449" y="882199"/>
        <a:ext cx="1018897" cy="101889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#2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0.05008</cdr:x>
      <cdr:y>0.79964</cdr:y>
    </cdr:from>
    <cdr:to>
      <cdr:x>0.4795</cdr:x>
      <cdr:y>0.87946</cdr:y>
    </cdr:to>
    <cdr:sp macro="" textlink="">
      <cdr:nvSpPr>
        <cdr:cNvPr id="2" name="TextBox 2"/>
        <cdr:cNvSpPr txBox="1"/>
      </cdr:nvSpPr>
      <cdr:spPr>
        <a:xfrm xmlns:a="http://schemas.openxmlformats.org/drawingml/2006/main" rot="10800000" flipV="1">
          <a:off x="560859" y="4625164"/>
          <a:ext cx="4809586" cy="4616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400" b="1" u="sng" dirty="0" smtClean="0">
              <a:solidFill>
                <a:schemeClr val="tx2">
                  <a:lumMod val="50000"/>
                </a:schemeClr>
              </a:solidFill>
            </a:rPr>
            <a:t>Всего – 528 841,6 тыс. руб.</a:t>
          </a:r>
          <a:endParaRPr lang="ru-RU" sz="2400" b="1" u="sng" dirty="0">
            <a:solidFill>
              <a:schemeClr val="tx2">
                <a:lumMod val="50000"/>
              </a:schemeClr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0.5865</cdr:x>
      <cdr:y>0.93622</cdr:y>
    </cdr:from>
    <cdr:to>
      <cdr:x>1</cdr:x>
      <cdr:y>1</cdr:y>
    </cdr:to>
    <cdr:sp macro="" textlink="">
      <cdr:nvSpPr>
        <cdr:cNvPr id="2" name="Прямоугольник 1"/>
        <cdr:cNvSpPr/>
      </cdr:nvSpPr>
      <cdr:spPr>
        <a:xfrm xmlns:a="http://schemas.openxmlformats.org/drawingml/2006/main" rot="10800000" flipV="1">
          <a:off x="6546637" y="5421836"/>
          <a:ext cx="4615574" cy="3693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b="1" u="sng" dirty="0" smtClean="0">
              <a:solidFill>
                <a:schemeClr val="tx2">
                  <a:lumMod val="50000"/>
                </a:schemeClr>
              </a:solidFill>
            </a:rPr>
            <a:t>Остаток на 01.01.2026 г. – 27 327,6 тыс. руб.</a:t>
          </a:r>
          <a:endParaRPr lang="ru-RU" b="1" u="sng" dirty="0">
            <a:solidFill>
              <a:schemeClr val="tx2">
                <a:lumMod val="50000"/>
              </a:schemeClr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E376E8-F174-4B2E-931F-099588AB10CB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278F30-3189-4FD9-866B-A2F5511C3F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5215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78F30-3189-4FD9-866B-A2F5511C3F1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30115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78F30-3189-4FD9-866B-A2F5511C3F19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46028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278F30-3189-4FD9-866B-A2F5511C3F19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79203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FFD73B-1861-49A0-9570-3C8AAACEE564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18364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FFD73B-1861-49A0-9570-3C8AAACEE564}" type="slidenum">
              <a:rPr lang="ru-RU" smtClean="0"/>
              <a:pPr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02360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4005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723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5142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7E0BD0-B94A-47A4-BFD4-A94934583DD9}" type="slidenum">
              <a:rPr lang="ru-RU" smtClean="0"/>
              <a:pPr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40831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7E0BD0-B94A-47A4-BFD4-A94934583DD9}" type="slidenum">
              <a:rPr lang="ru-RU" smtClean="0"/>
              <a:pPr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26914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5143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6545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8890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440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6201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1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15570">
              <a:lnSpc>
                <a:spcPts val="1240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1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15570">
              <a:lnSpc>
                <a:spcPts val="1240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5112" y="335942"/>
            <a:ext cx="1249675" cy="42656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501395" y="922019"/>
            <a:ext cx="11189335" cy="18415"/>
          </a:xfrm>
          <a:custGeom>
            <a:avLst/>
            <a:gdLst/>
            <a:ahLst/>
            <a:cxnLst/>
            <a:rect l="l" t="t" r="r" b="b"/>
            <a:pathLst>
              <a:path w="11189335" h="18415">
                <a:moveTo>
                  <a:pt x="11189208" y="0"/>
                </a:moveTo>
                <a:lnTo>
                  <a:pt x="0" y="0"/>
                </a:lnTo>
                <a:lnTo>
                  <a:pt x="0" y="18287"/>
                </a:lnTo>
                <a:lnTo>
                  <a:pt x="11189208" y="18287"/>
                </a:lnTo>
                <a:lnTo>
                  <a:pt x="11189208" y="0"/>
                </a:lnTo>
                <a:close/>
              </a:path>
            </a:pathLst>
          </a:custGeom>
          <a:solidFill>
            <a:srgbClr val="E1044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1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15570">
              <a:lnSpc>
                <a:spcPts val="1240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1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15570">
              <a:lnSpc>
                <a:spcPts val="1240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925067" y="903732"/>
            <a:ext cx="10866120" cy="22860"/>
          </a:xfrm>
          <a:custGeom>
            <a:avLst/>
            <a:gdLst/>
            <a:ahLst/>
            <a:cxnLst/>
            <a:rect l="l" t="t" r="r" b="b"/>
            <a:pathLst>
              <a:path w="10866120" h="22859">
                <a:moveTo>
                  <a:pt x="10866120" y="0"/>
                </a:moveTo>
                <a:lnTo>
                  <a:pt x="0" y="0"/>
                </a:lnTo>
                <a:lnTo>
                  <a:pt x="0" y="22860"/>
                </a:lnTo>
                <a:lnTo>
                  <a:pt x="10866120" y="22860"/>
                </a:lnTo>
                <a:lnTo>
                  <a:pt x="10866120" y="0"/>
                </a:lnTo>
                <a:close/>
              </a:path>
            </a:pathLst>
          </a:custGeom>
          <a:solidFill>
            <a:srgbClr val="E1044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835895" y="272795"/>
            <a:ext cx="2205228" cy="43433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15570">
              <a:lnSpc>
                <a:spcPts val="1240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2286000"/>
            <a:ext cx="10363200" cy="30777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Образец заголовка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276999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377940"/>
            <a:ext cx="2804160" cy="276999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45280" y="6377940"/>
            <a:ext cx="3901440" cy="276999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907011" y="6586829"/>
            <a:ext cx="244475" cy="184666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A56DE1-6303-49D6-B197-68320F40FE54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322078706"/>
      </p:ext>
    </p:extLst>
  </p:cSld>
  <p:clrMapOvr>
    <a:masterClrMapping/>
  </p:clrMapOvr>
  <p:transition>
    <p:circl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609600" y="6377940"/>
            <a:ext cx="2804160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145280" y="6377940"/>
            <a:ext cx="3901440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907011" y="6586829"/>
            <a:ext cx="244475" cy="184666"/>
          </a:xfrm>
        </p:spPr>
        <p:txBody>
          <a:bodyPr/>
          <a:lstStyle>
            <a:lvl1pPr>
              <a:defRPr/>
            </a:lvl1pPr>
          </a:lstStyle>
          <a:p>
            <a:fld id="{755EB93A-3682-4620-AF40-837824ECD200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210531325"/>
      </p:ext>
    </p:extLst>
  </p:cSld>
  <p:clrMapOvr>
    <a:masterClrMapping/>
  </p:clrMapOvr>
  <p:transition>
    <p:circl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7548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00175" y="189687"/>
            <a:ext cx="9391649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1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531991" y="2433954"/>
            <a:ext cx="5532120" cy="19011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907011" y="6586829"/>
            <a:ext cx="244475" cy="193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15570">
              <a:lnSpc>
                <a:spcPts val="1240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8" r:id="rId7"/>
    <p:sldLayoutId id="2147483669" r:id="rId8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14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chart" Target="../charts/chart3.xml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46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11" Type="http://schemas.openxmlformats.org/officeDocument/2006/relationships/image" Target="../media/image50.jpeg"/><Relationship Id="rId5" Type="http://schemas.openxmlformats.org/officeDocument/2006/relationships/diagramColors" Target="../diagrams/colors2.xml"/><Relationship Id="rId10" Type="http://schemas.openxmlformats.org/officeDocument/2006/relationships/image" Target="../media/image49.jpe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4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image" Target="../media/image55.png"/><Relationship Id="rId7" Type="http://schemas.openxmlformats.org/officeDocument/2006/relationships/image" Target="../media/image5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eg"/><Relationship Id="rId3" Type="http://schemas.openxmlformats.org/officeDocument/2006/relationships/image" Target="../media/image59.jpeg"/><Relationship Id="rId7" Type="http://schemas.openxmlformats.org/officeDocument/2006/relationships/image" Target="../media/image6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61.png"/><Relationship Id="rId4" Type="http://schemas.openxmlformats.org/officeDocument/2006/relationships/image" Target="../media/image60.jpeg"/><Relationship Id="rId9" Type="http://schemas.openxmlformats.org/officeDocument/2006/relationships/image" Target="../media/image6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13" Type="http://schemas.openxmlformats.org/officeDocument/2006/relationships/image" Target="../media/image61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microsoft.com/office/2007/relationships/diagramDrawing" Target="../diagrams/drawing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3.xml"/><Relationship Id="rId11" Type="http://schemas.openxmlformats.org/officeDocument/2006/relationships/diagramColors" Target="../diagrams/colors4.xml"/><Relationship Id="rId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4.xml"/><Relationship Id="rId4" Type="http://schemas.openxmlformats.org/officeDocument/2006/relationships/diagramLayout" Target="../diagrams/layout3.xml"/><Relationship Id="rId9" Type="http://schemas.openxmlformats.org/officeDocument/2006/relationships/diagramLayout" Target="../diagrams/layout4.xml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75.png"/><Relationship Id="rId7" Type="http://schemas.openxmlformats.org/officeDocument/2006/relationships/image" Target="../media/image7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microsoft.com/office/2007/relationships/hdphoto" Target="../media/hdphoto2.wdp"/><Relationship Id="rId11" Type="http://schemas.openxmlformats.org/officeDocument/2006/relationships/image" Target="../media/image61.png"/><Relationship Id="rId5" Type="http://schemas.openxmlformats.org/officeDocument/2006/relationships/image" Target="../media/image76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78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jpeg"/><Relationship Id="rId3" Type="http://schemas.openxmlformats.org/officeDocument/2006/relationships/image" Target="../media/image79.jpeg"/><Relationship Id="rId7" Type="http://schemas.openxmlformats.org/officeDocument/2006/relationships/image" Target="../media/image8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2.jpeg"/><Relationship Id="rId5" Type="http://schemas.openxmlformats.org/officeDocument/2006/relationships/image" Target="../media/image81.jpeg"/><Relationship Id="rId4" Type="http://schemas.openxmlformats.org/officeDocument/2006/relationships/image" Target="../media/image80.jpeg"/><Relationship Id="rId9" Type="http://schemas.openxmlformats.org/officeDocument/2006/relationships/image" Target="../media/image6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jpeg"/><Relationship Id="rId3" Type="http://schemas.openxmlformats.org/officeDocument/2006/relationships/image" Target="../media/image86.jpeg"/><Relationship Id="rId7" Type="http://schemas.openxmlformats.org/officeDocument/2006/relationships/image" Target="../media/image89.jpe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openxmlformats.org/officeDocument/2006/relationships/image" Target="../media/image88.jpeg"/><Relationship Id="rId4" Type="http://schemas.openxmlformats.org/officeDocument/2006/relationships/image" Target="../media/image87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85.png"/><Relationship Id="rId7" Type="http://schemas.openxmlformats.org/officeDocument/2006/relationships/image" Target="../media/image9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3.jpeg"/><Relationship Id="rId5" Type="http://schemas.openxmlformats.org/officeDocument/2006/relationships/image" Target="../media/image92.jpeg"/><Relationship Id="rId4" Type="http://schemas.openxmlformats.org/officeDocument/2006/relationships/image" Target="../media/image91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7.jpeg"/><Relationship Id="rId5" Type="http://schemas.openxmlformats.org/officeDocument/2006/relationships/image" Target="../media/image85.png"/><Relationship Id="rId4" Type="http://schemas.openxmlformats.org/officeDocument/2006/relationships/image" Target="../media/image6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7" Type="http://schemas.openxmlformats.org/officeDocument/2006/relationships/image" Target="../media/image85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openxmlformats.org/officeDocument/2006/relationships/image" Target="../media/image101.jpeg"/><Relationship Id="rId4" Type="http://schemas.openxmlformats.org/officeDocument/2006/relationships/image" Target="../media/image100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openxmlformats.org/officeDocument/2006/relationships/image" Target="../media/image103.jpeg"/><Relationship Id="rId4" Type="http://schemas.openxmlformats.org/officeDocument/2006/relationships/image" Target="../media/image102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7.png"/><Relationship Id="rId5" Type="http://schemas.openxmlformats.org/officeDocument/2006/relationships/image" Target="../media/image106.png"/><Relationship Id="rId4" Type="http://schemas.openxmlformats.org/officeDocument/2006/relationships/image" Target="../media/image10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61.png"/><Relationship Id="rId4" Type="http://schemas.openxmlformats.org/officeDocument/2006/relationships/image" Target="../media/image109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1.png"/><Relationship Id="rId5" Type="http://schemas.openxmlformats.org/officeDocument/2006/relationships/image" Target="../media/image112.jpeg"/><Relationship Id="rId4" Type="http://schemas.openxmlformats.org/officeDocument/2006/relationships/image" Target="../media/image111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1.png"/><Relationship Id="rId5" Type="http://schemas.openxmlformats.org/officeDocument/2006/relationships/image" Target="../media/image115.jpeg"/><Relationship Id="rId4" Type="http://schemas.openxmlformats.org/officeDocument/2006/relationships/image" Target="../media/image114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7" Type="http://schemas.openxmlformats.org/officeDocument/2006/relationships/image" Target="../media/image12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19.jpeg"/><Relationship Id="rId5" Type="http://schemas.openxmlformats.org/officeDocument/2006/relationships/image" Target="../media/image118.jpeg"/><Relationship Id="rId4" Type="http://schemas.openxmlformats.org/officeDocument/2006/relationships/image" Target="../media/image117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122.png"/><Relationship Id="rId7" Type="http://schemas.openxmlformats.org/officeDocument/2006/relationships/image" Target="../media/image61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5.jpeg"/><Relationship Id="rId5" Type="http://schemas.openxmlformats.org/officeDocument/2006/relationships/image" Target="../media/image124.png"/><Relationship Id="rId4" Type="http://schemas.openxmlformats.org/officeDocument/2006/relationships/image" Target="../media/image12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7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31.jpeg"/><Relationship Id="rId4" Type="http://schemas.openxmlformats.org/officeDocument/2006/relationships/image" Target="../media/image130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33.jpeg"/><Relationship Id="rId4" Type="http://schemas.openxmlformats.org/officeDocument/2006/relationships/image" Target="../media/image132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g"/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9.jpg"/><Relationship Id="rId5" Type="http://schemas.openxmlformats.org/officeDocument/2006/relationships/image" Target="../media/image138.jpg"/><Relationship Id="rId4" Type="http://schemas.openxmlformats.org/officeDocument/2006/relationships/image" Target="../media/image137.jp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image" Target="../media/image14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3.jpeg"/><Relationship Id="rId4" Type="http://schemas.openxmlformats.org/officeDocument/2006/relationships/image" Target="../media/image142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6.jpeg"/><Relationship Id="rId4" Type="http://schemas.openxmlformats.org/officeDocument/2006/relationships/image" Target="../media/image14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0.jpeg"/><Relationship Id="rId5" Type="http://schemas.openxmlformats.org/officeDocument/2006/relationships/image" Target="../media/image149.jpeg"/><Relationship Id="rId4" Type="http://schemas.openxmlformats.org/officeDocument/2006/relationships/image" Target="../media/image148.jp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2.jp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9.png"/><Relationship Id="rId3" Type="http://schemas.openxmlformats.org/officeDocument/2006/relationships/image" Target="../media/image154.jpeg"/><Relationship Id="rId7" Type="http://schemas.openxmlformats.org/officeDocument/2006/relationships/image" Target="../media/image158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7.jpeg"/><Relationship Id="rId5" Type="http://schemas.openxmlformats.org/officeDocument/2006/relationships/image" Target="../media/image156.jpeg"/><Relationship Id="rId4" Type="http://schemas.openxmlformats.org/officeDocument/2006/relationships/image" Target="../media/image155.jpeg"/><Relationship Id="rId9" Type="http://schemas.microsoft.com/office/2007/relationships/hdphoto" Target="../media/hdphoto5.wdp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"/>
          <p:cNvSpPr>
            <a:spLocks noChangeArrowheads="1"/>
          </p:cNvSpPr>
          <p:nvPr/>
        </p:nvSpPr>
        <p:spPr bwMode="auto">
          <a:xfrm>
            <a:off x="2057400" y="990600"/>
            <a:ext cx="8280400" cy="1514475"/>
          </a:xfrm>
          <a:prstGeom prst="rect">
            <a:avLst/>
          </a:prstGeom>
          <a:noFill/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  <a:outerShdw dist="35921" dir="2700000" algn="ctr" rotWithShape="0">
              <a:srgbClr val="FF9900">
                <a:alpha val="50000"/>
              </a:srgb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ru-RU" altLang="ru-RU" sz="2800" dirty="0">
                <a:solidFill>
                  <a:srgbClr val="990000"/>
                </a:solidFill>
                <a:latin typeface="Cambria" panose="02040503050406030204" pitchFamily="18" charset="0"/>
              </a:rPr>
              <a:t>ИТОГИ ДЕЯТЕЛЬНОСТИ АКАДЕМИИ </a:t>
            </a:r>
          </a:p>
          <a:p>
            <a:pPr algn="ctr" eaLnBrk="1" hangingPunct="1"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ru-RU" altLang="ru-RU" sz="2800" dirty="0">
                <a:solidFill>
                  <a:srgbClr val="990000"/>
                </a:solidFill>
                <a:latin typeface="Cambria" panose="02040503050406030204" pitchFamily="18" charset="0"/>
              </a:rPr>
              <a:t>в </a:t>
            </a:r>
            <a:r>
              <a:rPr lang="ru-RU" altLang="ru-RU" sz="2800" dirty="0" smtClean="0">
                <a:solidFill>
                  <a:srgbClr val="990000"/>
                </a:solidFill>
                <a:latin typeface="Cambria" panose="02040503050406030204" pitchFamily="18" charset="0"/>
              </a:rPr>
              <a:t>2025/20</a:t>
            </a:r>
            <a:r>
              <a:rPr lang="en-US" altLang="ru-RU" sz="2800" dirty="0" smtClean="0">
                <a:solidFill>
                  <a:srgbClr val="990000"/>
                </a:solidFill>
                <a:latin typeface="Cambria" panose="02040503050406030204" pitchFamily="18" charset="0"/>
              </a:rPr>
              <a:t>2</a:t>
            </a:r>
            <a:r>
              <a:rPr lang="ru-RU" altLang="ru-RU" sz="2800" dirty="0" smtClean="0">
                <a:solidFill>
                  <a:srgbClr val="990000"/>
                </a:solidFill>
                <a:latin typeface="Cambria" panose="02040503050406030204" pitchFamily="18" charset="0"/>
              </a:rPr>
              <a:t>6 </a:t>
            </a:r>
            <a:r>
              <a:rPr lang="ru-RU" altLang="ru-RU" sz="2800" dirty="0">
                <a:solidFill>
                  <a:srgbClr val="990000"/>
                </a:solidFill>
                <a:latin typeface="Cambria" panose="02040503050406030204" pitchFamily="18" charset="0"/>
              </a:rPr>
              <a:t>учебном году и основные задачи коллектива в 20</a:t>
            </a:r>
            <a:r>
              <a:rPr lang="en-US" altLang="ru-RU" sz="2800" dirty="0" smtClean="0">
                <a:solidFill>
                  <a:srgbClr val="990000"/>
                </a:solidFill>
                <a:latin typeface="Cambria" panose="02040503050406030204" pitchFamily="18" charset="0"/>
              </a:rPr>
              <a:t>2</a:t>
            </a:r>
            <a:r>
              <a:rPr lang="ru-RU" altLang="ru-RU" sz="2800" dirty="0" smtClean="0">
                <a:solidFill>
                  <a:srgbClr val="990000"/>
                </a:solidFill>
                <a:latin typeface="Cambria" panose="02040503050406030204" pitchFamily="18" charset="0"/>
              </a:rPr>
              <a:t>6/2027 </a:t>
            </a:r>
            <a:r>
              <a:rPr lang="ru-RU" altLang="ru-RU" sz="2800" dirty="0">
                <a:solidFill>
                  <a:srgbClr val="990000"/>
                </a:solidFill>
                <a:latin typeface="Cambria" panose="02040503050406030204" pitchFamily="18" charset="0"/>
              </a:rPr>
              <a:t>учебном году</a:t>
            </a:r>
          </a:p>
        </p:txBody>
      </p:sp>
      <p:sp>
        <p:nvSpPr>
          <p:cNvPr id="7171" name="Прямоугольник 2"/>
          <p:cNvSpPr>
            <a:spLocks noChangeArrowheads="1"/>
          </p:cNvSpPr>
          <p:nvPr/>
        </p:nvSpPr>
        <p:spPr bwMode="auto">
          <a:xfrm>
            <a:off x="7176121" y="6237313"/>
            <a:ext cx="3753401" cy="517065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15000"/>
              </a:lnSpc>
              <a:spcAft>
                <a:spcPts val="1000"/>
              </a:spcAft>
              <a:defRPr/>
            </a:pPr>
            <a:r>
              <a:rPr lang="ru-RU" altLang="ru-RU" i="1" dirty="0">
                <a:solidFill>
                  <a:srgbClr val="0070C0"/>
                </a:solidFill>
                <a:latin typeface="Times New Roman" panose="02020603050405020304" pitchFamily="18" charset="0"/>
              </a:rPr>
              <a:t>Ректор  Р.М. Кочкаров</a:t>
            </a:r>
            <a:endParaRPr lang="ru-RU" altLang="ru-RU" sz="1800" dirty="0">
              <a:latin typeface="Times New Roman" panose="02020603050405020304" pitchFamily="18" charset="0"/>
            </a:endParaRPr>
          </a:p>
        </p:txBody>
      </p:sp>
      <p:pic>
        <p:nvPicPr>
          <p:cNvPr id="3078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9"/>
            <a:ext cx="12192000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0"/>
            <a:ext cx="854075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Рисунок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476"/>
          <a:stretch/>
        </p:blipFill>
        <p:spPr bwMode="auto">
          <a:xfrm>
            <a:off x="7857744" y="2590800"/>
            <a:ext cx="4334256" cy="342900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2590800"/>
            <a:ext cx="2590800" cy="342900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7"/>
          <a:srcRect l="5630" t="1685" r="10068" b="52085"/>
          <a:stretch/>
        </p:blipFill>
        <p:spPr>
          <a:xfrm>
            <a:off x="27432" y="2590800"/>
            <a:ext cx="5050577" cy="34290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200" y="-152400"/>
            <a:ext cx="12192000" cy="198090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200" y="5791200"/>
            <a:ext cx="12192000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083369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62200" y="228600"/>
            <a:ext cx="9391649" cy="307777"/>
          </a:xfrm>
        </p:spPr>
        <p:txBody>
          <a:bodyPr/>
          <a:lstStyle/>
          <a:p>
            <a:r>
              <a:rPr lang="ru-RU" spc="-10" dirty="0">
                <a:solidFill>
                  <a:srgbClr val="C00000"/>
                </a:solidFill>
              </a:rPr>
              <a:t>Основные направления деятельности Академии в 2024/2025 учебном году</a:t>
            </a:r>
            <a:endParaRPr lang="ru-RU" dirty="0">
              <a:solidFill>
                <a:srgbClr val="C00000"/>
              </a:solidFill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877271604"/>
              </p:ext>
            </p:extLst>
          </p:nvPr>
        </p:nvGraphicFramePr>
        <p:xfrm>
          <a:off x="4419600" y="762000"/>
          <a:ext cx="6962775" cy="6010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600" y="990600"/>
            <a:ext cx="4267200" cy="44577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600" y="4648201"/>
            <a:ext cx="4283039" cy="22098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8200" y="762000"/>
            <a:ext cx="11193226" cy="1829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90600" y="6096"/>
            <a:ext cx="774271" cy="774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188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0540" y="1034796"/>
            <a:ext cx="11483340" cy="634148"/>
          </a:xfrm>
          <a:prstGeom prst="rect">
            <a:avLst/>
          </a:prstGeom>
          <a:solidFill>
            <a:srgbClr val="BDDDF9"/>
          </a:solidFill>
        </p:spPr>
        <p:txBody>
          <a:bodyPr vert="horz" wrap="square" lIns="0" tIns="4127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325"/>
              </a:spcBef>
            </a:pPr>
            <a:r>
              <a:rPr sz="1800" b="1" dirty="0" err="1" smtClean="0">
                <a:solidFill>
                  <a:srgbClr val="C00000"/>
                </a:solidFill>
                <a:latin typeface="Arial Narrow"/>
                <a:cs typeface="Arial Narrow"/>
              </a:rPr>
              <a:t>Итоги</a:t>
            </a:r>
            <a:r>
              <a:rPr lang="ru-RU" sz="1800" b="1" dirty="0" smtClean="0">
                <a:solidFill>
                  <a:srgbClr val="C00000"/>
                </a:solidFill>
                <a:latin typeface="Arial Narrow"/>
                <a:cs typeface="Arial Narrow"/>
              </a:rPr>
              <a:t> </a:t>
            </a:r>
            <a:r>
              <a:rPr sz="1800" b="1" spc="-35" dirty="0" smtClean="0">
                <a:solidFill>
                  <a:srgbClr val="C00000"/>
                </a:solidFill>
                <a:latin typeface="Arial Narrow"/>
                <a:cs typeface="Arial Narrow"/>
              </a:rPr>
              <a:t> </a:t>
            </a:r>
            <a:r>
              <a:rPr lang="ru-RU" sz="1800" b="1" spc="-35" dirty="0" smtClean="0">
                <a:solidFill>
                  <a:srgbClr val="C00000"/>
                </a:solidFill>
                <a:latin typeface="Arial Narrow"/>
                <a:cs typeface="Arial Narrow"/>
              </a:rPr>
              <a:t>набора</a:t>
            </a:r>
            <a:r>
              <a:rPr lang="ru-RU" sz="1800" b="1" dirty="0" smtClean="0">
                <a:solidFill>
                  <a:srgbClr val="C00000"/>
                </a:solidFill>
                <a:latin typeface="Arial Narrow"/>
                <a:cs typeface="Arial Narrow"/>
              </a:rPr>
              <a:t> </a:t>
            </a:r>
            <a:r>
              <a:rPr sz="1800" b="1" spc="-30" dirty="0" smtClean="0">
                <a:solidFill>
                  <a:srgbClr val="C00000"/>
                </a:solidFill>
                <a:latin typeface="Arial Narrow"/>
                <a:cs typeface="Arial Narrow"/>
              </a:rPr>
              <a:t> </a:t>
            </a:r>
            <a:r>
              <a:rPr sz="1800" b="1" dirty="0" smtClean="0">
                <a:solidFill>
                  <a:srgbClr val="C00000"/>
                </a:solidFill>
                <a:latin typeface="Arial Narrow"/>
                <a:cs typeface="Arial Narrow"/>
              </a:rPr>
              <a:t>202</a:t>
            </a:r>
            <a:r>
              <a:rPr lang="ru-RU" sz="1800" b="1" dirty="0" smtClean="0">
                <a:solidFill>
                  <a:srgbClr val="C00000"/>
                </a:solidFill>
                <a:latin typeface="Arial Narrow"/>
                <a:cs typeface="Arial Narrow"/>
              </a:rPr>
              <a:t>6</a:t>
            </a:r>
            <a:r>
              <a:rPr sz="1800" b="1" spc="-20" dirty="0" smtClean="0">
                <a:solidFill>
                  <a:srgbClr val="C00000"/>
                </a:solidFill>
                <a:latin typeface="Arial Narrow"/>
                <a:cs typeface="Arial Narrow"/>
              </a:rPr>
              <a:t> </a:t>
            </a:r>
            <a:r>
              <a:rPr sz="1800" b="1" spc="-20" dirty="0" err="1" smtClean="0">
                <a:solidFill>
                  <a:srgbClr val="C00000"/>
                </a:solidFill>
                <a:latin typeface="Arial Narrow"/>
                <a:cs typeface="Arial Narrow"/>
              </a:rPr>
              <a:t>года</a:t>
            </a:r>
            <a:r>
              <a:rPr lang="ru-RU" sz="1800" b="1" spc="-20" dirty="0" smtClean="0">
                <a:solidFill>
                  <a:srgbClr val="C00000"/>
                </a:solidFill>
                <a:latin typeface="Arial Narrow"/>
                <a:cs typeface="Arial Narrow"/>
              </a:rPr>
              <a:t> </a:t>
            </a:r>
          </a:p>
          <a:p>
            <a:pPr marL="635" algn="ctr">
              <a:lnSpc>
                <a:spcPct val="100000"/>
              </a:lnSpc>
              <a:spcBef>
                <a:spcPts val="325"/>
              </a:spcBef>
            </a:pPr>
            <a:r>
              <a:rPr lang="ru-RU" sz="1800" b="1" spc="-20" dirty="0" smtClean="0">
                <a:solidFill>
                  <a:srgbClr val="C00000"/>
                </a:solidFill>
                <a:latin typeface="Arial Narrow"/>
                <a:cs typeface="Arial Narrow"/>
              </a:rPr>
              <a:t>(по состоянию на 0</a:t>
            </a:r>
            <a:r>
              <a:rPr lang="en-US" b="1" spc="-20" dirty="0">
                <a:solidFill>
                  <a:srgbClr val="C00000"/>
                </a:solidFill>
                <a:latin typeface="Arial Narrow"/>
                <a:cs typeface="Arial Narrow"/>
              </a:rPr>
              <a:t>1</a:t>
            </a:r>
            <a:r>
              <a:rPr lang="ru-RU" sz="1800" b="1" spc="-20" dirty="0" smtClean="0">
                <a:solidFill>
                  <a:srgbClr val="C00000"/>
                </a:solidFill>
                <a:latin typeface="Arial Narrow"/>
                <a:cs typeface="Arial Narrow"/>
              </a:rPr>
              <a:t>.09.2026г.)</a:t>
            </a:r>
            <a:endParaRPr sz="1800" dirty="0">
              <a:solidFill>
                <a:srgbClr val="C00000"/>
              </a:solidFill>
              <a:latin typeface="Arial Narrow"/>
              <a:cs typeface="Arial Narrow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43000" y="152400"/>
            <a:ext cx="9725024" cy="475437"/>
          </a:xfrm>
          <a:prstGeom prst="rect">
            <a:avLst/>
          </a:prstGeom>
        </p:spPr>
        <p:txBody>
          <a:bodyPr vert="horz" wrap="square" lIns="0" tIns="166039" rIns="0" bIns="0" rtlCol="0">
            <a:spAutoFit/>
          </a:bodyPr>
          <a:lstStyle/>
          <a:p>
            <a:pPr marL="76962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002060"/>
                </a:solidFill>
              </a:rPr>
              <a:t>1.</a:t>
            </a:r>
            <a:r>
              <a:rPr spc="-25" dirty="0">
                <a:solidFill>
                  <a:srgbClr val="002060"/>
                </a:solidFill>
              </a:rPr>
              <a:t> </a:t>
            </a:r>
            <a:r>
              <a:rPr spc="-10" dirty="0">
                <a:solidFill>
                  <a:srgbClr val="002060"/>
                </a:solidFill>
              </a:rPr>
              <a:t>Образовательная</a:t>
            </a:r>
            <a:r>
              <a:rPr spc="-55" dirty="0">
                <a:solidFill>
                  <a:srgbClr val="002060"/>
                </a:solidFill>
              </a:rPr>
              <a:t> </a:t>
            </a:r>
            <a:r>
              <a:rPr dirty="0">
                <a:solidFill>
                  <a:srgbClr val="002060"/>
                </a:solidFill>
              </a:rPr>
              <a:t>деятельность</a:t>
            </a:r>
            <a:r>
              <a:rPr spc="-50" dirty="0">
                <a:solidFill>
                  <a:srgbClr val="002060"/>
                </a:solidFill>
              </a:rPr>
              <a:t> </a:t>
            </a:r>
            <a:r>
              <a:rPr dirty="0">
                <a:solidFill>
                  <a:srgbClr val="002060"/>
                </a:solidFill>
              </a:rPr>
              <a:t>–</a:t>
            </a:r>
            <a:r>
              <a:rPr spc="-10" dirty="0">
                <a:solidFill>
                  <a:srgbClr val="002060"/>
                </a:solidFill>
              </a:rPr>
              <a:t> </a:t>
            </a:r>
            <a:r>
              <a:rPr dirty="0">
                <a:solidFill>
                  <a:srgbClr val="002060"/>
                </a:solidFill>
              </a:rPr>
              <a:t>ключевые</a:t>
            </a:r>
            <a:r>
              <a:rPr spc="-25" dirty="0">
                <a:solidFill>
                  <a:srgbClr val="002060"/>
                </a:solidFill>
              </a:rPr>
              <a:t> </a:t>
            </a:r>
            <a:r>
              <a:rPr dirty="0">
                <a:solidFill>
                  <a:srgbClr val="002060"/>
                </a:solidFill>
              </a:rPr>
              <a:t>результаты</a:t>
            </a:r>
            <a:r>
              <a:rPr spc="-30" dirty="0">
                <a:solidFill>
                  <a:srgbClr val="002060"/>
                </a:solidFill>
              </a:rPr>
              <a:t> </a:t>
            </a:r>
            <a:r>
              <a:rPr dirty="0">
                <a:solidFill>
                  <a:srgbClr val="002060"/>
                </a:solidFill>
              </a:rPr>
              <a:t>в</a:t>
            </a:r>
            <a:r>
              <a:rPr spc="-20" dirty="0">
                <a:solidFill>
                  <a:srgbClr val="002060"/>
                </a:solidFill>
              </a:rPr>
              <a:t> </a:t>
            </a:r>
            <a:r>
              <a:rPr dirty="0" smtClean="0">
                <a:solidFill>
                  <a:srgbClr val="002060"/>
                </a:solidFill>
              </a:rPr>
              <a:t>202</a:t>
            </a:r>
            <a:r>
              <a:rPr lang="ru-RU" dirty="0" smtClean="0">
                <a:solidFill>
                  <a:srgbClr val="002060"/>
                </a:solidFill>
              </a:rPr>
              <a:t>6-2027</a:t>
            </a:r>
            <a:r>
              <a:rPr spc="-15" dirty="0" smtClean="0">
                <a:solidFill>
                  <a:srgbClr val="002060"/>
                </a:solidFill>
              </a:rPr>
              <a:t> </a:t>
            </a:r>
            <a:r>
              <a:rPr lang="ru-RU" spc="-15" dirty="0" smtClean="0">
                <a:solidFill>
                  <a:srgbClr val="002060"/>
                </a:solidFill>
              </a:rPr>
              <a:t> учебном </a:t>
            </a:r>
            <a:r>
              <a:rPr spc="-20" dirty="0" smtClean="0">
                <a:solidFill>
                  <a:srgbClr val="002060"/>
                </a:solidFill>
              </a:rPr>
              <a:t>году</a:t>
            </a:r>
            <a:endParaRPr spc="-20" dirty="0">
              <a:solidFill>
                <a:srgbClr val="002060"/>
              </a:solidFill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790613" y="5904941"/>
            <a:ext cx="3291840" cy="8426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56845">
              <a:lnSpc>
                <a:spcPct val="110600"/>
              </a:lnSpc>
              <a:spcBef>
                <a:spcPts val="100"/>
              </a:spcBef>
            </a:pPr>
            <a:r>
              <a:rPr sz="1600" dirty="0">
                <a:solidFill>
                  <a:srgbClr val="0070C0"/>
                </a:solidFill>
                <a:latin typeface="Arial Narrow"/>
                <a:cs typeface="Arial Narrow"/>
              </a:rPr>
              <a:t>Прием</a:t>
            </a:r>
            <a:r>
              <a:rPr sz="1600" spc="-45" dirty="0">
                <a:solidFill>
                  <a:srgbClr val="0070C0"/>
                </a:solidFill>
                <a:latin typeface="Arial Narrow"/>
                <a:cs typeface="Arial Narrow"/>
              </a:rPr>
              <a:t> </a:t>
            </a:r>
            <a:r>
              <a:rPr sz="1600" spc="-10" dirty="0" err="1">
                <a:solidFill>
                  <a:srgbClr val="0070C0"/>
                </a:solidFill>
                <a:latin typeface="Arial Narrow"/>
                <a:cs typeface="Arial Narrow"/>
              </a:rPr>
              <a:t>иностранных</a:t>
            </a:r>
            <a:r>
              <a:rPr sz="1600" spc="-10" dirty="0">
                <a:solidFill>
                  <a:srgbClr val="0070C0"/>
                </a:solidFill>
                <a:latin typeface="Arial Narrow"/>
                <a:cs typeface="Arial Narrow"/>
              </a:rPr>
              <a:t> </a:t>
            </a:r>
            <a:r>
              <a:rPr lang="ru-RU" sz="1600" spc="-10" dirty="0" smtClean="0">
                <a:solidFill>
                  <a:srgbClr val="0070C0"/>
                </a:solidFill>
                <a:latin typeface="Arial Narrow"/>
                <a:cs typeface="Arial Narrow"/>
              </a:rPr>
              <a:t>с</a:t>
            </a:r>
            <a:r>
              <a:rPr sz="1600" spc="-10" dirty="0" err="1" smtClean="0">
                <a:solidFill>
                  <a:srgbClr val="0070C0"/>
                </a:solidFill>
                <a:latin typeface="Arial Narrow"/>
                <a:cs typeface="Arial Narrow"/>
              </a:rPr>
              <a:t>тудентов</a:t>
            </a:r>
            <a:r>
              <a:rPr sz="1600" spc="-10" dirty="0" smtClean="0">
                <a:solidFill>
                  <a:srgbClr val="0070C0"/>
                </a:solidFill>
                <a:latin typeface="Arial Narrow"/>
                <a:cs typeface="Arial Narrow"/>
              </a:rPr>
              <a:t>:</a:t>
            </a:r>
            <a:r>
              <a:rPr lang="ru-RU" sz="1600" spc="-10" dirty="0" smtClean="0">
                <a:solidFill>
                  <a:srgbClr val="0070C0"/>
                </a:solidFill>
                <a:latin typeface="Arial Narrow"/>
                <a:cs typeface="Arial Narrow"/>
              </a:rPr>
              <a:t>       </a:t>
            </a:r>
            <a:r>
              <a:rPr lang="ru-RU" sz="1600" b="1" spc="-10" dirty="0" smtClean="0">
                <a:solidFill>
                  <a:srgbClr val="0070C0"/>
                </a:solidFill>
                <a:latin typeface="Arial Narrow"/>
                <a:cs typeface="Arial Narrow"/>
              </a:rPr>
              <a:t>73</a:t>
            </a:r>
            <a:endParaRPr sz="1600" b="1" dirty="0">
              <a:solidFill>
                <a:srgbClr val="0070C0"/>
              </a:solidFill>
              <a:latin typeface="Arial Narrow"/>
              <a:cs typeface="Arial Narrow"/>
            </a:endParaRPr>
          </a:p>
          <a:p>
            <a:pPr marL="180975">
              <a:lnSpc>
                <a:spcPct val="100000"/>
              </a:lnSpc>
              <a:spcBef>
                <a:spcPts val="335"/>
              </a:spcBef>
            </a:pPr>
            <a:r>
              <a:rPr sz="1600" dirty="0" err="1">
                <a:latin typeface="Arial Narrow"/>
                <a:cs typeface="Arial Narrow"/>
              </a:rPr>
              <a:t>ближнее</a:t>
            </a:r>
            <a:r>
              <a:rPr sz="1600" spc="-35" dirty="0">
                <a:latin typeface="Arial Narrow"/>
                <a:cs typeface="Arial Narrow"/>
              </a:rPr>
              <a:t> </a:t>
            </a:r>
            <a:r>
              <a:rPr sz="1600" spc="-10" dirty="0" err="1" smtClean="0">
                <a:latin typeface="Arial Narrow"/>
                <a:cs typeface="Arial Narrow"/>
              </a:rPr>
              <a:t>зарубежье</a:t>
            </a:r>
            <a:r>
              <a:rPr lang="ru-RU" sz="1600" spc="-10" dirty="0" smtClean="0">
                <a:latin typeface="Arial Narrow"/>
                <a:cs typeface="Arial Narrow"/>
              </a:rPr>
              <a:t>        	23</a:t>
            </a:r>
            <a:endParaRPr sz="1600" dirty="0">
              <a:latin typeface="Arial Narrow"/>
              <a:cs typeface="Arial Narrow"/>
            </a:endParaRPr>
          </a:p>
          <a:p>
            <a:pPr marL="180975">
              <a:lnSpc>
                <a:spcPct val="100000"/>
              </a:lnSpc>
              <a:spcBef>
                <a:spcPts val="244"/>
              </a:spcBef>
            </a:pPr>
            <a:r>
              <a:rPr sz="1600" dirty="0" err="1">
                <a:latin typeface="Arial Narrow"/>
                <a:cs typeface="Arial Narrow"/>
              </a:rPr>
              <a:t>дальнее</a:t>
            </a:r>
            <a:r>
              <a:rPr sz="1600" spc="-65" dirty="0">
                <a:latin typeface="Arial Narrow"/>
                <a:cs typeface="Arial Narrow"/>
              </a:rPr>
              <a:t> </a:t>
            </a:r>
            <a:r>
              <a:rPr sz="1600" spc="-10" dirty="0" err="1" smtClean="0">
                <a:latin typeface="Arial Narrow"/>
                <a:cs typeface="Arial Narrow"/>
              </a:rPr>
              <a:t>зарубежье</a:t>
            </a:r>
            <a:r>
              <a:rPr lang="ru-RU" sz="1600" spc="-10" dirty="0" smtClean="0">
                <a:latin typeface="Arial Narrow"/>
                <a:cs typeface="Arial Narrow"/>
              </a:rPr>
              <a:t>         	50</a:t>
            </a:r>
            <a:endParaRPr sz="1600" dirty="0">
              <a:latin typeface="Arial Narrow"/>
              <a:cs typeface="Arial Narrow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252421" y="5897684"/>
            <a:ext cx="941705" cy="8610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26670" algn="r">
              <a:lnSpc>
                <a:spcPct val="100000"/>
              </a:lnSpc>
              <a:spcBef>
                <a:spcPts val="100"/>
              </a:spcBef>
            </a:pPr>
            <a:r>
              <a:rPr sz="1800" b="1" dirty="0" smtClean="0">
                <a:solidFill>
                  <a:srgbClr val="1F3863"/>
                </a:solidFill>
                <a:latin typeface="Arial Narrow"/>
                <a:cs typeface="Arial Narrow"/>
              </a:rPr>
              <a:t> </a:t>
            </a:r>
            <a:r>
              <a:rPr sz="1800" b="1" spc="-20" dirty="0">
                <a:solidFill>
                  <a:srgbClr val="1F3863"/>
                </a:solidFill>
                <a:latin typeface="Arial Narrow"/>
                <a:cs typeface="Arial Narrow"/>
              </a:rPr>
              <a:t>чел.</a:t>
            </a:r>
            <a:endParaRPr sz="1800" dirty="0">
              <a:latin typeface="Arial Narrow"/>
              <a:cs typeface="Arial Narrow"/>
            </a:endParaRPr>
          </a:p>
          <a:p>
            <a:pPr marR="26034" algn="r">
              <a:lnSpc>
                <a:spcPct val="100000"/>
              </a:lnSpc>
              <a:spcBef>
                <a:spcPts val="95"/>
              </a:spcBef>
            </a:pPr>
            <a:r>
              <a:rPr sz="1800" b="1" spc="-20" dirty="0" smtClean="0">
                <a:solidFill>
                  <a:srgbClr val="1F3863"/>
                </a:solidFill>
                <a:latin typeface="Arial Narrow"/>
                <a:cs typeface="Arial Narrow"/>
              </a:rPr>
              <a:t> </a:t>
            </a:r>
            <a:r>
              <a:rPr sz="1800" b="1" spc="-20" dirty="0">
                <a:solidFill>
                  <a:srgbClr val="1F3863"/>
                </a:solidFill>
                <a:latin typeface="Arial Narrow"/>
                <a:cs typeface="Arial Narrow"/>
              </a:rPr>
              <a:t>чел.</a:t>
            </a:r>
            <a:endParaRPr sz="1800" dirty="0">
              <a:latin typeface="Arial Narrow"/>
              <a:cs typeface="Arial Narrow"/>
            </a:endParaRPr>
          </a:p>
          <a:p>
            <a:pPr marR="5080" algn="r">
              <a:lnSpc>
                <a:spcPct val="100000"/>
              </a:lnSpc>
            </a:pPr>
            <a:r>
              <a:rPr sz="1800" b="1" spc="-20" dirty="0" smtClean="0">
                <a:solidFill>
                  <a:srgbClr val="1F3863"/>
                </a:solidFill>
                <a:latin typeface="Arial Narrow"/>
                <a:cs typeface="Arial Narrow"/>
              </a:rPr>
              <a:t> </a:t>
            </a:r>
            <a:r>
              <a:rPr sz="1800" b="1" spc="-20" dirty="0">
                <a:solidFill>
                  <a:srgbClr val="1F3863"/>
                </a:solidFill>
                <a:latin typeface="Arial Narrow"/>
                <a:cs typeface="Arial Narrow"/>
              </a:rPr>
              <a:t>чел.</a:t>
            </a:r>
            <a:endParaRPr sz="1800" dirty="0">
              <a:latin typeface="Arial Narrow"/>
              <a:cs typeface="Arial Narrow"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570">
              <a:lnSpc>
                <a:spcPts val="1240"/>
              </a:lnSpc>
            </a:pPr>
            <a:fld id="{81D60167-4931-47E6-BA6A-407CBD079E47}" type="slidenum">
              <a:rPr spc="-50" dirty="0"/>
              <a:t>3</a:t>
            </a:fld>
            <a:endParaRPr spc="-50" dirty="0"/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34157"/>
            <a:ext cx="853514" cy="853514"/>
          </a:xfrm>
          <a:prstGeom prst="rect">
            <a:avLst/>
          </a:prstGeom>
        </p:spPr>
      </p:pic>
      <p:graphicFrame>
        <p:nvGraphicFramePr>
          <p:cNvPr id="29" name="Таблица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5463993"/>
              </p:ext>
            </p:extLst>
          </p:nvPr>
        </p:nvGraphicFramePr>
        <p:xfrm>
          <a:off x="492997" y="1748824"/>
          <a:ext cx="7848600" cy="4164272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381000"/>
                <a:gridCol w="2819400"/>
                <a:gridCol w="1219200"/>
                <a:gridCol w="1371600"/>
                <a:gridCol w="1143000"/>
                <a:gridCol w="914400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20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Подразделение</a:t>
                      </a:r>
                      <a:endParaRPr lang="ru-RU" sz="120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 eaLnBrk="1" hangingPunct="1"/>
                      <a:r>
                        <a:rPr kumimoji="1" lang="ru-RU" altLang="ru-RU" sz="120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зачисленных</a:t>
                      </a:r>
                    </a:p>
                    <a:p>
                      <a:pPr algn="ctr" eaLnBrk="1" hangingPunct="1"/>
                      <a:r>
                        <a:rPr kumimoji="1" lang="ru-RU" altLang="ru-RU" sz="120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ОФО</a:t>
                      </a:r>
                      <a:endParaRPr kumimoji="1" lang="ru-RU" altLang="ru-RU" sz="1200" i="0" u="none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 eaLnBrk="1" hangingPunct="1"/>
                      <a:r>
                        <a:rPr kumimoji="1" lang="ru-RU" altLang="ru-RU" sz="120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зачисленных</a:t>
                      </a:r>
                    </a:p>
                    <a:p>
                      <a:pPr algn="ctr" eaLnBrk="1" hangingPunct="1"/>
                      <a:r>
                        <a:rPr kumimoji="1" lang="ru-RU" altLang="ru-RU" sz="120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ОЗФО</a:t>
                      </a:r>
                      <a:endParaRPr kumimoji="1" lang="ru-RU" altLang="ru-RU" sz="1200" i="0" u="none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 eaLnBrk="1" hangingPunct="1"/>
                      <a:r>
                        <a:rPr kumimoji="1" lang="ru-RU" altLang="ru-RU" sz="120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зачисленных</a:t>
                      </a:r>
                    </a:p>
                    <a:p>
                      <a:pPr algn="ctr" eaLnBrk="1" hangingPunct="1"/>
                      <a:r>
                        <a:rPr kumimoji="1" lang="ru-RU" altLang="ru-RU" sz="120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ЗФО</a:t>
                      </a:r>
                      <a:endParaRPr kumimoji="1" lang="ru-RU" altLang="ru-RU" sz="1200" i="0" u="none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ru-RU" altLang="ru-RU" sz="120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</a:t>
                      </a:r>
                      <a:endParaRPr kumimoji="1" lang="ru-RU" altLang="ru-RU" sz="1200" i="0" u="none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b="1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Аграрный институт</a:t>
                      </a:r>
                      <a:endParaRPr kumimoji="1" lang="ru-RU" altLang="ru-RU" sz="1200" b="1" i="0" u="none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</a:t>
                      </a:r>
                      <a:endParaRPr lang="ru-RU" sz="1200" b="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200" b="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1200" b="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169</a:t>
                      </a:r>
                      <a:endParaRPr lang="ru-RU" sz="1200" b="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b="1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Инженерный институт</a:t>
                      </a:r>
                      <a:endParaRPr kumimoji="1" lang="ru-RU" altLang="ru-RU" sz="1200" b="1" i="0" u="none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</a:t>
                      </a:r>
                      <a:endParaRPr lang="ru-RU" sz="1200" b="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endParaRPr lang="ru-RU" sz="1200" b="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ru-RU" sz="1200" b="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188</a:t>
                      </a:r>
                      <a:endParaRPr lang="ru-RU" sz="1200" b="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b="1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Институт дизайна и лингвистики</a:t>
                      </a:r>
                      <a:endParaRPr lang="ru-RU" altLang="ru-RU" sz="1200" b="1" i="0" u="none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200" b="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200" b="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200" b="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  <a:endParaRPr lang="ru-RU" sz="1200" b="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b="1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Институт цифровых технологий</a:t>
                      </a:r>
                      <a:endParaRPr lang="ru-RU" altLang="ru-RU" sz="1200" b="1" i="0" u="none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</a:t>
                      </a:r>
                      <a:endParaRPr lang="ru-RU" sz="1200" b="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  <a:endParaRPr lang="ru-RU" sz="1200" b="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157</a:t>
                      </a:r>
                      <a:endParaRPr lang="ru-RU" sz="1200" b="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b="1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Институт экономики и управления</a:t>
                      </a:r>
                      <a:endParaRPr kumimoji="1" lang="ru-RU" altLang="ru-RU" sz="1200" b="1" i="0" u="none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</a:t>
                      </a:r>
                      <a:endParaRPr lang="ru-RU" sz="1200" b="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1200" b="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ru-RU" sz="1200" b="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</a:t>
                      </a:r>
                      <a:endParaRPr lang="ru-RU" sz="1200" b="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b="1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Медицинский институт, в </a:t>
                      </a:r>
                      <a:r>
                        <a:rPr lang="ru-RU" altLang="ru-RU" sz="1200" b="1" u="none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т.ч</a:t>
                      </a:r>
                      <a:r>
                        <a:rPr lang="ru-RU" altLang="ru-RU" sz="1200" b="1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kumimoji="1" lang="ru-RU" altLang="ru-RU" sz="1200" b="1" i="0" u="none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553</a:t>
                      </a:r>
                      <a:endParaRPr lang="ru-RU" sz="1200" b="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553</a:t>
                      </a:r>
                      <a:endParaRPr lang="ru-RU" sz="1200" b="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endParaRPr lang="ru-RU" sz="120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marL="18097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ru-RU" altLang="ru-RU" sz="1200" b="1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- специалитет</a:t>
                      </a: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1200" b="0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ru-RU" sz="1200" b="0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b="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1200" b="0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ru-RU" sz="1200" b="0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b="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endParaRPr lang="ru-RU" sz="120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marL="18097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ru-RU" altLang="ru-RU" sz="1200" b="1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- ординатура</a:t>
                      </a: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</a:t>
                      </a:r>
                      <a:endParaRPr lang="ru-RU" sz="1200" b="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</a:t>
                      </a:r>
                      <a:endParaRPr lang="ru-RU" sz="1200" b="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20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b="1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Юридический институт</a:t>
                      </a:r>
                      <a:endParaRPr lang="ru-RU" altLang="ru-RU" sz="1200" b="1" i="0" u="none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</a:t>
                      </a:r>
                      <a:endParaRPr lang="ru-RU" sz="1200" b="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</a:t>
                      </a:r>
                      <a:endParaRPr lang="ru-RU" sz="1200" b="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195</a:t>
                      </a:r>
                      <a:endParaRPr lang="ru-RU" sz="1200" b="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</a:tr>
              <a:tr h="324056">
                <a:tc>
                  <a:txBody>
                    <a:bodyPr/>
                    <a:lstStyle/>
                    <a:p>
                      <a:pPr algn="ctr"/>
                      <a:r>
                        <a:rPr lang="ru-RU" sz="120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20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b="1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Среднепрофессиональный колледж</a:t>
                      </a:r>
                      <a:endParaRPr lang="ru-RU" altLang="ru-RU" sz="1200" b="1" i="0" u="none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611</a:t>
                      </a:r>
                      <a:endParaRPr lang="ru-RU" sz="1200" b="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611</a:t>
                      </a:r>
                      <a:endParaRPr lang="ru-RU" sz="1200" b="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20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b="1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ПО АКАДЕМИИ:</a:t>
                      </a:r>
                      <a:endParaRPr kumimoji="1" lang="ru-RU" altLang="ru-RU" sz="1200" b="1" i="0" u="none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en-US" sz="1200" b="1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r>
                        <a:rPr lang="ru-RU" sz="1200" b="1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1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</a:t>
                      </a:r>
                      <a:endParaRPr lang="ru-RU" sz="1200" b="1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252</a:t>
                      </a:r>
                      <a:endParaRPr lang="ru-RU" sz="1200" b="1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</a:t>
                      </a:r>
                      <a:r>
                        <a:rPr lang="en-US" sz="1800" b="1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800" b="1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  <a:p>
                      <a:pPr algn="ctr"/>
                      <a:r>
                        <a:rPr lang="ru-RU" sz="1200" b="1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(в 2025г. </a:t>
                      </a:r>
                    </a:p>
                    <a:p>
                      <a:pPr algn="ctr"/>
                      <a:r>
                        <a:rPr lang="ru-RU" sz="1200" b="1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1 956 чел.)</a:t>
                      </a:r>
                      <a:endParaRPr lang="ru-RU" sz="1200" b="1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</a:tr>
            </a:tbl>
          </a:graphicData>
        </a:graphic>
      </p:graphicFrame>
      <p:sp>
        <p:nvSpPr>
          <p:cNvPr id="30" name="Прямоугольник 29"/>
          <p:cNvSpPr/>
          <p:nvPr/>
        </p:nvSpPr>
        <p:spPr>
          <a:xfrm>
            <a:off x="459162" y="5904941"/>
            <a:ext cx="395813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solidFill>
                  <a:srgbClr val="0070C0"/>
                </a:solidFill>
                <a:latin typeface="Arial Narrow"/>
                <a:cs typeface="Arial Narrow"/>
              </a:rPr>
              <a:t>Общее количество поданных заявлений</a:t>
            </a:r>
            <a:r>
              <a:rPr lang="ru-RU" sz="1600" dirty="0" smtClean="0">
                <a:solidFill>
                  <a:srgbClr val="0070C0"/>
                </a:solidFill>
                <a:latin typeface="Arial Narrow"/>
                <a:cs typeface="Arial Narrow"/>
              </a:rPr>
              <a:t>: </a:t>
            </a:r>
            <a:r>
              <a:rPr lang="ru-RU" sz="1600" b="1" dirty="0" smtClean="0">
                <a:solidFill>
                  <a:srgbClr val="0070C0"/>
                </a:solidFill>
                <a:latin typeface="Arial Narrow"/>
                <a:cs typeface="Arial Narrow"/>
              </a:rPr>
              <a:t>12 384</a:t>
            </a:r>
            <a:endParaRPr lang="ru-RU" sz="1600" b="1" dirty="0" smtClean="0">
              <a:latin typeface="Arial Narrow"/>
              <a:cs typeface="Arial Narrow"/>
            </a:endParaRPr>
          </a:p>
          <a:p>
            <a:r>
              <a:rPr lang="ru-RU" sz="1600" dirty="0" smtClean="0">
                <a:latin typeface="Arial Narrow"/>
                <a:cs typeface="Arial Narrow"/>
              </a:rPr>
              <a:t>ВО –  9 952</a:t>
            </a:r>
            <a:endParaRPr lang="ru-RU" sz="1600" dirty="0">
              <a:latin typeface="Arial Narrow"/>
              <a:cs typeface="Arial Narrow"/>
            </a:endParaRPr>
          </a:p>
          <a:p>
            <a:r>
              <a:rPr lang="ru-RU" sz="1600" dirty="0">
                <a:latin typeface="Arial Narrow"/>
                <a:cs typeface="Arial Narrow"/>
              </a:rPr>
              <a:t>СПО </a:t>
            </a:r>
            <a:r>
              <a:rPr lang="ru-RU" sz="1600" dirty="0" smtClean="0">
                <a:latin typeface="Arial Narrow"/>
                <a:cs typeface="Arial Narrow"/>
              </a:rPr>
              <a:t>– 2 432</a:t>
            </a:r>
            <a:endParaRPr lang="ru-RU" sz="1600" dirty="0">
              <a:latin typeface="Arial Narrow"/>
              <a:cs typeface="Arial Narrow"/>
            </a:endParaRPr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8200" y="1752600"/>
            <a:ext cx="3544684" cy="23622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33" name="Рисунок 32"/>
          <p:cNvPicPr>
            <a:picLocks noChangeAspect="1"/>
          </p:cNvPicPr>
          <p:nvPr/>
        </p:nvPicPr>
        <p:blipFill rotWithShape="1">
          <a:blip r:embed="rId5"/>
          <a:srcRect l="-3871" t="860" r="8187" b="-860"/>
          <a:stretch/>
        </p:blipFill>
        <p:spPr>
          <a:xfrm>
            <a:off x="8305800" y="4267200"/>
            <a:ext cx="3736258" cy="22860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4152009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400175" y="189687"/>
            <a:ext cx="10334625" cy="475437"/>
          </a:xfrm>
          <a:prstGeom prst="rect">
            <a:avLst/>
          </a:prstGeom>
        </p:spPr>
        <p:txBody>
          <a:bodyPr vert="horz" wrap="square" lIns="0" tIns="166039" rIns="0" bIns="0" rtlCol="0">
            <a:spAutoFit/>
          </a:bodyPr>
          <a:lstStyle/>
          <a:p>
            <a:pPr marL="76962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002060"/>
                </a:solidFill>
              </a:rPr>
              <a:t>1.</a:t>
            </a:r>
            <a:r>
              <a:rPr spc="-25" dirty="0">
                <a:solidFill>
                  <a:srgbClr val="002060"/>
                </a:solidFill>
              </a:rPr>
              <a:t> </a:t>
            </a:r>
            <a:r>
              <a:rPr spc="-10" dirty="0">
                <a:solidFill>
                  <a:srgbClr val="002060"/>
                </a:solidFill>
              </a:rPr>
              <a:t>Образовательная</a:t>
            </a:r>
            <a:r>
              <a:rPr spc="-55" dirty="0">
                <a:solidFill>
                  <a:srgbClr val="002060"/>
                </a:solidFill>
              </a:rPr>
              <a:t> </a:t>
            </a:r>
            <a:r>
              <a:rPr dirty="0">
                <a:solidFill>
                  <a:srgbClr val="002060"/>
                </a:solidFill>
              </a:rPr>
              <a:t>деятельность</a:t>
            </a:r>
            <a:r>
              <a:rPr spc="-50" dirty="0">
                <a:solidFill>
                  <a:srgbClr val="002060"/>
                </a:solidFill>
              </a:rPr>
              <a:t> </a:t>
            </a:r>
            <a:r>
              <a:rPr dirty="0">
                <a:solidFill>
                  <a:srgbClr val="002060"/>
                </a:solidFill>
              </a:rPr>
              <a:t>–</a:t>
            </a:r>
            <a:r>
              <a:rPr spc="-10" dirty="0">
                <a:solidFill>
                  <a:srgbClr val="002060"/>
                </a:solidFill>
              </a:rPr>
              <a:t> </a:t>
            </a:r>
            <a:r>
              <a:rPr dirty="0">
                <a:solidFill>
                  <a:srgbClr val="002060"/>
                </a:solidFill>
              </a:rPr>
              <a:t>ключевые</a:t>
            </a:r>
            <a:r>
              <a:rPr spc="-25" dirty="0">
                <a:solidFill>
                  <a:srgbClr val="002060"/>
                </a:solidFill>
              </a:rPr>
              <a:t> </a:t>
            </a:r>
            <a:r>
              <a:rPr dirty="0">
                <a:solidFill>
                  <a:srgbClr val="002060"/>
                </a:solidFill>
              </a:rPr>
              <a:t>результаты</a:t>
            </a:r>
            <a:r>
              <a:rPr spc="-30" dirty="0">
                <a:solidFill>
                  <a:srgbClr val="002060"/>
                </a:solidFill>
              </a:rPr>
              <a:t> </a:t>
            </a:r>
            <a:r>
              <a:rPr dirty="0">
                <a:solidFill>
                  <a:srgbClr val="002060"/>
                </a:solidFill>
              </a:rPr>
              <a:t>в</a:t>
            </a:r>
            <a:r>
              <a:rPr spc="-20" dirty="0">
                <a:solidFill>
                  <a:srgbClr val="002060"/>
                </a:solidFill>
              </a:rPr>
              <a:t> </a:t>
            </a:r>
            <a:r>
              <a:rPr dirty="0" smtClean="0">
                <a:solidFill>
                  <a:srgbClr val="002060"/>
                </a:solidFill>
              </a:rPr>
              <a:t>202</a:t>
            </a:r>
            <a:r>
              <a:rPr lang="ru-RU" dirty="0" smtClean="0">
                <a:solidFill>
                  <a:srgbClr val="002060"/>
                </a:solidFill>
              </a:rPr>
              <a:t>5 – 2026 учебном</a:t>
            </a:r>
            <a:r>
              <a:rPr spc="-15" dirty="0" smtClean="0">
                <a:solidFill>
                  <a:srgbClr val="002060"/>
                </a:solidFill>
              </a:rPr>
              <a:t> </a:t>
            </a:r>
            <a:r>
              <a:rPr spc="-20" dirty="0">
                <a:solidFill>
                  <a:srgbClr val="002060"/>
                </a:solidFill>
              </a:rPr>
              <a:t>году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7834883" y="2615183"/>
            <a:ext cx="3645535" cy="1064260"/>
            <a:chOff x="7834883" y="2615183"/>
            <a:chExt cx="3645535" cy="1064260"/>
          </a:xfrm>
        </p:grpSpPr>
        <p:sp>
          <p:nvSpPr>
            <p:cNvPr id="6" name="object 6"/>
            <p:cNvSpPr/>
            <p:nvPr/>
          </p:nvSpPr>
          <p:spPr>
            <a:xfrm>
              <a:off x="8199119" y="2619755"/>
              <a:ext cx="2917190" cy="1054735"/>
            </a:xfrm>
            <a:custGeom>
              <a:avLst/>
              <a:gdLst/>
              <a:ahLst/>
              <a:cxnLst/>
              <a:rect l="l" t="t" r="r" b="b"/>
              <a:pathLst>
                <a:path w="2917190" h="1054735">
                  <a:moveTo>
                    <a:pt x="0" y="185928"/>
                  </a:moveTo>
                  <a:lnTo>
                    <a:pt x="486155" y="185928"/>
                  </a:lnTo>
                  <a:lnTo>
                    <a:pt x="486155" y="1054608"/>
                  </a:lnTo>
                  <a:lnTo>
                    <a:pt x="0" y="1054608"/>
                  </a:lnTo>
                  <a:lnTo>
                    <a:pt x="0" y="185928"/>
                  </a:lnTo>
                  <a:close/>
                </a:path>
                <a:path w="2917190" h="1054735">
                  <a:moveTo>
                    <a:pt x="1214627" y="76200"/>
                  </a:moveTo>
                  <a:lnTo>
                    <a:pt x="1700783" y="76200"/>
                  </a:lnTo>
                  <a:lnTo>
                    <a:pt x="1700783" y="1054608"/>
                  </a:lnTo>
                  <a:lnTo>
                    <a:pt x="1214627" y="1054608"/>
                  </a:lnTo>
                  <a:lnTo>
                    <a:pt x="1214627" y="76200"/>
                  </a:lnTo>
                  <a:close/>
                </a:path>
                <a:path w="2917190" h="1054735">
                  <a:moveTo>
                    <a:pt x="2430779" y="0"/>
                  </a:moveTo>
                  <a:lnTo>
                    <a:pt x="2916935" y="0"/>
                  </a:lnTo>
                  <a:lnTo>
                    <a:pt x="2916935" y="1054608"/>
                  </a:lnTo>
                  <a:lnTo>
                    <a:pt x="2430779" y="1054608"/>
                  </a:lnTo>
                  <a:lnTo>
                    <a:pt x="2430779" y="0"/>
                  </a:lnTo>
                  <a:close/>
                </a:path>
              </a:pathLst>
            </a:custGeom>
            <a:ln w="9144">
              <a:solidFill>
                <a:srgbClr val="BDDDF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834883" y="3674363"/>
              <a:ext cx="3645535" cy="0"/>
            </a:xfrm>
            <a:custGeom>
              <a:avLst/>
              <a:gdLst/>
              <a:ahLst/>
              <a:cxnLst/>
              <a:rect l="l" t="t" r="r" b="b"/>
              <a:pathLst>
                <a:path w="3645534">
                  <a:moveTo>
                    <a:pt x="0" y="0"/>
                  </a:moveTo>
                  <a:lnTo>
                    <a:pt x="3645408" y="0"/>
                  </a:lnTo>
                </a:path>
              </a:pathLst>
            </a:custGeom>
            <a:ln w="9144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842559" y="2783178"/>
            <a:ext cx="495300" cy="906658"/>
          </a:xfrm>
          <a:prstGeom prst="rect">
            <a:avLst/>
          </a:prstGeom>
          <a:solidFill>
            <a:srgbClr val="BDDDF9"/>
          </a:solidFill>
        </p:spPr>
        <p:txBody>
          <a:bodyPr vert="horz" wrap="square" lIns="0" tIns="1663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10"/>
              </a:spcBef>
            </a:pPr>
            <a:endParaRPr sz="1200" dirty="0">
              <a:latin typeface="Times New Roman"/>
              <a:cs typeface="Times New Roman"/>
            </a:endParaRPr>
          </a:p>
          <a:p>
            <a:pPr marL="55880">
              <a:lnSpc>
                <a:spcPct val="100000"/>
              </a:lnSpc>
            </a:pPr>
            <a:r>
              <a:rPr lang="ru-RU" sz="1200" dirty="0" smtClean="0">
                <a:latin typeface="Arial Narrow"/>
                <a:cs typeface="Arial Narrow"/>
              </a:rPr>
              <a:t>3097</a:t>
            </a:r>
          </a:p>
          <a:p>
            <a:pPr marL="55880">
              <a:lnSpc>
                <a:spcPct val="100000"/>
              </a:lnSpc>
            </a:pPr>
            <a:endParaRPr lang="ru-RU" sz="1200" dirty="0">
              <a:latin typeface="Arial Narrow"/>
              <a:cs typeface="Arial Narrow"/>
            </a:endParaRPr>
          </a:p>
          <a:p>
            <a:pPr marL="55880">
              <a:lnSpc>
                <a:spcPct val="100000"/>
              </a:lnSpc>
            </a:pPr>
            <a:endParaRPr sz="1200" dirty="0">
              <a:latin typeface="Arial Narrow"/>
              <a:cs typeface="Arial Narrow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606929" y="2699737"/>
            <a:ext cx="495300" cy="974626"/>
          </a:xfrm>
          <a:prstGeom prst="rect">
            <a:avLst/>
          </a:prstGeom>
          <a:solidFill>
            <a:srgbClr val="BDDDF9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65"/>
              </a:spcBef>
            </a:pPr>
            <a:endParaRPr sz="1200" dirty="0">
              <a:latin typeface="Times New Roman"/>
              <a:cs typeface="Times New Roman"/>
            </a:endParaRPr>
          </a:p>
          <a:p>
            <a:pPr marL="56515">
              <a:lnSpc>
                <a:spcPct val="100000"/>
              </a:lnSpc>
            </a:pPr>
            <a:r>
              <a:rPr lang="ru-RU" sz="1200" dirty="0" smtClean="0">
                <a:latin typeface="Arial Narrow"/>
                <a:cs typeface="Arial Narrow"/>
              </a:rPr>
              <a:t>3349</a:t>
            </a:r>
          </a:p>
          <a:p>
            <a:pPr marL="56515">
              <a:lnSpc>
                <a:spcPct val="100000"/>
              </a:lnSpc>
            </a:pPr>
            <a:endParaRPr lang="ru-RU" sz="1200" dirty="0">
              <a:latin typeface="Arial Narrow"/>
              <a:cs typeface="Arial Narrow"/>
            </a:endParaRPr>
          </a:p>
          <a:p>
            <a:pPr marL="56515">
              <a:lnSpc>
                <a:spcPct val="100000"/>
              </a:lnSpc>
            </a:pPr>
            <a:endParaRPr sz="1200" dirty="0">
              <a:latin typeface="Arial Narrow"/>
              <a:cs typeface="Arial Narrow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413838" y="2608150"/>
            <a:ext cx="495300" cy="1074653"/>
          </a:xfrm>
          <a:prstGeom prst="rect">
            <a:avLst/>
          </a:prstGeom>
          <a:solidFill>
            <a:srgbClr val="BDDDF9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60"/>
              </a:spcBef>
            </a:pPr>
            <a:endParaRPr sz="1200" dirty="0">
              <a:latin typeface="Times New Roman"/>
              <a:cs typeface="Times New Roman"/>
            </a:endParaRPr>
          </a:p>
          <a:p>
            <a:pPr marL="55880">
              <a:lnSpc>
                <a:spcPct val="100000"/>
              </a:lnSpc>
            </a:pPr>
            <a:r>
              <a:rPr lang="ru-RU" sz="1200" dirty="0" smtClean="0">
                <a:latin typeface="Arial Narrow"/>
                <a:cs typeface="Arial Narrow"/>
              </a:rPr>
              <a:t>3805</a:t>
            </a:r>
          </a:p>
          <a:p>
            <a:pPr marL="55880">
              <a:lnSpc>
                <a:spcPct val="100000"/>
              </a:lnSpc>
            </a:pPr>
            <a:endParaRPr lang="ru-RU" sz="1200" dirty="0">
              <a:latin typeface="Arial Narrow"/>
              <a:cs typeface="Arial Narrow"/>
            </a:endParaRPr>
          </a:p>
          <a:p>
            <a:pPr marL="55880">
              <a:lnSpc>
                <a:spcPct val="100000"/>
              </a:lnSpc>
            </a:pPr>
            <a:endParaRPr lang="ru-RU" sz="800" dirty="0" smtClean="0">
              <a:latin typeface="Arial Narrow"/>
              <a:cs typeface="Arial Narrow"/>
            </a:endParaRPr>
          </a:p>
          <a:p>
            <a:pPr marL="55880">
              <a:lnSpc>
                <a:spcPct val="100000"/>
              </a:lnSpc>
            </a:pPr>
            <a:endParaRPr sz="800" dirty="0">
              <a:latin typeface="Arial Narrow"/>
              <a:cs typeface="Arial Narrow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847004" y="2048110"/>
            <a:ext cx="486409" cy="745717"/>
          </a:xfrm>
          <a:prstGeom prst="rect">
            <a:avLst/>
          </a:prstGeom>
          <a:solidFill>
            <a:srgbClr val="ADE3B0"/>
          </a:solidFill>
          <a:ln w="9144">
            <a:solidFill>
              <a:srgbClr val="93DC96"/>
            </a:solidFill>
          </a:ln>
        </p:spPr>
        <p:txBody>
          <a:bodyPr vert="horz" wrap="square" lIns="0" tIns="698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5"/>
              </a:spcBef>
            </a:pPr>
            <a:endParaRPr sz="1200" dirty="0">
              <a:latin typeface="Times New Roman"/>
              <a:cs typeface="Times New Roman"/>
            </a:endParaRPr>
          </a:p>
          <a:p>
            <a:pPr marL="51435">
              <a:lnSpc>
                <a:spcPct val="100000"/>
              </a:lnSpc>
            </a:pPr>
            <a:r>
              <a:rPr lang="ru-RU" sz="1200" dirty="0" smtClean="0">
                <a:latin typeface="Arial Narrow"/>
                <a:cs typeface="Arial Narrow"/>
              </a:rPr>
              <a:t>3070</a:t>
            </a:r>
          </a:p>
          <a:p>
            <a:pPr marL="51435">
              <a:lnSpc>
                <a:spcPct val="100000"/>
              </a:lnSpc>
            </a:pPr>
            <a:endParaRPr lang="ru-RU" sz="1200" dirty="0" smtClean="0">
              <a:latin typeface="Arial Narrow"/>
              <a:cs typeface="Arial Narrow"/>
            </a:endParaRPr>
          </a:p>
          <a:p>
            <a:pPr marL="51435">
              <a:lnSpc>
                <a:spcPct val="100000"/>
              </a:lnSpc>
            </a:pPr>
            <a:endParaRPr sz="1200" dirty="0">
              <a:latin typeface="Arial Narrow"/>
              <a:cs typeface="Arial Narrow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606929" y="2036298"/>
            <a:ext cx="486409" cy="650178"/>
          </a:xfrm>
          <a:prstGeom prst="rect">
            <a:avLst/>
          </a:prstGeom>
          <a:solidFill>
            <a:srgbClr val="ADE3B0"/>
          </a:solidFill>
          <a:ln w="9144">
            <a:solidFill>
              <a:srgbClr val="93DC96"/>
            </a:solidFill>
          </a:ln>
        </p:spPr>
        <p:txBody>
          <a:bodyPr vert="horz" wrap="square" lIns="0" tIns="3429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70"/>
              </a:spcBef>
            </a:pPr>
            <a:endParaRPr sz="1200" dirty="0">
              <a:latin typeface="Times New Roman"/>
              <a:cs typeface="Times New Roman"/>
            </a:endParaRPr>
          </a:p>
          <a:p>
            <a:pPr marL="52069">
              <a:lnSpc>
                <a:spcPct val="100000"/>
              </a:lnSpc>
              <a:spcBef>
                <a:spcPts val="5"/>
              </a:spcBef>
            </a:pPr>
            <a:r>
              <a:rPr lang="ru-RU" sz="1200" dirty="0" smtClean="0">
                <a:latin typeface="Arial Narrow"/>
                <a:cs typeface="Arial Narrow"/>
              </a:rPr>
              <a:t>3164</a:t>
            </a:r>
          </a:p>
          <a:p>
            <a:pPr marL="52069">
              <a:lnSpc>
                <a:spcPct val="100000"/>
              </a:lnSpc>
              <a:spcBef>
                <a:spcPts val="5"/>
              </a:spcBef>
            </a:pPr>
            <a:endParaRPr lang="ru-RU" sz="800" dirty="0">
              <a:latin typeface="Arial Narrow"/>
              <a:cs typeface="Arial Narrow"/>
            </a:endParaRPr>
          </a:p>
          <a:p>
            <a:pPr marL="52069">
              <a:lnSpc>
                <a:spcPct val="100000"/>
              </a:lnSpc>
              <a:spcBef>
                <a:spcPts val="5"/>
              </a:spcBef>
            </a:pPr>
            <a:endParaRPr sz="800" dirty="0">
              <a:latin typeface="Arial Narrow"/>
              <a:cs typeface="Arial Narrow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414445" y="1877908"/>
            <a:ext cx="486409" cy="733534"/>
          </a:xfrm>
          <a:prstGeom prst="rect">
            <a:avLst/>
          </a:prstGeom>
          <a:solidFill>
            <a:srgbClr val="ADE3B0"/>
          </a:solidFill>
          <a:ln w="9144">
            <a:solidFill>
              <a:srgbClr val="93DC96"/>
            </a:solidFill>
          </a:ln>
        </p:spPr>
        <p:txBody>
          <a:bodyPr vert="horz" wrap="square" lIns="0" tIns="558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40"/>
              </a:spcBef>
            </a:pPr>
            <a:endParaRPr sz="1200" dirty="0">
              <a:latin typeface="Times New Roman"/>
              <a:cs typeface="Times New Roman"/>
            </a:endParaRPr>
          </a:p>
          <a:p>
            <a:pPr marL="51435">
              <a:lnSpc>
                <a:spcPct val="100000"/>
              </a:lnSpc>
              <a:spcBef>
                <a:spcPts val="5"/>
              </a:spcBef>
            </a:pPr>
            <a:r>
              <a:rPr lang="ru-RU" sz="1200" dirty="0" smtClean="0">
                <a:latin typeface="Arial Narrow"/>
                <a:cs typeface="Arial Narrow"/>
              </a:rPr>
              <a:t>3189</a:t>
            </a:r>
          </a:p>
          <a:p>
            <a:pPr marL="51435">
              <a:lnSpc>
                <a:spcPct val="100000"/>
              </a:lnSpc>
              <a:spcBef>
                <a:spcPts val="5"/>
              </a:spcBef>
            </a:pPr>
            <a:endParaRPr lang="ru-RU" sz="1000" dirty="0" smtClean="0">
              <a:latin typeface="Arial Narrow"/>
              <a:cs typeface="Arial Narrow"/>
            </a:endParaRPr>
          </a:p>
          <a:p>
            <a:pPr marL="51435">
              <a:lnSpc>
                <a:spcPct val="100000"/>
              </a:lnSpc>
              <a:spcBef>
                <a:spcPts val="5"/>
              </a:spcBef>
            </a:pPr>
            <a:endParaRPr sz="1000" dirty="0">
              <a:latin typeface="Arial Narrow"/>
              <a:cs typeface="Arial Narrow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832719" y="3714049"/>
            <a:ext cx="44005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 dirty="0" smtClean="0">
                <a:latin typeface="Arial Narrow"/>
                <a:cs typeface="Arial Narrow"/>
              </a:rPr>
              <a:t>202</a:t>
            </a:r>
            <a:r>
              <a:rPr lang="ru-RU" sz="1100" spc="-10" dirty="0" smtClean="0">
                <a:latin typeface="Arial Narrow"/>
                <a:cs typeface="Arial Narrow"/>
              </a:rPr>
              <a:t>3</a:t>
            </a:r>
            <a:endParaRPr sz="1100" dirty="0">
              <a:latin typeface="Arial Narrow"/>
              <a:cs typeface="Arial Narrow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720064" y="3714049"/>
            <a:ext cx="44005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 dirty="0" smtClean="0">
                <a:latin typeface="Arial Narrow"/>
                <a:cs typeface="Arial Narrow"/>
              </a:rPr>
              <a:t>202</a:t>
            </a:r>
            <a:r>
              <a:rPr lang="ru-RU" sz="1100" spc="-10" dirty="0" smtClean="0">
                <a:latin typeface="Arial Narrow"/>
                <a:cs typeface="Arial Narrow"/>
              </a:rPr>
              <a:t>4</a:t>
            </a:r>
            <a:endParaRPr sz="1100" dirty="0">
              <a:latin typeface="Arial Narrow"/>
              <a:cs typeface="Arial Narrow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542886" y="3714049"/>
            <a:ext cx="44005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 dirty="0" smtClean="0">
                <a:latin typeface="Arial Narrow"/>
                <a:cs typeface="Arial Narrow"/>
              </a:rPr>
              <a:t>202</a:t>
            </a:r>
            <a:r>
              <a:rPr lang="ru-RU" sz="1100" spc="-10" dirty="0" smtClean="0">
                <a:latin typeface="Arial Narrow"/>
                <a:cs typeface="Arial Narrow"/>
              </a:rPr>
              <a:t>5</a:t>
            </a:r>
            <a:endParaRPr sz="1100" dirty="0">
              <a:latin typeface="Arial Narrow"/>
              <a:cs typeface="Arial Narrow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11012423" y="1190244"/>
            <a:ext cx="81280" cy="81280"/>
            <a:chOff x="11012423" y="1190244"/>
            <a:chExt cx="81280" cy="81280"/>
          </a:xfrm>
        </p:grpSpPr>
        <p:sp>
          <p:nvSpPr>
            <p:cNvPr id="18" name="object 18"/>
            <p:cNvSpPr/>
            <p:nvPr/>
          </p:nvSpPr>
          <p:spPr>
            <a:xfrm>
              <a:off x="11016995" y="1194816"/>
              <a:ext cx="71755" cy="71755"/>
            </a:xfrm>
            <a:custGeom>
              <a:avLst/>
              <a:gdLst/>
              <a:ahLst/>
              <a:cxnLst/>
              <a:rect l="l" t="t" r="r" b="b"/>
              <a:pathLst>
                <a:path w="71754" h="71755">
                  <a:moveTo>
                    <a:pt x="71627" y="0"/>
                  </a:moveTo>
                  <a:lnTo>
                    <a:pt x="0" y="0"/>
                  </a:lnTo>
                  <a:lnTo>
                    <a:pt x="0" y="71627"/>
                  </a:lnTo>
                  <a:lnTo>
                    <a:pt x="71627" y="71627"/>
                  </a:lnTo>
                  <a:lnTo>
                    <a:pt x="71627" y="0"/>
                  </a:lnTo>
                  <a:close/>
                </a:path>
              </a:pathLst>
            </a:custGeom>
            <a:solidFill>
              <a:srgbClr val="BDDD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1016995" y="1194816"/>
              <a:ext cx="71755" cy="71755"/>
            </a:xfrm>
            <a:custGeom>
              <a:avLst/>
              <a:gdLst/>
              <a:ahLst/>
              <a:cxnLst/>
              <a:rect l="l" t="t" r="r" b="b"/>
              <a:pathLst>
                <a:path w="71754" h="71755">
                  <a:moveTo>
                    <a:pt x="0" y="71627"/>
                  </a:moveTo>
                  <a:lnTo>
                    <a:pt x="71627" y="71627"/>
                  </a:lnTo>
                  <a:lnTo>
                    <a:pt x="71627" y="0"/>
                  </a:lnTo>
                  <a:lnTo>
                    <a:pt x="0" y="0"/>
                  </a:lnTo>
                  <a:lnTo>
                    <a:pt x="0" y="71627"/>
                  </a:lnTo>
                  <a:close/>
                </a:path>
              </a:pathLst>
            </a:custGeom>
            <a:ln w="9144">
              <a:solidFill>
                <a:srgbClr val="BDDDF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11107672" y="1106017"/>
            <a:ext cx="703327" cy="4048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1600"/>
              </a:lnSpc>
              <a:spcBef>
                <a:spcPts val="100"/>
              </a:spcBef>
            </a:pPr>
            <a:r>
              <a:rPr lang="ru-RU" sz="1100" spc="-10" dirty="0" smtClean="0">
                <a:latin typeface="Arial Narrow"/>
                <a:cs typeface="Arial Narrow"/>
              </a:rPr>
              <a:t>вне</a:t>
            </a:r>
            <a:r>
              <a:rPr sz="1100" spc="-10" dirty="0" err="1" smtClean="0">
                <a:latin typeface="Arial Narrow"/>
                <a:cs typeface="Arial Narrow"/>
              </a:rPr>
              <a:t>бюджет</a:t>
            </a:r>
            <a:r>
              <a:rPr sz="1100" spc="-10" dirty="0" smtClean="0">
                <a:latin typeface="Arial Narrow"/>
                <a:cs typeface="Arial Narrow"/>
              </a:rPr>
              <a:t> </a:t>
            </a:r>
            <a:endParaRPr lang="ru-RU" sz="1100" spc="-10" dirty="0" smtClean="0">
              <a:latin typeface="Arial Narrow"/>
              <a:cs typeface="Arial Narrow"/>
            </a:endParaRPr>
          </a:p>
          <a:p>
            <a:pPr marL="12700" marR="5080">
              <a:lnSpc>
                <a:spcPct val="111600"/>
              </a:lnSpc>
              <a:spcBef>
                <a:spcPts val="100"/>
              </a:spcBef>
            </a:pPr>
            <a:r>
              <a:rPr lang="ru-RU" sz="1100" spc="-10" dirty="0" smtClean="0">
                <a:latin typeface="Arial Narrow"/>
                <a:cs typeface="Arial Narrow"/>
              </a:rPr>
              <a:t>бюджет</a:t>
            </a:r>
            <a:endParaRPr sz="1100" dirty="0">
              <a:latin typeface="Arial Narrow"/>
              <a:cs typeface="Arial Narrow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11012423" y="1377696"/>
            <a:ext cx="81280" cy="79375"/>
            <a:chOff x="11012423" y="1377696"/>
            <a:chExt cx="81280" cy="79375"/>
          </a:xfrm>
        </p:grpSpPr>
        <p:sp>
          <p:nvSpPr>
            <p:cNvPr id="22" name="object 22"/>
            <p:cNvSpPr/>
            <p:nvPr/>
          </p:nvSpPr>
          <p:spPr>
            <a:xfrm>
              <a:off x="11016995" y="1382268"/>
              <a:ext cx="71755" cy="70485"/>
            </a:xfrm>
            <a:custGeom>
              <a:avLst/>
              <a:gdLst/>
              <a:ahLst/>
              <a:cxnLst/>
              <a:rect l="l" t="t" r="r" b="b"/>
              <a:pathLst>
                <a:path w="71754" h="70484">
                  <a:moveTo>
                    <a:pt x="71627" y="0"/>
                  </a:moveTo>
                  <a:lnTo>
                    <a:pt x="0" y="0"/>
                  </a:lnTo>
                  <a:lnTo>
                    <a:pt x="0" y="70103"/>
                  </a:lnTo>
                  <a:lnTo>
                    <a:pt x="71627" y="70103"/>
                  </a:lnTo>
                  <a:lnTo>
                    <a:pt x="71627" y="0"/>
                  </a:lnTo>
                  <a:close/>
                </a:path>
              </a:pathLst>
            </a:custGeom>
            <a:solidFill>
              <a:srgbClr val="ADE3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1016995" y="1382268"/>
              <a:ext cx="71755" cy="70485"/>
            </a:xfrm>
            <a:custGeom>
              <a:avLst/>
              <a:gdLst/>
              <a:ahLst/>
              <a:cxnLst/>
              <a:rect l="l" t="t" r="r" b="b"/>
              <a:pathLst>
                <a:path w="71754" h="70484">
                  <a:moveTo>
                    <a:pt x="0" y="70103"/>
                  </a:moveTo>
                  <a:lnTo>
                    <a:pt x="71627" y="70103"/>
                  </a:lnTo>
                  <a:lnTo>
                    <a:pt x="71627" y="0"/>
                  </a:lnTo>
                  <a:lnTo>
                    <a:pt x="0" y="0"/>
                  </a:lnTo>
                  <a:lnTo>
                    <a:pt x="0" y="70103"/>
                  </a:lnTo>
                  <a:close/>
                </a:path>
              </a:pathLst>
            </a:custGeom>
            <a:ln w="9144">
              <a:solidFill>
                <a:srgbClr val="93DC9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7696200" y="1066800"/>
            <a:ext cx="340233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 err="1">
                <a:solidFill>
                  <a:srgbClr val="1F3863"/>
                </a:solidFill>
                <a:latin typeface="Arial Narrow"/>
                <a:cs typeface="Arial Narrow"/>
              </a:rPr>
              <a:t>Численность</a:t>
            </a:r>
            <a:r>
              <a:rPr sz="1600" b="1" spc="-65" dirty="0">
                <a:solidFill>
                  <a:srgbClr val="1F3863"/>
                </a:solidFill>
                <a:latin typeface="Arial Narrow"/>
                <a:cs typeface="Arial Narrow"/>
              </a:rPr>
              <a:t> </a:t>
            </a:r>
            <a:r>
              <a:rPr lang="ru-RU" sz="1600" b="1" spc="-65" dirty="0" smtClean="0">
                <a:solidFill>
                  <a:srgbClr val="1F3863"/>
                </a:solidFill>
                <a:latin typeface="Arial Narrow"/>
                <a:cs typeface="Arial Narrow"/>
              </a:rPr>
              <a:t>обучающихся</a:t>
            </a:r>
            <a:r>
              <a:rPr sz="1400" b="1" spc="-45" dirty="0" smtClean="0">
                <a:solidFill>
                  <a:srgbClr val="1F3863"/>
                </a:solidFill>
                <a:latin typeface="Arial Narrow"/>
                <a:cs typeface="Arial Narrow"/>
              </a:rPr>
              <a:t> </a:t>
            </a:r>
            <a:r>
              <a:rPr lang="ru-RU" sz="1400" b="1" spc="-45" dirty="0" smtClean="0">
                <a:solidFill>
                  <a:srgbClr val="1F3863"/>
                </a:solidFill>
                <a:latin typeface="Arial Narrow"/>
                <a:cs typeface="Arial Narrow"/>
              </a:rPr>
              <a:t>СКГА</a:t>
            </a:r>
            <a:r>
              <a:rPr sz="1400" b="1" dirty="0" smtClean="0">
                <a:solidFill>
                  <a:srgbClr val="1F3863"/>
                </a:solidFill>
                <a:latin typeface="Arial Narrow"/>
                <a:cs typeface="Arial Narrow"/>
              </a:rPr>
              <a:t>,</a:t>
            </a:r>
            <a:r>
              <a:rPr sz="1400" b="1" spc="-40" dirty="0" smtClean="0">
                <a:solidFill>
                  <a:srgbClr val="1F3863"/>
                </a:solidFill>
                <a:latin typeface="Arial Narrow"/>
                <a:cs typeface="Arial Narrow"/>
              </a:rPr>
              <a:t> </a:t>
            </a:r>
            <a:r>
              <a:rPr sz="1400" b="1" spc="-20" dirty="0">
                <a:solidFill>
                  <a:srgbClr val="1F3863"/>
                </a:solidFill>
                <a:latin typeface="Arial Narrow"/>
                <a:cs typeface="Arial Narrow"/>
              </a:rPr>
              <a:t>чел.</a:t>
            </a:r>
            <a:endParaRPr sz="1400" dirty="0">
              <a:latin typeface="Arial Narrow"/>
              <a:cs typeface="Arial Narrow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33400" y="1066800"/>
            <a:ext cx="5958739" cy="132151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3040" indent="-18034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193040" algn="l"/>
              </a:tabLst>
            </a:pPr>
            <a:r>
              <a:rPr lang="ru-RU" sz="1400" b="1" dirty="0" smtClean="0">
                <a:solidFill>
                  <a:srgbClr val="C00000"/>
                </a:solidFill>
                <a:latin typeface="Arial Narrow"/>
                <a:cs typeface="Arial Narrow"/>
              </a:rPr>
              <a:t>Р</a:t>
            </a:r>
            <a:r>
              <a:rPr sz="1400" b="1" dirty="0" err="1" smtClean="0">
                <a:solidFill>
                  <a:srgbClr val="C00000"/>
                </a:solidFill>
                <a:latin typeface="Arial Narrow"/>
                <a:cs typeface="Arial Narrow"/>
              </a:rPr>
              <a:t>ост</a:t>
            </a:r>
            <a:r>
              <a:rPr sz="1400" b="1" spc="-20" dirty="0" smtClean="0">
                <a:solidFill>
                  <a:srgbClr val="C00000"/>
                </a:solidFill>
                <a:latin typeface="Arial Narrow"/>
                <a:cs typeface="Arial Narrow"/>
              </a:rPr>
              <a:t> </a:t>
            </a:r>
            <a:r>
              <a:rPr sz="1400" b="1" dirty="0" err="1">
                <a:solidFill>
                  <a:srgbClr val="C00000"/>
                </a:solidFill>
                <a:latin typeface="Arial Narrow"/>
                <a:cs typeface="Arial Narrow"/>
              </a:rPr>
              <a:t>числа</a:t>
            </a:r>
            <a:r>
              <a:rPr sz="1400" b="1" spc="-35" dirty="0">
                <a:solidFill>
                  <a:srgbClr val="C00000"/>
                </a:solidFill>
                <a:latin typeface="Arial Narrow"/>
                <a:cs typeface="Arial Narrow"/>
              </a:rPr>
              <a:t> </a:t>
            </a:r>
            <a:r>
              <a:rPr lang="ru-RU" sz="1400" b="1" spc="-35" dirty="0" smtClean="0">
                <a:solidFill>
                  <a:srgbClr val="C00000"/>
                </a:solidFill>
                <a:latin typeface="Arial Narrow"/>
                <a:cs typeface="Arial Narrow"/>
              </a:rPr>
              <a:t>обучающихся</a:t>
            </a:r>
            <a:r>
              <a:rPr sz="1400" b="1" spc="-30" dirty="0" smtClean="0">
                <a:solidFill>
                  <a:srgbClr val="C00000"/>
                </a:solidFill>
                <a:latin typeface="Arial Narrow"/>
                <a:cs typeface="Arial Narrow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 Narrow"/>
                <a:cs typeface="Arial Narrow"/>
              </a:rPr>
              <a:t>в</a:t>
            </a:r>
            <a:r>
              <a:rPr sz="1400" b="1" spc="-15" dirty="0">
                <a:solidFill>
                  <a:srgbClr val="C00000"/>
                </a:solidFill>
                <a:latin typeface="Arial Narrow"/>
                <a:cs typeface="Arial Narrow"/>
              </a:rPr>
              <a:t> </a:t>
            </a:r>
            <a:r>
              <a:rPr lang="ru-RU" sz="1400" b="1" spc="-15" dirty="0" smtClean="0">
                <a:solidFill>
                  <a:srgbClr val="C00000"/>
                </a:solidFill>
                <a:latin typeface="Arial Narrow"/>
                <a:cs typeface="Arial Narrow"/>
              </a:rPr>
              <a:t>СКГА</a:t>
            </a:r>
            <a:r>
              <a:rPr sz="1400" dirty="0" smtClean="0">
                <a:latin typeface="Arial Narrow"/>
                <a:cs typeface="Arial Narrow"/>
              </a:rPr>
              <a:t>:</a:t>
            </a:r>
            <a:r>
              <a:rPr sz="1400" spc="-30" dirty="0" smtClean="0">
                <a:latin typeface="Arial Narrow"/>
                <a:cs typeface="Arial Narrow"/>
              </a:rPr>
              <a:t> </a:t>
            </a:r>
            <a:r>
              <a:rPr sz="1400" dirty="0" err="1">
                <a:latin typeface="Arial Narrow"/>
                <a:cs typeface="Arial Narrow"/>
              </a:rPr>
              <a:t>на</a:t>
            </a:r>
            <a:r>
              <a:rPr sz="1400" spc="-15" dirty="0">
                <a:latin typeface="Arial Narrow"/>
                <a:cs typeface="Arial Narrow"/>
              </a:rPr>
              <a:t> </a:t>
            </a:r>
            <a:r>
              <a:rPr sz="1400" dirty="0" smtClean="0">
                <a:latin typeface="Arial Narrow"/>
                <a:cs typeface="Arial Narrow"/>
              </a:rPr>
              <a:t> </a:t>
            </a:r>
            <a:r>
              <a:rPr lang="ru-RU" sz="1400" dirty="0" smtClean="0">
                <a:latin typeface="Arial Narrow"/>
                <a:cs typeface="Arial Narrow"/>
              </a:rPr>
              <a:t>3</a:t>
            </a:r>
            <a:r>
              <a:rPr sz="1400" dirty="0" smtClean="0">
                <a:latin typeface="Arial Narrow"/>
                <a:cs typeface="Arial Narrow"/>
              </a:rPr>
              <a:t>%</a:t>
            </a:r>
            <a:r>
              <a:rPr sz="1400" spc="-5" dirty="0" smtClean="0">
                <a:latin typeface="Arial Narrow"/>
                <a:cs typeface="Arial Narrow"/>
              </a:rPr>
              <a:t> </a:t>
            </a:r>
            <a:r>
              <a:rPr lang="ru-RU" sz="1400" spc="-5" dirty="0" smtClean="0">
                <a:latin typeface="Arial Narrow"/>
                <a:cs typeface="Arial Narrow"/>
              </a:rPr>
              <a:t> по сравнению с прошлым годом</a:t>
            </a:r>
            <a:endParaRPr sz="1400" dirty="0">
              <a:latin typeface="Arial Narrow"/>
              <a:cs typeface="Arial Narrow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  <a:tabLst>
                <a:tab pos="188595" algn="l"/>
              </a:tabLst>
            </a:pPr>
            <a:endParaRPr lang="ru-RU" sz="1400" spc="-10" dirty="0" smtClean="0">
              <a:latin typeface="Arial Narrow"/>
              <a:cs typeface="Arial Narrow"/>
            </a:endParaRPr>
          </a:p>
          <a:p>
            <a:pPr marL="2984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188595" algn="l"/>
              </a:tabLst>
            </a:pPr>
            <a:endParaRPr lang="ru-RU" sz="1400" spc="-10" dirty="0" smtClean="0">
              <a:latin typeface="Arial Narrow"/>
              <a:cs typeface="Arial Narrow"/>
            </a:endParaRPr>
          </a:p>
          <a:p>
            <a:pPr marL="2984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188595" algn="l"/>
              </a:tabLst>
            </a:pPr>
            <a:endParaRPr sz="1400" dirty="0">
              <a:latin typeface="Arial Narrow"/>
              <a:cs typeface="Arial Narrow"/>
            </a:endParaRPr>
          </a:p>
          <a:p>
            <a:pPr marL="189230">
              <a:lnSpc>
                <a:spcPct val="100000"/>
              </a:lnSpc>
            </a:pPr>
            <a:endParaRPr sz="1400" dirty="0">
              <a:latin typeface="Arial Narrow"/>
              <a:cs typeface="Arial Narrow"/>
            </a:endParaRPr>
          </a:p>
        </p:txBody>
      </p:sp>
      <p:sp>
        <p:nvSpPr>
          <p:cNvPr id="32" name="object 3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570">
              <a:lnSpc>
                <a:spcPts val="1240"/>
              </a:lnSpc>
            </a:pPr>
            <a:fld id="{81D60167-4931-47E6-BA6A-407CBD079E47}" type="slidenum">
              <a:rPr spc="-50" dirty="0"/>
              <a:t>4</a:t>
            </a:fld>
            <a:endParaRPr spc="-50" dirty="0"/>
          </a:p>
        </p:txBody>
      </p:sp>
      <p:pic>
        <p:nvPicPr>
          <p:cNvPr id="33" name="Рисунок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52400"/>
            <a:ext cx="853514" cy="853514"/>
          </a:xfrm>
          <a:prstGeom prst="rect">
            <a:avLst/>
          </a:prstGeom>
        </p:spPr>
      </p:pic>
      <p:sp>
        <p:nvSpPr>
          <p:cNvPr id="35" name="Прямоугольник 34"/>
          <p:cNvSpPr/>
          <p:nvPr/>
        </p:nvSpPr>
        <p:spPr>
          <a:xfrm>
            <a:off x="7789683" y="1733686"/>
            <a:ext cx="6453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pc="-25" dirty="0" smtClean="0">
                <a:latin typeface="Arial Narrow"/>
                <a:cs typeface="Arial Narrow"/>
              </a:rPr>
              <a:t>6170</a:t>
            </a:r>
            <a:r>
              <a:rPr lang="ru-RU" spc="-20" dirty="0" smtClean="0">
                <a:latin typeface="Arial Narrow"/>
                <a:cs typeface="Arial Narrow"/>
              </a:rPr>
              <a:t> </a:t>
            </a:r>
            <a:endParaRPr lang="ru-RU" dirty="0"/>
          </a:p>
        </p:txBody>
      </p:sp>
      <p:sp>
        <p:nvSpPr>
          <p:cNvPr id="36" name="Прямоугольник 35"/>
          <p:cNvSpPr/>
          <p:nvPr/>
        </p:nvSpPr>
        <p:spPr>
          <a:xfrm>
            <a:off x="8523317" y="1710210"/>
            <a:ext cx="6453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pc="-25" dirty="0" smtClean="0">
                <a:latin typeface="Arial Narrow"/>
                <a:cs typeface="Arial Narrow"/>
              </a:rPr>
              <a:t>6513</a:t>
            </a:r>
            <a:r>
              <a:rPr lang="ru-RU" spc="-20" dirty="0" smtClean="0">
                <a:latin typeface="Arial Narrow"/>
                <a:cs typeface="Arial Narrow"/>
              </a:rPr>
              <a:t> </a:t>
            </a:r>
            <a:endParaRPr lang="ru-RU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9337572" y="1558989"/>
            <a:ext cx="6453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pc="-25" dirty="0" smtClean="0">
                <a:latin typeface="Arial Narrow"/>
                <a:cs typeface="Arial Narrow"/>
              </a:rPr>
              <a:t>6994</a:t>
            </a:r>
            <a:r>
              <a:rPr lang="ru-RU" spc="-20" dirty="0" smtClean="0">
                <a:latin typeface="Arial Narrow"/>
                <a:cs typeface="Arial Narrow"/>
              </a:rPr>
              <a:t> </a:t>
            </a:r>
            <a:endParaRPr lang="ru-RU" dirty="0"/>
          </a:p>
        </p:txBody>
      </p:sp>
      <p:graphicFrame>
        <p:nvGraphicFramePr>
          <p:cNvPr id="38" name="Таблица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9170361"/>
              </p:ext>
            </p:extLst>
          </p:nvPr>
        </p:nvGraphicFramePr>
        <p:xfrm>
          <a:off x="685800" y="1447800"/>
          <a:ext cx="5486399" cy="2788908"/>
        </p:xfrm>
        <a:graphic>
          <a:graphicData uri="http://schemas.openxmlformats.org/drawingml/2006/table">
            <a:tbl>
              <a:tblPr/>
              <a:tblGrid>
                <a:gridCol w="179747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6980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5710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5710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65710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609508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638279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62844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Подразделение</a:t>
                      </a: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kumimoji="0" lang="ru-RU" alt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них</a:t>
                      </a: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ОФО</a:t>
                      </a: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них ОЗФО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них</a:t>
                      </a: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ЗФО</a:t>
                      </a: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них</a:t>
                      </a: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</a:t>
                      </a: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них</a:t>
                      </a: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внебюд</a:t>
                      </a: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186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Институт экономики и управления</a:t>
                      </a:r>
                    </a:p>
                  </a:txBody>
                  <a:tcPr marL="64602" marR="6460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387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151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316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5930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Аграрный институт </a:t>
                      </a:r>
                    </a:p>
                  </a:txBody>
                  <a:tcPr marL="64602" marR="6460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555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367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129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476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2253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Медицинский институт</a:t>
                      </a:r>
                    </a:p>
                  </a:txBody>
                  <a:tcPr marL="64602" marR="6460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2249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2252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890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1362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8665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Инженерный институт</a:t>
                      </a:r>
                    </a:p>
                  </a:txBody>
                  <a:tcPr marL="64602" marR="6460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550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328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330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220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186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Институт цифровых технологий </a:t>
                      </a:r>
                    </a:p>
                  </a:txBody>
                  <a:tcPr marL="64602" marR="6460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660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497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163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492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168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2457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Юридический институт</a:t>
                      </a:r>
                    </a:p>
                  </a:txBody>
                  <a:tcPr marL="64602" marR="6460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683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277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406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675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186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Институт дизайна и лингвистики </a:t>
                      </a:r>
                    </a:p>
                  </a:txBody>
                  <a:tcPr marL="64602" marR="6460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216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166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6750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СП Колледж</a:t>
                      </a:r>
                    </a:p>
                  </a:txBody>
                  <a:tcPr marL="64602" marR="6460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1899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1899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973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926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855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7201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5880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366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955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3291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3910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3" name="Прямоугольник 42"/>
          <p:cNvSpPr/>
          <p:nvPr/>
        </p:nvSpPr>
        <p:spPr>
          <a:xfrm>
            <a:off x="402187" y="4267200"/>
            <a:ext cx="611096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4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Контингент иностранных обучающихся Академии – 773 человек (план)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4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Из них из Республики Индия – 636 (план)</a:t>
            </a:r>
            <a:endParaRPr lang="ru-RU" altLang="ru-RU" sz="1400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26" name="Диаграмма 25"/>
          <p:cNvGraphicFramePr/>
          <p:nvPr>
            <p:extLst/>
          </p:nvPr>
        </p:nvGraphicFramePr>
        <p:xfrm>
          <a:off x="6553200" y="3979163"/>
          <a:ext cx="5213838" cy="27041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9" name="object 16"/>
          <p:cNvSpPr txBox="1"/>
          <p:nvPr/>
        </p:nvSpPr>
        <p:spPr>
          <a:xfrm>
            <a:off x="10365708" y="3714049"/>
            <a:ext cx="44005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 dirty="0" smtClean="0">
                <a:latin typeface="Arial Narrow"/>
                <a:cs typeface="Arial Narrow"/>
              </a:rPr>
              <a:t>202</a:t>
            </a:r>
            <a:r>
              <a:rPr lang="ru-RU" sz="1100" spc="-10" dirty="0" smtClean="0">
                <a:latin typeface="Arial Narrow"/>
                <a:cs typeface="Arial Narrow"/>
              </a:rPr>
              <a:t>6</a:t>
            </a:r>
            <a:endParaRPr sz="1100" dirty="0">
              <a:latin typeface="Arial Narrow"/>
              <a:cs typeface="Arial Narrow"/>
            </a:endParaRPr>
          </a:p>
        </p:txBody>
      </p:sp>
      <p:sp>
        <p:nvSpPr>
          <p:cNvPr id="44" name="object 10"/>
          <p:cNvSpPr txBox="1"/>
          <p:nvPr/>
        </p:nvSpPr>
        <p:spPr>
          <a:xfrm>
            <a:off x="10250955" y="2599710"/>
            <a:ext cx="495300" cy="1074653"/>
          </a:xfrm>
          <a:prstGeom prst="rect">
            <a:avLst/>
          </a:prstGeom>
          <a:solidFill>
            <a:srgbClr val="BDDDF9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60"/>
              </a:spcBef>
            </a:pPr>
            <a:endParaRPr sz="1200" dirty="0">
              <a:latin typeface="Times New Roman"/>
              <a:cs typeface="Times New Roman"/>
            </a:endParaRPr>
          </a:p>
          <a:p>
            <a:pPr marL="55880">
              <a:lnSpc>
                <a:spcPct val="100000"/>
              </a:lnSpc>
            </a:pPr>
            <a:r>
              <a:rPr lang="ru-RU" sz="1200" dirty="0" smtClean="0">
                <a:latin typeface="Arial Narrow"/>
                <a:cs typeface="Arial Narrow"/>
              </a:rPr>
              <a:t>3910</a:t>
            </a:r>
          </a:p>
          <a:p>
            <a:pPr marL="55880">
              <a:lnSpc>
                <a:spcPct val="100000"/>
              </a:lnSpc>
            </a:pPr>
            <a:endParaRPr lang="ru-RU" sz="1200" dirty="0">
              <a:latin typeface="Arial Narrow"/>
              <a:cs typeface="Arial Narrow"/>
            </a:endParaRPr>
          </a:p>
          <a:p>
            <a:pPr marL="55880">
              <a:lnSpc>
                <a:spcPct val="100000"/>
              </a:lnSpc>
            </a:pPr>
            <a:endParaRPr lang="ru-RU" sz="800" dirty="0" smtClean="0">
              <a:latin typeface="Arial Narrow"/>
              <a:cs typeface="Arial Narrow"/>
            </a:endParaRPr>
          </a:p>
          <a:p>
            <a:pPr marL="55880">
              <a:lnSpc>
                <a:spcPct val="100000"/>
              </a:lnSpc>
            </a:pPr>
            <a:endParaRPr sz="800" dirty="0">
              <a:latin typeface="Arial Narrow"/>
              <a:cs typeface="Arial Narrow"/>
            </a:endParaRPr>
          </a:p>
        </p:txBody>
      </p:sp>
      <p:sp>
        <p:nvSpPr>
          <p:cNvPr id="46" name="object 13"/>
          <p:cNvSpPr txBox="1"/>
          <p:nvPr/>
        </p:nvSpPr>
        <p:spPr>
          <a:xfrm>
            <a:off x="10249111" y="1879356"/>
            <a:ext cx="486409" cy="733534"/>
          </a:xfrm>
          <a:prstGeom prst="rect">
            <a:avLst/>
          </a:prstGeom>
          <a:solidFill>
            <a:srgbClr val="ADE3B0"/>
          </a:solidFill>
          <a:ln w="9144">
            <a:solidFill>
              <a:srgbClr val="93DC96"/>
            </a:solidFill>
          </a:ln>
        </p:spPr>
        <p:txBody>
          <a:bodyPr vert="horz" wrap="square" lIns="0" tIns="558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40"/>
              </a:spcBef>
            </a:pPr>
            <a:endParaRPr sz="1200" dirty="0">
              <a:latin typeface="Times New Roman"/>
              <a:cs typeface="Times New Roman"/>
            </a:endParaRPr>
          </a:p>
          <a:p>
            <a:pPr marL="51435">
              <a:lnSpc>
                <a:spcPct val="100000"/>
              </a:lnSpc>
              <a:spcBef>
                <a:spcPts val="5"/>
              </a:spcBef>
            </a:pPr>
            <a:r>
              <a:rPr lang="ru-RU" sz="1200" dirty="0" smtClean="0">
                <a:latin typeface="Arial Narrow"/>
                <a:cs typeface="Arial Narrow"/>
              </a:rPr>
              <a:t>3291</a:t>
            </a:r>
          </a:p>
          <a:p>
            <a:pPr marL="51435">
              <a:lnSpc>
                <a:spcPct val="100000"/>
              </a:lnSpc>
              <a:spcBef>
                <a:spcPts val="5"/>
              </a:spcBef>
            </a:pPr>
            <a:endParaRPr lang="ru-RU" sz="1000" dirty="0" smtClean="0">
              <a:latin typeface="Arial Narrow"/>
              <a:cs typeface="Arial Narrow"/>
            </a:endParaRPr>
          </a:p>
          <a:p>
            <a:pPr marL="51435">
              <a:lnSpc>
                <a:spcPct val="100000"/>
              </a:lnSpc>
              <a:spcBef>
                <a:spcPts val="5"/>
              </a:spcBef>
            </a:pPr>
            <a:endParaRPr sz="1000" dirty="0">
              <a:latin typeface="Arial Narrow"/>
              <a:cs typeface="Arial Narrow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10207739" y="1550027"/>
            <a:ext cx="6453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pc="-25" dirty="0" smtClean="0">
                <a:latin typeface="Arial Narrow"/>
                <a:cs typeface="Arial Narrow"/>
              </a:rPr>
              <a:t>7201</a:t>
            </a:r>
            <a:r>
              <a:rPr lang="ru-RU" spc="-20" dirty="0" smtClean="0">
                <a:latin typeface="Arial Narrow"/>
                <a:cs typeface="Arial Narrow"/>
              </a:rPr>
              <a:t> </a:t>
            </a:r>
            <a:endParaRPr lang="ru-RU" dirty="0"/>
          </a:p>
        </p:txBody>
      </p:sp>
      <p:pic>
        <p:nvPicPr>
          <p:cNvPr id="4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4773700"/>
            <a:ext cx="2740065" cy="19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5" name="Прямоугольник 44"/>
          <p:cNvSpPr/>
          <p:nvPr/>
        </p:nvSpPr>
        <p:spPr>
          <a:xfrm>
            <a:off x="914768" y="5410200"/>
            <a:ext cx="2514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Средний балл успеваемости по результатом 2025/2026 учебного года - 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3,67 </a:t>
            </a:r>
          </a:p>
          <a:p>
            <a:pPr algn="ctr"/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2024/2025 </a:t>
            </a:r>
            <a:r>
              <a:rPr lang="ru-RU" sz="14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уч.году</a:t>
            </a: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- 3,94)</a:t>
            </a:r>
          </a:p>
        </p:txBody>
      </p:sp>
    </p:spTree>
    <p:extLst>
      <p:ext uri="{BB962C8B-B14F-4D97-AF65-F5344CB8AC3E}">
        <p14:creationId xmlns:p14="http://schemas.microsoft.com/office/powerpoint/2010/main" val="14574414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400175" y="189687"/>
            <a:ext cx="10334625" cy="475437"/>
          </a:xfrm>
          <a:prstGeom prst="rect">
            <a:avLst/>
          </a:prstGeom>
        </p:spPr>
        <p:txBody>
          <a:bodyPr vert="horz" wrap="square" lIns="0" tIns="166039" rIns="0" bIns="0" rtlCol="0">
            <a:spAutoFit/>
          </a:bodyPr>
          <a:lstStyle/>
          <a:p>
            <a:pPr marL="76962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002060"/>
                </a:solidFill>
              </a:rPr>
              <a:t>1.</a:t>
            </a:r>
            <a:r>
              <a:rPr spc="-25" dirty="0">
                <a:solidFill>
                  <a:srgbClr val="002060"/>
                </a:solidFill>
              </a:rPr>
              <a:t> </a:t>
            </a:r>
            <a:r>
              <a:rPr spc="-10" dirty="0">
                <a:solidFill>
                  <a:srgbClr val="002060"/>
                </a:solidFill>
              </a:rPr>
              <a:t>Образовательная</a:t>
            </a:r>
            <a:r>
              <a:rPr spc="-55" dirty="0">
                <a:solidFill>
                  <a:srgbClr val="002060"/>
                </a:solidFill>
              </a:rPr>
              <a:t> </a:t>
            </a:r>
            <a:r>
              <a:rPr dirty="0">
                <a:solidFill>
                  <a:srgbClr val="002060"/>
                </a:solidFill>
              </a:rPr>
              <a:t>деятельность</a:t>
            </a:r>
            <a:r>
              <a:rPr spc="-50" dirty="0">
                <a:solidFill>
                  <a:srgbClr val="002060"/>
                </a:solidFill>
              </a:rPr>
              <a:t> </a:t>
            </a:r>
            <a:r>
              <a:rPr dirty="0">
                <a:solidFill>
                  <a:srgbClr val="002060"/>
                </a:solidFill>
              </a:rPr>
              <a:t>–</a:t>
            </a:r>
            <a:r>
              <a:rPr spc="-10" dirty="0">
                <a:solidFill>
                  <a:srgbClr val="002060"/>
                </a:solidFill>
              </a:rPr>
              <a:t> </a:t>
            </a:r>
            <a:r>
              <a:rPr dirty="0" smtClean="0">
                <a:solidFill>
                  <a:srgbClr val="002060"/>
                </a:solidFill>
              </a:rPr>
              <a:t>к</a:t>
            </a:r>
            <a:r>
              <a:rPr lang="ru-RU" dirty="0" err="1" smtClean="0">
                <a:solidFill>
                  <a:srgbClr val="002060"/>
                </a:solidFill>
              </a:rPr>
              <a:t>адровое</a:t>
            </a:r>
            <a:r>
              <a:rPr lang="ru-RU" dirty="0" smtClean="0">
                <a:solidFill>
                  <a:srgbClr val="002060"/>
                </a:solidFill>
              </a:rPr>
              <a:t> обеспечение </a:t>
            </a:r>
            <a:r>
              <a:rPr spc="-30" dirty="0" smtClean="0">
                <a:solidFill>
                  <a:srgbClr val="002060"/>
                </a:solidFill>
              </a:rPr>
              <a:t> </a:t>
            </a:r>
            <a:r>
              <a:rPr dirty="0">
                <a:solidFill>
                  <a:srgbClr val="002060"/>
                </a:solidFill>
              </a:rPr>
              <a:t>в</a:t>
            </a:r>
            <a:r>
              <a:rPr spc="-20" dirty="0">
                <a:solidFill>
                  <a:srgbClr val="002060"/>
                </a:solidFill>
              </a:rPr>
              <a:t> </a:t>
            </a:r>
            <a:r>
              <a:rPr dirty="0" smtClean="0">
                <a:solidFill>
                  <a:srgbClr val="002060"/>
                </a:solidFill>
              </a:rPr>
              <a:t>202</a:t>
            </a:r>
            <a:r>
              <a:rPr lang="ru-RU" dirty="0" smtClean="0">
                <a:solidFill>
                  <a:srgbClr val="002060"/>
                </a:solidFill>
              </a:rPr>
              <a:t>5 – 2026 учебном</a:t>
            </a:r>
            <a:r>
              <a:rPr spc="-15" dirty="0" smtClean="0">
                <a:solidFill>
                  <a:srgbClr val="002060"/>
                </a:solidFill>
              </a:rPr>
              <a:t> </a:t>
            </a:r>
            <a:r>
              <a:rPr spc="-20" dirty="0">
                <a:solidFill>
                  <a:srgbClr val="002060"/>
                </a:solidFill>
              </a:rPr>
              <a:t>году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655357" y="1720460"/>
            <a:ext cx="5958739" cy="102912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  <a:tabLst>
                <a:tab pos="188595" algn="l"/>
              </a:tabLst>
            </a:pPr>
            <a:endParaRPr lang="ru-RU" sz="1400" spc="-10" dirty="0" smtClean="0">
              <a:latin typeface="Arial Narrow"/>
              <a:cs typeface="Arial Narrow"/>
            </a:endParaRPr>
          </a:p>
          <a:p>
            <a:pPr marL="2984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188595" algn="l"/>
              </a:tabLst>
            </a:pPr>
            <a:endParaRPr lang="ru-RU" sz="1400" spc="-10" dirty="0" smtClean="0">
              <a:latin typeface="Arial Narrow"/>
              <a:cs typeface="Arial Narrow"/>
            </a:endParaRPr>
          </a:p>
          <a:p>
            <a:pPr marL="2984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188595" algn="l"/>
              </a:tabLst>
            </a:pPr>
            <a:endParaRPr sz="1400" dirty="0">
              <a:latin typeface="Arial Narrow"/>
              <a:cs typeface="Arial Narrow"/>
            </a:endParaRPr>
          </a:p>
          <a:p>
            <a:pPr marL="189230">
              <a:lnSpc>
                <a:spcPct val="100000"/>
              </a:lnSpc>
            </a:pPr>
            <a:endParaRPr sz="1400" dirty="0">
              <a:latin typeface="Arial Narrow"/>
              <a:cs typeface="Arial Narrow"/>
            </a:endParaRPr>
          </a:p>
        </p:txBody>
      </p:sp>
      <p:sp>
        <p:nvSpPr>
          <p:cNvPr id="32" name="object 3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570">
              <a:lnSpc>
                <a:spcPts val="1240"/>
              </a:lnSpc>
            </a:pPr>
            <a:fld id="{81D60167-4931-47E6-BA6A-407CBD079E47}" type="slidenum">
              <a:rPr spc="-50" dirty="0"/>
              <a:t>5</a:t>
            </a:fld>
            <a:endParaRPr spc="-50" dirty="0"/>
          </a:p>
        </p:txBody>
      </p:sp>
      <p:pic>
        <p:nvPicPr>
          <p:cNvPr id="33" name="Рисунок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52400"/>
            <a:ext cx="853514" cy="853514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2952913" y="764660"/>
            <a:ext cx="23506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Arial Narrow"/>
                <a:cs typeface="Arial Narrow"/>
              </a:rPr>
              <a:t>Высшее образование:</a:t>
            </a:r>
            <a:r>
              <a:rPr lang="ru-RU" b="1" spc="-35" dirty="0" smtClean="0">
                <a:solidFill>
                  <a:schemeClr val="tx2">
                    <a:lumMod val="75000"/>
                  </a:schemeClr>
                </a:solidFill>
                <a:latin typeface="Arial Narrow"/>
                <a:cs typeface="Arial Narrow"/>
              </a:rPr>
              <a:t> 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1962256" y="2567103"/>
            <a:ext cx="43319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Arial Narrow"/>
                <a:cs typeface="Arial Narrow"/>
              </a:rPr>
              <a:t>Среднее профессиональное образование:</a:t>
            </a:r>
            <a:r>
              <a:rPr lang="ru-RU" b="1" spc="-35" dirty="0" smtClean="0">
                <a:solidFill>
                  <a:schemeClr val="tx2">
                    <a:lumMod val="75000"/>
                  </a:schemeClr>
                </a:solidFill>
                <a:latin typeface="Arial Narrow"/>
                <a:cs typeface="Arial Narrow"/>
              </a:rPr>
              <a:t> 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" y="5029026"/>
            <a:ext cx="7994904" cy="1906699"/>
          </a:xfrm>
          <a:prstGeom prst="rect">
            <a:avLst/>
          </a:prstGeom>
        </p:spPr>
      </p:pic>
      <p:sp>
        <p:nvSpPr>
          <p:cNvPr id="30" name="Прямоугольник 29"/>
          <p:cNvSpPr/>
          <p:nvPr/>
        </p:nvSpPr>
        <p:spPr>
          <a:xfrm>
            <a:off x="381001" y="4191000"/>
            <a:ext cx="74675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Arial Narrow"/>
                <a:cs typeface="Arial Narrow"/>
              </a:rPr>
              <a:t>По результатам </a:t>
            </a:r>
            <a:r>
              <a:rPr lang="ru-RU" b="1" dirty="0" smtClean="0">
                <a:solidFill>
                  <a:srgbClr val="C00000"/>
                </a:solidFill>
                <a:latin typeface="Arial Narrow"/>
                <a:cs typeface="Arial Narrow"/>
              </a:rPr>
              <a:t>МОНИТОРИНГА ДЕЯТЕЛЬНОСТИ ОБРАЗОВАТЕЛЬНЫХ ОРГАНИЗАЦИЙ в 2025 году </a:t>
            </a:r>
            <a:r>
              <a:rPr lang="ru-RU" b="1" dirty="0" smtClean="0">
                <a:solidFill>
                  <a:srgbClr val="002060"/>
                </a:solidFill>
                <a:latin typeface="Arial Narrow"/>
                <a:cs typeface="Arial Narrow"/>
              </a:rPr>
              <a:t>Академия выполняет показатель по остепенности ППС </a:t>
            </a:r>
          </a:p>
          <a:p>
            <a:endParaRPr lang="ru-RU" dirty="0"/>
          </a:p>
        </p:txBody>
      </p:sp>
      <p:sp>
        <p:nvSpPr>
          <p:cNvPr id="44" name="Прямоугольник 43"/>
          <p:cNvSpPr/>
          <p:nvPr/>
        </p:nvSpPr>
        <p:spPr>
          <a:xfrm>
            <a:off x="9525000" y="735965"/>
            <a:ext cx="14430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Arial Narrow"/>
                <a:cs typeface="Arial Narrow"/>
              </a:rPr>
              <a:t>ДОЛЖНОСТИ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8257546" y="1087651"/>
            <a:ext cx="1658787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80340" algn="just">
              <a:lnSpc>
                <a:spcPct val="150000"/>
              </a:lnSpc>
              <a:spcAft>
                <a:spcPts val="0"/>
              </a:spcAft>
            </a:pPr>
            <a:r>
              <a:rPr lang="ru-RU" sz="1400" dirty="0" err="1" smtClean="0">
                <a:solidFill>
                  <a:srgbClr val="2C2D2E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Зав.каф</a:t>
            </a:r>
            <a:r>
              <a:rPr lang="ru-RU" sz="1400" dirty="0" smtClean="0">
                <a:solidFill>
                  <a:srgbClr val="2C2D2E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23 чел.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9817158" y="1086959"/>
            <a:ext cx="2126864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80340" algn="just">
              <a:lnSpc>
                <a:spcPct val="150000"/>
              </a:lnSpc>
              <a:spcAft>
                <a:spcPts val="0"/>
              </a:spcAft>
            </a:pPr>
            <a:r>
              <a:rPr lang="ru-RU" sz="1400" b="1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И.о</a:t>
            </a:r>
            <a:r>
              <a:rPr lang="ru-RU" sz="14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зав. каф – 1</a:t>
            </a:r>
            <a:r>
              <a:rPr lang="en-US" sz="14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4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чел.</a:t>
            </a:r>
            <a:endParaRPr lang="ru-RU" sz="1100" b="1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3318321891"/>
              </p:ext>
            </p:extLst>
          </p:nvPr>
        </p:nvGraphicFramePr>
        <p:xfrm>
          <a:off x="8075340" y="1295400"/>
          <a:ext cx="4028249" cy="21580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4298907"/>
              </p:ext>
            </p:extLst>
          </p:nvPr>
        </p:nvGraphicFramePr>
        <p:xfrm>
          <a:off x="7808086" y="3078610"/>
          <a:ext cx="4343400" cy="37793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94"/>
                <a:gridCol w="2813730"/>
                <a:gridCol w="1097576"/>
              </a:tblGrid>
              <a:tr h="211954">
                <a:tc gridSpan="3">
                  <a:txBody>
                    <a:bodyPr/>
                    <a:lstStyle/>
                    <a:p>
                      <a:pPr algn="ctr"/>
                      <a:r>
                        <a:rPr lang="ru-RU" sz="800" b="1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И.о</a:t>
                      </a:r>
                      <a:r>
                        <a:rPr lang="ru-RU" sz="8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. зав. кафедрами 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1954">
                <a:tc>
                  <a:txBody>
                    <a:bodyPr/>
                    <a:lstStyle/>
                    <a:p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1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Кафедра физвоспитания</a:t>
                      </a:r>
                      <a:r>
                        <a:rPr lang="ru-RU" sz="8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b="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Айбазов</a:t>
                      </a:r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А.Х.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1954">
                <a:tc>
                  <a:txBody>
                    <a:bodyPr/>
                    <a:lstStyle/>
                    <a:p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2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Кафедра</a:t>
                      </a:r>
                      <a:r>
                        <a:rPr lang="ru-RU" sz="8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лингвистики 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b="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Акбаева</a:t>
                      </a:r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Ф.Б.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1954">
                <a:tc>
                  <a:txBody>
                    <a:bodyPr/>
                    <a:lstStyle/>
                    <a:p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3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Кафедра лесного</a:t>
                      </a:r>
                      <a:r>
                        <a:rPr lang="ru-RU" sz="8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дела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b="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Шидаков</a:t>
                      </a:r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И.И.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1954">
                <a:tc>
                  <a:txBody>
                    <a:bodyPr/>
                    <a:lstStyle/>
                    <a:p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4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Кафедра ветеринарной медицины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b="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Долаев</a:t>
                      </a:r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А.Р.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1954">
                <a:tc>
                  <a:txBody>
                    <a:bodyPr/>
                    <a:lstStyle/>
                    <a:p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5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Кафедра коневодства 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b="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Джатдоев</a:t>
                      </a:r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Х.М.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3070">
                <a:tc>
                  <a:txBody>
                    <a:bodyPr/>
                    <a:lstStyle/>
                    <a:p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6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Кафедра топографической и патологической анатомии с курсом </a:t>
                      </a:r>
                      <a:r>
                        <a:rPr lang="ru-RU" sz="800" b="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оператив</a:t>
                      </a:r>
                      <a:r>
                        <a:rPr lang="ru-RU" sz="8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хирургии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b="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Узденов</a:t>
                      </a:r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М.Б.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1954">
                <a:tc>
                  <a:txBody>
                    <a:bodyPr/>
                    <a:lstStyle/>
                    <a:p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7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Кафедра хирургических</a:t>
                      </a:r>
                      <a:r>
                        <a:rPr lang="ru-RU" sz="8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болезней 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b="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Узденов</a:t>
                      </a:r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М.А.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1954">
                <a:tc>
                  <a:txBody>
                    <a:bodyPr/>
                    <a:lstStyle/>
                    <a:p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8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Кафедра морфологии человека 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b="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Тамбиева</a:t>
                      </a:r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З.А.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1954">
                <a:tc>
                  <a:txBody>
                    <a:bodyPr/>
                    <a:lstStyle/>
                    <a:p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9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Кафедра онкологии 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Махов З.Д.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1954">
                <a:tc>
                  <a:txBody>
                    <a:bodyPr/>
                    <a:lstStyle/>
                    <a:p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10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Кафедра педиатрии 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b="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Батчаев</a:t>
                      </a:r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А.С.-У.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1954">
                <a:tc>
                  <a:txBody>
                    <a:bodyPr/>
                    <a:lstStyle/>
                    <a:p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11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Кафедра фармакологии 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b="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Хубиев</a:t>
                      </a:r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Ш.М.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1954">
                <a:tc>
                  <a:txBody>
                    <a:bodyPr/>
                    <a:lstStyle/>
                    <a:p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12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Кафедра биологии 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b="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Айбазова</a:t>
                      </a:r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Ф.У.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1954">
                <a:tc>
                  <a:txBody>
                    <a:bodyPr/>
                    <a:lstStyle/>
                    <a:p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13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Кафедра химии</a:t>
                      </a:r>
                      <a:r>
                        <a:rPr lang="ru-RU" sz="8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b="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Бостанова</a:t>
                      </a:r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Ф.А.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8535">
                <a:tc>
                  <a:txBody>
                    <a:bodyPr/>
                    <a:lstStyle/>
                    <a:p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14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Кафедра медицинской</a:t>
                      </a:r>
                      <a:r>
                        <a:rPr lang="ru-RU" sz="8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кибернетики </a:t>
                      </a:r>
                      <a:endParaRPr lang="ru-RU" sz="800" b="0" dirty="0" smtClean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b="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Боташев</a:t>
                      </a:r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Ф.Ю.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1954">
                <a:tc>
                  <a:txBody>
                    <a:bodyPr/>
                    <a:lstStyle/>
                    <a:p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15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Кафедра ортопедической</a:t>
                      </a:r>
                      <a:r>
                        <a:rPr lang="ru-RU" sz="8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и хирургической </a:t>
                      </a:r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стоматологии 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ru-RU" sz="800" b="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Кочкаров</a:t>
                      </a:r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А.А.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8535">
                <a:tc>
                  <a:txBody>
                    <a:bodyPr/>
                    <a:lstStyle/>
                    <a:p>
                      <a:r>
                        <a:rPr lang="ru-RU" sz="800" dirty="0" smtClean="0"/>
                        <a:t>16</a:t>
                      </a:r>
                      <a:endParaRPr lang="ru-RU" sz="800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Кафедра астрофизики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b="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Валявин</a:t>
                      </a:r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Г.Г.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2164487"/>
              </p:ext>
            </p:extLst>
          </p:nvPr>
        </p:nvGraphicFramePr>
        <p:xfrm>
          <a:off x="316828" y="1168413"/>
          <a:ext cx="7226972" cy="14493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1411"/>
                <a:gridCol w="1091411"/>
                <a:gridCol w="995324"/>
                <a:gridCol w="1187498"/>
                <a:gridCol w="1091411"/>
                <a:gridCol w="779317"/>
                <a:gridCol w="990600"/>
              </a:tblGrid>
              <a:tr h="1101529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Всего ППС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Из них на штатной основе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Из них на условиях внешнего совместит. 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Из них на условиях внутреннего</a:t>
                      </a:r>
                      <a:r>
                        <a:rPr lang="ru-RU" sz="1200" b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совместит. 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Из них на почасовой оплате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Из них докторов наук 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Из них кандидатов наук 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47779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385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285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59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41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72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33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189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8247604"/>
              </p:ext>
            </p:extLst>
          </p:nvPr>
        </p:nvGraphicFramePr>
        <p:xfrm>
          <a:off x="348381" y="2938255"/>
          <a:ext cx="7195419" cy="12109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3257"/>
                <a:gridCol w="1023257"/>
                <a:gridCol w="933170"/>
                <a:gridCol w="1113344"/>
                <a:gridCol w="1023257"/>
                <a:gridCol w="1023257"/>
                <a:gridCol w="1055877"/>
              </a:tblGrid>
              <a:tr h="936626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Всего ППС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Из них на штатной основе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Из них на условиях внешнего совместит. 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Из них на условиях внутреннего</a:t>
                      </a:r>
                      <a:r>
                        <a:rPr lang="ru-RU" sz="1200" b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совместит. 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Из них на почасовой оплате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Из них докторов наук 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Из них кандидатов наук 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62047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104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70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-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24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10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11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0951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66800" y="189686"/>
            <a:ext cx="10334625" cy="475437"/>
          </a:xfrm>
          <a:prstGeom prst="rect">
            <a:avLst/>
          </a:prstGeom>
        </p:spPr>
        <p:txBody>
          <a:bodyPr vert="horz" wrap="square" lIns="0" tIns="166039" rIns="0" bIns="0" rtlCol="0">
            <a:spAutoFit/>
          </a:bodyPr>
          <a:lstStyle/>
          <a:p>
            <a:pPr marL="76962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002060"/>
                </a:solidFill>
              </a:rPr>
              <a:t>1.</a:t>
            </a:r>
            <a:r>
              <a:rPr spc="-25" dirty="0">
                <a:solidFill>
                  <a:srgbClr val="002060"/>
                </a:solidFill>
              </a:rPr>
              <a:t> </a:t>
            </a:r>
            <a:r>
              <a:rPr spc="-10" dirty="0">
                <a:solidFill>
                  <a:srgbClr val="002060"/>
                </a:solidFill>
              </a:rPr>
              <a:t>Образовательная</a:t>
            </a:r>
            <a:r>
              <a:rPr spc="-55" dirty="0">
                <a:solidFill>
                  <a:srgbClr val="002060"/>
                </a:solidFill>
              </a:rPr>
              <a:t> </a:t>
            </a:r>
            <a:r>
              <a:rPr dirty="0">
                <a:solidFill>
                  <a:srgbClr val="002060"/>
                </a:solidFill>
              </a:rPr>
              <a:t>деятельность</a:t>
            </a:r>
            <a:r>
              <a:rPr spc="-50" dirty="0">
                <a:solidFill>
                  <a:srgbClr val="002060"/>
                </a:solidFill>
              </a:rPr>
              <a:t> </a:t>
            </a:r>
            <a:r>
              <a:rPr dirty="0">
                <a:solidFill>
                  <a:srgbClr val="002060"/>
                </a:solidFill>
              </a:rPr>
              <a:t>–</a:t>
            </a:r>
            <a:r>
              <a:rPr spc="-10" dirty="0">
                <a:solidFill>
                  <a:srgbClr val="002060"/>
                </a:solidFill>
              </a:rPr>
              <a:t> </a:t>
            </a:r>
            <a:r>
              <a:rPr dirty="0">
                <a:solidFill>
                  <a:srgbClr val="002060"/>
                </a:solidFill>
              </a:rPr>
              <a:t>ключевые</a:t>
            </a:r>
            <a:r>
              <a:rPr spc="-25" dirty="0">
                <a:solidFill>
                  <a:srgbClr val="002060"/>
                </a:solidFill>
              </a:rPr>
              <a:t> </a:t>
            </a:r>
            <a:r>
              <a:rPr dirty="0">
                <a:solidFill>
                  <a:srgbClr val="002060"/>
                </a:solidFill>
              </a:rPr>
              <a:t>результаты</a:t>
            </a:r>
            <a:r>
              <a:rPr spc="-30" dirty="0">
                <a:solidFill>
                  <a:srgbClr val="002060"/>
                </a:solidFill>
              </a:rPr>
              <a:t> </a:t>
            </a:r>
            <a:r>
              <a:rPr dirty="0">
                <a:solidFill>
                  <a:srgbClr val="002060"/>
                </a:solidFill>
              </a:rPr>
              <a:t>в</a:t>
            </a:r>
            <a:r>
              <a:rPr spc="-20" dirty="0">
                <a:solidFill>
                  <a:srgbClr val="002060"/>
                </a:solidFill>
              </a:rPr>
              <a:t> </a:t>
            </a:r>
            <a:r>
              <a:rPr dirty="0" smtClean="0">
                <a:solidFill>
                  <a:srgbClr val="002060"/>
                </a:solidFill>
              </a:rPr>
              <a:t>202</a:t>
            </a:r>
            <a:r>
              <a:rPr lang="ru-RU" dirty="0" smtClean="0">
                <a:solidFill>
                  <a:srgbClr val="002060"/>
                </a:solidFill>
              </a:rPr>
              <a:t>5 – 2026 учебном</a:t>
            </a:r>
            <a:r>
              <a:rPr spc="-15" dirty="0" smtClean="0">
                <a:solidFill>
                  <a:srgbClr val="002060"/>
                </a:solidFill>
              </a:rPr>
              <a:t> </a:t>
            </a:r>
            <a:r>
              <a:rPr spc="-20" dirty="0" err="1" smtClean="0">
                <a:solidFill>
                  <a:srgbClr val="002060"/>
                </a:solidFill>
              </a:rPr>
              <a:t>году</a:t>
            </a:r>
            <a:r>
              <a:rPr lang="ru-RU" spc="-20" dirty="0" smtClean="0">
                <a:solidFill>
                  <a:srgbClr val="002060"/>
                </a:solidFill>
              </a:rPr>
              <a:t> </a:t>
            </a:r>
            <a:endParaRPr spc="-20" dirty="0">
              <a:solidFill>
                <a:srgbClr val="002060"/>
              </a:solidFill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08497" y="835949"/>
            <a:ext cx="7949703" cy="604588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42900" indent="-360000" algn="just">
              <a:lnSpc>
                <a:spcPct val="100000"/>
              </a:lnSpc>
              <a:buAutoNum type="arabicPeriod"/>
              <a:tabLst>
                <a:tab pos="193040" algn="l"/>
              </a:tabLst>
            </a:pP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Л</a:t>
            </a:r>
            <a:r>
              <a:rPr sz="1400" b="1" dirty="0" err="1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ицензирование</a:t>
            </a:r>
            <a:r>
              <a:rPr sz="1400" b="1" spc="-6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sz="1400" b="1" dirty="0" err="1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образовательн</a:t>
            </a: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ой</a:t>
            </a:r>
            <a:r>
              <a:rPr sz="1400" b="1" spc="-65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b="1" spc="-65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деятельности: </a:t>
            </a:r>
          </a:p>
          <a:p>
            <a:pPr indent="360000" algn="just">
              <a:lnSpc>
                <a:spcPct val="100000"/>
              </a:lnSpc>
              <a:buFont typeface="Arial" panose="020B0604020202020204" pitchFamily="34" charset="0"/>
              <a:buChar char="•"/>
              <a:tabLst>
                <a:tab pos="193040" algn="l"/>
              </a:tabLst>
            </a:pPr>
            <a:r>
              <a:rPr lang="ru-RU" sz="1400" spc="-1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высшее образование – программа </a:t>
            </a:r>
            <a:r>
              <a:rPr lang="ru-RU" sz="1400" spc="-10" dirty="0" err="1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бакалавриата</a:t>
            </a:r>
            <a:r>
              <a:rPr lang="ru-RU" sz="1400" spc="-1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 </a:t>
            </a: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15.03.06  </a:t>
            </a:r>
            <a:r>
              <a:rPr lang="ru-RU" sz="1400" dirty="0" err="1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Мехатроника</a:t>
            </a: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робототехника  </a:t>
            </a:r>
          </a:p>
          <a:p>
            <a:pPr algn="just">
              <a:lnSpc>
                <a:spcPct val="100000"/>
              </a:lnSpc>
              <a:tabLst>
                <a:tab pos="193040" algn="l"/>
              </a:tabLst>
            </a:pP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направленность (профиль) «</a:t>
            </a:r>
            <a:r>
              <a:rPr lang="ru-RU" sz="1400" dirty="0" err="1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Мехатронные</a:t>
            </a: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роботизированные технологические системы и комплексы»</a:t>
            </a:r>
          </a:p>
          <a:p>
            <a:pPr indent="360000" algn="just">
              <a:lnSpc>
                <a:spcPct val="100000"/>
              </a:lnSpc>
              <a:buFont typeface="Arial" panose="020B0604020202020204" pitchFamily="34" charset="0"/>
              <a:buChar char="•"/>
              <a:tabLst>
                <a:tab pos="193040" algn="l"/>
              </a:tabLst>
            </a:pPr>
            <a:r>
              <a:rPr lang="ru-RU" sz="1400" spc="-1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высшее образование – </a:t>
            </a: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программы подготовки научно-педагогических кадров в аспирантуре: </a:t>
            </a:r>
          </a:p>
          <a:p>
            <a:pPr algn="just">
              <a:lnSpc>
                <a:spcPct val="100000"/>
              </a:lnSpc>
              <a:tabLst>
                <a:tab pos="193040" algn="l"/>
              </a:tabLst>
            </a:pPr>
            <a:r>
              <a:rPr lang="ru-RU" sz="14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5.1.2. «Гражданско-правовые науки, 5.1.4 Уголовно-правовые науки </a:t>
            </a:r>
          </a:p>
          <a:p>
            <a:pPr indent="360000" algn="just">
              <a:lnSpc>
                <a:spcPct val="100000"/>
              </a:lnSpc>
            </a:pP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2. Защита ВКР в </a:t>
            </a:r>
            <a:r>
              <a:rPr lang="ru-RU" sz="1400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форме </a:t>
            </a: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Стартап в 2025-2026 уч. году</a:t>
            </a:r>
            <a:endParaRPr lang="ru-RU" sz="1400" spc="-10" dirty="0" smtClean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indent="360000" algn="just">
              <a:lnSpc>
                <a:spcPct val="100000"/>
              </a:lnSpc>
            </a:pPr>
            <a:r>
              <a:rPr lang="ru-RU" sz="1400" spc="-1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Институте экономики и управления - 3 работы;</a:t>
            </a:r>
          </a:p>
          <a:p>
            <a:pPr indent="360000" algn="just">
              <a:lnSpc>
                <a:spcPct val="100000"/>
              </a:lnSpc>
              <a:tabLst>
                <a:tab pos="180975" algn="l"/>
              </a:tabLst>
            </a:pPr>
            <a:r>
              <a:rPr lang="ru-RU" sz="1400" spc="-1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Институт цифровых технологий  - 11 работ;</a:t>
            </a:r>
          </a:p>
          <a:p>
            <a:pPr indent="360000" algn="just">
              <a:lnSpc>
                <a:spcPct val="100000"/>
              </a:lnSpc>
              <a:tabLst>
                <a:tab pos="265113" algn="l"/>
              </a:tabLst>
            </a:pPr>
            <a:r>
              <a:rPr lang="ru-RU" sz="1400" spc="-1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Юридический институт – 2 работы</a:t>
            </a:r>
          </a:p>
          <a:p>
            <a:pPr indent="360000" algn="just">
              <a:lnSpc>
                <a:spcPct val="100000"/>
              </a:lnSpc>
              <a:tabLst>
                <a:tab pos="265113" algn="l"/>
              </a:tabLst>
            </a:pPr>
            <a:r>
              <a:rPr lang="ru-RU" sz="1400" spc="-1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В 2027 уч. году запланировано 33  защиты ВКР по Академии (по приказу).</a:t>
            </a:r>
          </a:p>
          <a:p>
            <a:pPr indent="360000" algn="just">
              <a:lnSpc>
                <a:spcPct val="100000"/>
              </a:lnSpc>
              <a:tabLst>
                <a:tab pos="188595" algn="l"/>
              </a:tabLst>
            </a:pP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3. Реализация сетевых образовательных программ: </a:t>
            </a:r>
          </a:p>
          <a:p>
            <a:pPr indent="360000" algn="just">
              <a:lnSpc>
                <a:spcPct val="100000"/>
              </a:lnSpc>
              <a:buFont typeface="Arial" panose="020B0604020202020204" pitchFamily="34" charset="0"/>
              <a:buChar char="•"/>
              <a:tabLst>
                <a:tab pos="188595" algn="l"/>
              </a:tabLst>
            </a:pPr>
            <a:r>
              <a:rPr lang="ru-RU" sz="1400" spc="-1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по направлению подготовки 13.03.02 Электроэнергетика и электротехника направленность (профиль) «Электроснабжение промышленных предприятий, городов и сельского хозяйства» с Абхазским государственным университетом;</a:t>
            </a:r>
          </a:p>
          <a:p>
            <a:pPr indent="360000" algn="just">
              <a:buFont typeface="Arial" panose="020B0604020202020204" pitchFamily="34" charset="0"/>
              <a:buChar char="•"/>
              <a:tabLst>
                <a:tab pos="188595" algn="l"/>
              </a:tabLst>
            </a:pPr>
            <a:r>
              <a:rPr lang="ru-RU" sz="1400" spc="-1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по направлению подготовки 40.03.01 Юриспруденция направленность (профиль) «Юриспруденция» (Основы цифрового права, Правовые основы государственной службы, Практический курс по предоставлению позиции в модельных судебных процессах) с Московским государственным юридическим университетом имени О.Е. Кутафина.</a:t>
            </a:r>
          </a:p>
          <a:p>
            <a:pPr indent="360000" algn="just">
              <a:tabLst>
                <a:tab pos="188595" algn="l"/>
              </a:tabLst>
            </a:pPr>
            <a:r>
              <a:rPr lang="ru-RU" sz="1400" b="1" spc="-1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4. Начата реализация  в 2026 году</a:t>
            </a:r>
            <a:endParaRPr lang="ru-RU" sz="1400" b="1" dirty="0" smtClean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  <a:cs typeface="Arial Narrow"/>
            </a:endParaRPr>
          </a:p>
          <a:p>
            <a:pPr indent="360000" algn="just">
              <a:lnSpc>
                <a:spcPct val="100000"/>
              </a:lnSpc>
              <a:buFont typeface="Arial" panose="020B0604020202020204" pitchFamily="34" charset="0"/>
              <a:buChar char="•"/>
              <a:tabLst>
                <a:tab pos="188595" algn="l"/>
              </a:tabLst>
            </a:pPr>
            <a:r>
              <a:rPr lang="ru-RU" sz="1400" spc="-1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по направлению подготовки 13.03.02 Электроэнергетика и электротехника направленность (профиль) «Электроснабжение» (Применение методов искусственного интеллекта в обрабатывающей промышленности) с </a:t>
            </a:r>
            <a:r>
              <a:rPr lang="ru-RU" sz="1400" spc="-1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Ю</a:t>
            </a:r>
            <a:r>
              <a:rPr lang="ru-RU" sz="1400" spc="-1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жным федеральным университетом;</a:t>
            </a:r>
          </a:p>
          <a:p>
            <a:pPr indent="360000" algn="just">
              <a:buFont typeface="Arial" panose="020B0604020202020204" pitchFamily="34" charset="0"/>
              <a:buChar char="•"/>
              <a:tabLst>
                <a:tab pos="188595" algn="l"/>
              </a:tabLst>
            </a:pP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по направлению подготовки 09.03.03 Прикладная информатика направленность (профиль) «Прикладная информатика в экономике» (Интеллектуальные инструменты аналитика 1С) с</a:t>
            </a:r>
            <a:r>
              <a:rPr lang="ru-RU" sz="1400" spc="-1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Южным федеральным университетом.</a:t>
            </a:r>
          </a:p>
          <a:p>
            <a:pPr indent="360000" algn="just">
              <a:lnSpc>
                <a:spcPct val="100000"/>
              </a:lnSpc>
              <a:tabLst>
                <a:tab pos="188595" algn="l"/>
              </a:tabLst>
            </a:pP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5. Развитие направления подготовки 45.03.02 Лингвистика направленность (профиль) </a:t>
            </a:r>
          </a:p>
          <a:p>
            <a:pPr indent="360000" algn="just">
              <a:lnSpc>
                <a:spcPct val="100000"/>
              </a:lnSpc>
              <a:tabLst>
                <a:tab pos="188595" algn="l"/>
              </a:tabLst>
            </a:pP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«Перевод и </a:t>
            </a:r>
            <a:r>
              <a:rPr lang="ru-RU" sz="1400" b="1" dirty="0" err="1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переводоведение</a:t>
            </a: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»: </a:t>
            </a: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</a:p>
          <a:p>
            <a:pPr indent="360000" algn="just">
              <a:lnSpc>
                <a:spcPct val="100000"/>
              </a:lnSpc>
              <a:buFont typeface="Arial" panose="020B0604020202020204" pitchFamily="34" charset="0"/>
              <a:buChar char="•"/>
              <a:tabLst>
                <a:tab pos="188595" algn="l"/>
              </a:tabLst>
            </a:pP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ведутся дисциплины «Арабский язык» (</a:t>
            </a:r>
            <a:r>
              <a:rPr lang="ru-RU" sz="1400" dirty="0" err="1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Чомаева</a:t>
            </a: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З.А.),  «Турецкий язык» (</a:t>
            </a:r>
            <a:r>
              <a:rPr lang="ru-RU" sz="1400" dirty="0" err="1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Кючюк</a:t>
            </a: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Б.)</a:t>
            </a:r>
          </a:p>
          <a:p>
            <a:pPr indent="360000" algn="just">
              <a:lnSpc>
                <a:spcPct val="100000"/>
              </a:lnSpc>
              <a:buFont typeface="Arial" panose="020B0604020202020204" pitchFamily="34" charset="0"/>
              <a:buChar char="•"/>
              <a:tabLst>
                <a:tab pos="188595" algn="l"/>
              </a:tabLst>
            </a:pP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 2026 года начата реализация дисциплины «Китайский язык» (</a:t>
            </a:r>
            <a:r>
              <a:rPr lang="ru-RU" sz="1400" dirty="0" err="1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Лайпанова</a:t>
            </a: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Д.В.)</a:t>
            </a:r>
          </a:p>
        </p:txBody>
      </p:sp>
      <p:sp>
        <p:nvSpPr>
          <p:cNvPr id="32" name="object 3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570">
              <a:lnSpc>
                <a:spcPts val="1240"/>
              </a:lnSpc>
            </a:pPr>
            <a:fld id="{81D60167-4931-47E6-BA6A-407CBD079E47}" type="slidenum">
              <a:rPr spc="-50" dirty="0"/>
              <a:t>6</a:t>
            </a:fld>
            <a:endParaRPr spc="-50" dirty="0"/>
          </a:p>
        </p:txBody>
      </p:sp>
      <p:pic>
        <p:nvPicPr>
          <p:cNvPr id="33" name="Рисунок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40" y="38381"/>
            <a:ext cx="853514" cy="853514"/>
          </a:xfrm>
          <a:prstGeom prst="rect">
            <a:avLst/>
          </a:prstGeom>
        </p:spPr>
      </p:pic>
      <p:sp>
        <p:nvSpPr>
          <p:cNvPr id="5" name="AutoShape 2" descr="Автоматизация машиностроения - Стоковые фото Мехатроника роялти-фр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AutoShape 4" descr="Мехатроника и мобильная робототехника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6" descr="Мехатроника и мобильная робототехника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453" y="864252"/>
            <a:ext cx="3337558" cy="2321780"/>
          </a:xfrm>
          <a:prstGeom prst="rect">
            <a:avLst/>
          </a:prstGeom>
        </p:spPr>
      </p:pic>
      <p:pic>
        <p:nvPicPr>
          <p:cNvPr id="35" name="Picture 2" descr="https://ncsa.ru/upload/resize_cache/iblock/e0f/300_240_2/mo96zfwdxo6z7rpjgfllrb40hvooe9wi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9453" y="4867830"/>
            <a:ext cx="2487712" cy="1990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34" descr="https://ncsa.ru/upload/resize_cache/iblock/fe4/300_240_2/u49g1zicafnsf0y4u8w3abi96648drm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7800" y="2920245"/>
            <a:ext cx="2682457" cy="2145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09020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15570">
              <a:lnSpc>
                <a:spcPct val="100000"/>
              </a:lnSpc>
              <a:spcBef>
                <a:spcPts val="150"/>
              </a:spcBef>
            </a:pPr>
            <a:fld id="{81D60167-4931-47E6-BA6A-407CBD079E47}" type="slidenum">
              <a:rPr spc="-50" dirty="0"/>
              <a:t>7</a:t>
            </a:fld>
            <a:endParaRPr spc="-50" dirty="0"/>
          </a:p>
        </p:txBody>
      </p:sp>
      <p:sp>
        <p:nvSpPr>
          <p:cNvPr id="4" name="object 4"/>
          <p:cNvSpPr txBox="1">
            <a:spLocks noGrp="1"/>
          </p:cNvSpPr>
          <p:nvPr>
            <p:ph type="title" idx="4294967295"/>
          </p:nvPr>
        </p:nvSpPr>
        <p:spPr>
          <a:xfrm>
            <a:off x="1447800" y="155250"/>
            <a:ext cx="9953625" cy="476250"/>
          </a:xfrm>
          <a:prstGeom prst="rect">
            <a:avLst/>
          </a:prstGeom>
        </p:spPr>
        <p:txBody>
          <a:bodyPr vert="horz" wrap="square" lIns="0" tIns="166039" rIns="0" bIns="0" rtlCol="0">
            <a:spAutoFit/>
          </a:bodyPr>
          <a:lstStyle/>
          <a:p>
            <a:pPr marL="76962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002060"/>
                </a:solidFill>
              </a:rPr>
              <a:t>1. Образовательная деятельность – приоритетные задачи </a:t>
            </a:r>
            <a:r>
              <a:rPr dirty="0" err="1">
                <a:solidFill>
                  <a:srgbClr val="002060"/>
                </a:solidFill>
              </a:rPr>
              <a:t>на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smtClean="0">
                <a:solidFill>
                  <a:srgbClr val="002060"/>
                </a:solidFill>
              </a:rPr>
              <a:t>202</a:t>
            </a:r>
            <a:r>
              <a:rPr lang="ru-RU" dirty="0" smtClean="0">
                <a:solidFill>
                  <a:srgbClr val="002060"/>
                </a:solidFill>
              </a:rPr>
              <a:t>6-2027 учебный </a:t>
            </a:r>
            <a:r>
              <a:rPr dirty="0" smtClean="0">
                <a:solidFill>
                  <a:srgbClr val="002060"/>
                </a:solidFill>
              </a:rPr>
              <a:t> </a:t>
            </a:r>
            <a:r>
              <a:rPr dirty="0">
                <a:solidFill>
                  <a:srgbClr val="002060"/>
                </a:solidFill>
              </a:rPr>
              <a:t>год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33400" y="838200"/>
            <a:ext cx="6172200" cy="4696799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05"/>
              </a:spcBef>
              <a:buFont typeface="+mj-lt"/>
              <a:buAutoNum type="arabicPeriod"/>
              <a:tabLst>
                <a:tab pos="194310" algn="l"/>
              </a:tabLst>
            </a:pP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Обеспечение качества подготовки специалистов по реализуемым направлениям подготовки и специальностям. </a:t>
            </a:r>
          </a:p>
          <a:p>
            <a:pPr marL="355600" indent="-342900">
              <a:lnSpc>
                <a:spcPct val="100000"/>
              </a:lnSpc>
              <a:spcBef>
                <a:spcPts val="705"/>
              </a:spcBef>
              <a:buFont typeface="+mj-lt"/>
              <a:buAutoNum type="arabicPeriod"/>
              <a:tabLst>
                <a:tab pos="194310" algn="l"/>
              </a:tabLst>
            </a:pP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Дальнейшая оптимизация перечня реализуемых программ, с максимальных их приближением к запросам работодателей.</a:t>
            </a:r>
          </a:p>
          <a:p>
            <a:pPr marL="355600" indent="-342900">
              <a:lnSpc>
                <a:spcPct val="100000"/>
              </a:lnSpc>
              <a:spcBef>
                <a:spcPts val="705"/>
              </a:spcBef>
              <a:buFont typeface="+mj-lt"/>
              <a:buAutoNum type="arabicPeriod"/>
              <a:tabLst>
                <a:tab pos="194310" algn="l"/>
              </a:tabLst>
            </a:pP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Выполнение</a:t>
            </a:r>
            <a:r>
              <a:rPr sz="1600" spc="-65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контрольных</a:t>
            </a:r>
            <a:r>
              <a:rPr sz="1600" spc="-75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цифр</a:t>
            </a:r>
            <a:r>
              <a:rPr sz="1600" spc="-55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sz="1600" spc="-10" dirty="0" err="1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приема</a:t>
            </a:r>
            <a:r>
              <a:rPr lang="ru-RU" sz="1600" spc="-1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2027 года набора</a:t>
            </a:r>
            <a:r>
              <a:rPr sz="1600" spc="-1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.</a:t>
            </a:r>
            <a:endParaRPr lang="ru-RU" sz="1600" spc="-10" dirty="0" smtClean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marL="355600" indent="-342900">
              <a:lnSpc>
                <a:spcPct val="100000"/>
              </a:lnSpc>
              <a:spcBef>
                <a:spcPts val="705"/>
              </a:spcBef>
              <a:buFont typeface="+mj-lt"/>
              <a:buAutoNum type="arabicPeriod"/>
              <a:tabLst>
                <a:tab pos="194310" algn="l"/>
              </a:tabLst>
            </a:pPr>
            <a:r>
              <a:rPr lang="ru-RU" sz="1600" spc="-1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Успешное прохождение </a:t>
            </a:r>
            <a:r>
              <a:rPr lang="ru-RU" sz="1600" spc="-10" dirty="0" err="1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аккредитационного</a:t>
            </a:r>
            <a:r>
              <a:rPr lang="ru-RU" sz="1600" spc="-1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мониторинга.</a:t>
            </a:r>
          </a:p>
          <a:p>
            <a:pPr marL="355600" indent="-342900">
              <a:lnSpc>
                <a:spcPct val="100000"/>
              </a:lnSpc>
              <a:spcBef>
                <a:spcPts val="705"/>
              </a:spcBef>
              <a:buFont typeface="+mj-lt"/>
              <a:buAutoNum type="arabicPeriod"/>
              <a:tabLst>
                <a:tab pos="194310" algn="l"/>
              </a:tabLst>
            </a:pPr>
            <a:r>
              <a:rPr lang="ru-RU" sz="1600" spc="-1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Безбарьерный переход на новую модель высшей школы.</a:t>
            </a:r>
            <a:endParaRPr sz="1600" dirty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marL="354965" marR="1023619" indent="-342900" defTabSz="1000125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tabLst>
                <a:tab pos="193675" algn="l"/>
              </a:tabLst>
            </a:pP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Создание </a:t>
            </a:r>
            <a:r>
              <a:rPr sz="1600" dirty="0" err="1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системы</a:t>
            </a:r>
            <a:r>
              <a:rPr sz="1600" spc="-15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sz="1600" spc="-1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дополнительных</a:t>
            </a:r>
            <a:r>
              <a:rPr sz="1600" spc="-35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sz="1600" spc="-1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квалификаций </a:t>
            </a:r>
            <a:r>
              <a:rPr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для</a:t>
            </a:r>
            <a:r>
              <a:rPr sz="1600" spc="-5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spc="-5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обучающихся</a:t>
            </a:r>
            <a:r>
              <a:rPr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,</a:t>
            </a:r>
            <a:r>
              <a:rPr sz="1600" spc="-55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включая</a:t>
            </a:r>
            <a:r>
              <a:rPr sz="1600" spc="-5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spc="-5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sz="1600" dirty="0" err="1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методическ</a:t>
            </a:r>
            <a:r>
              <a:rPr lang="ru-RU" sz="1600" dirty="0" err="1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ое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 и ресурсное 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беспечение.</a:t>
            </a:r>
            <a:endParaRPr sz="1600" dirty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marL="354965" marR="5080" indent="-342900">
              <a:lnSpc>
                <a:spcPct val="100000"/>
              </a:lnSpc>
              <a:spcBef>
                <a:spcPts val="605"/>
              </a:spcBef>
              <a:buFont typeface="+mj-lt"/>
              <a:buAutoNum type="arabicPeriod"/>
              <a:tabLst>
                <a:tab pos="193675" algn="l"/>
              </a:tabLst>
            </a:pPr>
            <a:r>
              <a:rPr lang="ru-RU" sz="1600" spc="-1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У</a:t>
            </a:r>
            <a:r>
              <a:rPr sz="1600" spc="-10" dirty="0" err="1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велич</a:t>
            </a:r>
            <a:r>
              <a:rPr lang="ru-RU" sz="1600" spc="-10" dirty="0" err="1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ение</a:t>
            </a:r>
            <a:r>
              <a:rPr lang="ru-RU" sz="1600" spc="-1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sz="1600" dirty="0" err="1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дол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и</a:t>
            </a:r>
            <a:r>
              <a:rPr sz="1600" spc="-2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spc="-2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обучающихся по институтам,</a:t>
            </a:r>
            <a:r>
              <a:rPr sz="1600" spc="-2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sz="1600" spc="-1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направленных</a:t>
            </a:r>
            <a:r>
              <a:rPr sz="1600" spc="-1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sz="1600" dirty="0" err="1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на</a:t>
            </a:r>
            <a:r>
              <a:rPr sz="1600" spc="-45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spc="-45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практическое обучение  на  отраслевые </a:t>
            </a:r>
            <a:r>
              <a:rPr sz="1600" dirty="0" err="1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предприятия</a:t>
            </a:r>
            <a:r>
              <a:rPr lang="en-US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</a:t>
            </a:r>
            <a:r>
              <a:rPr lang="ru-RU" sz="1600" spc="-1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утем циклового обучения</a:t>
            </a:r>
            <a:r>
              <a:rPr lang="ru-RU" sz="1600" spc="-1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,</a:t>
            </a:r>
            <a:r>
              <a:rPr lang="ru-RU" sz="1600" spc="-1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совмещенного с трудоустройством. </a:t>
            </a:r>
          </a:p>
          <a:p>
            <a:pPr marL="354965" marR="5080" indent="-342900">
              <a:lnSpc>
                <a:spcPct val="100000"/>
              </a:lnSpc>
              <a:spcBef>
                <a:spcPts val="605"/>
              </a:spcBef>
              <a:buFont typeface="+mj-lt"/>
              <a:buAutoNum type="arabicPeriod"/>
              <a:tabLst>
                <a:tab pos="193675" algn="l"/>
              </a:tabLst>
            </a:pPr>
            <a:r>
              <a:rPr lang="ru-RU" sz="1600" spc="-1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Увеличение доли приглашенных лекторов из других вузов и молодых практиков. </a:t>
            </a:r>
          </a:p>
          <a:p>
            <a:pPr marL="355600" indent="-3429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tabLst>
                <a:tab pos="194310" algn="l"/>
              </a:tabLst>
            </a:pPr>
            <a:r>
              <a:rPr sz="1600" dirty="0" err="1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Рост</a:t>
            </a:r>
            <a:r>
              <a:rPr sz="1600" spc="-3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проектов</a:t>
            </a:r>
            <a:r>
              <a:rPr sz="1600" spc="-6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сетевого</a:t>
            </a:r>
            <a:r>
              <a:rPr sz="1600" spc="-55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sz="1600" spc="-10" dirty="0" err="1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сотрудничества</a:t>
            </a:r>
            <a:r>
              <a:rPr sz="1600" spc="-1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.</a:t>
            </a:r>
            <a:endParaRPr sz="1600" dirty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46854"/>
            <a:ext cx="853514" cy="853514"/>
          </a:xfrm>
          <a:prstGeom prst="rect">
            <a:avLst/>
          </a:prstGeom>
        </p:spPr>
      </p:pic>
      <p:pic>
        <p:nvPicPr>
          <p:cNvPr id="16" name="Picture 36" descr="https://ncsa.ru/upload/resize_cache/iblock/a0b/300_240_2/a7kkocd2t3xz4vr4nexm56cnwp5uxo7z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9786" y="796308"/>
            <a:ext cx="3578653" cy="3232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ncsa.ru/upload/resize_cache/iblock/e4f/300_240_2/7l5x24auge1gih4ew92o5w7bwsv49nz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7371" y="4114800"/>
            <a:ext cx="3221919" cy="2656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https://ncsa.ru/upload/resize_cache/iblock/5cd/300_240_2/sr8tx3dezy5rg7qni7k8hnkkk39hp0lx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8545" y="2917809"/>
            <a:ext cx="2893455" cy="2314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923807"/>
      </p:ext>
    </p:extLst>
  </p:cSld>
  <p:clrMapOvr>
    <a:masterClrMapping/>
  </p:clrMapOvr>
  <p:transition>
    <p:circl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1371600" y="76200"/>
            <a:ext cx="10182225" cy="475437"/>
          </a:xfrm>
          <a:prstGeom prst="rect">
            <a:avLst/>
          </a:prstGeom>
        </p:spPr>
        <p:txBody>
          <a:bodyPr vert="horz" wrap="square" lIns="0" tIns="166039" rIns="0" bIns="0" rtlCol="0">
            <a:spAutoFit/>
          </a:bodyPr>
          <a:lstStyle/>
          <a:p>
            <a:pPr marL="76962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002060"/>
                </a:solidFill>
              </a:rPr>
              <a:t>1.</a:t>
            </a:r>
            <a:r>
              <a:rPr spc="-25" dirty="0">
                <a:solidFill>
                  <a:srgbClr val="002060"/>
                </a:solidFill>
              </a:rPr>
              <a:t> </a:t>
            </a:r>
            <a:r>
              <a:rPr spc="-10" dirty="0">
                <a:solidFill>
                  <a:srgbClr val="002060"/>
                </a:solidFill>
              </a:rPr>
              <a:t>Образовательная</a:t>
            </a:r>
            <a:r>
              <a:rPr spc="-55" dirty="0">
                <a:solidFill>
                  <a:srgbClr val="002060"/>
                </a:solidFill>
              </a:rPr>
              <a:t> </a:t>
            </a:r>
            <a:r>
              <a:rPr dirty="0">
                <a:solidFill>
                  <a:srgbClr val="002060"/>
                </a:solidFill>
              </a:rPr>
              <a:t>деятельность</a:t>
            </a:r>
            <a:r>
              <a:rPr spc="-50" dirty="0">
                <a:solidFill>
                  <a:srgbClr val="002060"/>
                </a:solidFill>
              </a:rPr>
              <a:t> </a:t>
            </a:r>
            <a:r>
              <a:rPr dirty="0">
                <a:solidFill>
                  <a:srgbClr val="002060"/>
                </a:solidFill>
              </a:rPr>
              <a:t>–</a:t>
            </a:r>
            <a:r>
              <a:rPr spc="-10" dirty="0">
                <a:solidFill>
                  <a:srgbClr val="002060"/>
                </a:solidFill>
              </a:rPr>
              <a:t> </a:t>
            </a:r>
            <a:r>
              <a:rPr dirty="0">
                <a:solidFill>
                  <a:srgbClr val="002060"/>
                </a:solidFill>
              </a:rPr>
              <a:t>ключевые</a:t>
            </a:r>
            <a:r>
              <a:rPr spc="-25" dirty="0">
                <a:solidFill>
                  <a:srgbClr val="002060"/>
                </a:solidFill>
              </a:rPr>
              <a:t> </a:t>
            </a:r>
            <a:r>
              <a:rPr lang="ru-RU" spc="-25" dirty="0" smtClean="0">
                <a:solidFill>
                  <a:srgbClr val="002060"/>
                </a:solidFill>
              </a:rPr>
              <a:t>рез</a:t>
            </a:r>
            <a:r>
              <a:rPr lang="ru-RU" spc="-20" dirty="0" smtClean="0">
                <a:solidFill>
                  <a:srgbClr val="002060"/>
                </a:solidFill>
              </a:rPr>
              <a:t>ультаты </a:t>
            </a:r>
            <a:r>
              <a:rPr lang="ru-RU" spc="-20" dirty="0">
                <a:solidFill>
                  <a:srgbClr val="002060"/>
                </a:solidFill>
              </a:rPr>
              <a:t>в </a:t>
            </a:r>
            <a:r>
              <a:rPr lang="ru-RU" spc="-20" dirty="0" smtClean="0">
                <a:solidFill>
                  <a:srgbClr val="002060"/>
                </a:solidFill>
              </a:rPr>
              <a:t>2025-2026  </a:t>
            </a:r>
            <a:r>
              <a:rPr lang="ru-RU" spc="-20" dirty="0">
                <a:solidFill>
                  <a:srgbClr val="002060"/>
                </a:solidFill>
              </a:rPr>
              <a:t>учебном году</a:t>
            </a:r>
            <a:endParaRPr spc="-20" dirty="0">
              <a:solidFill>
                <a:srgbClr val="002060"/>
              </a:solidFill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2033884" y="6563664"/>
            <a:ext cx="102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solidFill>
                  <a:srgbClr val="888888"/>
                </a:solidFill>
                <a:latin typeface="Calibri"/>
                <a:cs typeface="Calibri"/>
              </a:rPr>
              <a:t>4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36" name="Рисунок 3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24384"/>
            <a:ext cx="853514" cy="853514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838200" y="551637"/>
            <a:ext cx="11506200" cy="13490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8450" marR="0" lvl="0" indent="-285750" defTabSz="91440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188595" algn="l"/>
              </a:tabLst>
              <a:defRPr/>
            </a:pP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Arial Narrow"/>
                <a:cs typeface="Arial Narrow"/>
              </a:rPr>
              <a:t>Усовершенствование учебного процесса по н</a:t>
            </a:r>
            <a:r>
              <a:rPr kumimoji="0" lang="ru-RU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Arial Narrow"/>
                <a:cs typeface="Arial Narrow"/>
              </a:rPr>
              <a:t>аправлению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Arial Narrow"/>
                <a:cs typeface="Arial Narrow"/>
              </a:rPr>
              <a:t> подготовки 09.03.04 </a:t>
            </a: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Arial Narrow"/>
                <a:cs typeface="Arial Narrow"/>
              </a:rPr>
              <a:t>Программная инженерия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Arial Narrow"/>
                <a:cs typeface="Arial Narrow"/>
              </a:rPr>
              <a:t>:</a:t>
            </a:r>
            <a:r>
              <a:rPr kumimoji="0" lang="ru-RU" sz="1400" b="0" i="0" u="none" strike="noStrike" kern="0" cap="none" spc="0" normalizeH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Arial Narrow"/>
                <a:cs typeface="Arial Narrow"/>
              </a:rPr>
              <a:t> введение предмета «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Arial Narrow"/>
                <a:cs typeface="Arial Narrow"/>
              </a:rPr>
              <a:t>Основы управления и программирования беспилотными авиационными системами» (доц. </a:t>
            </a:r>
            <a:r>
              <a:rPr kumimoji="0" lang="ru-RU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Arial Narrow"/>
                <a:cs typeface="Arial Narrow"/>
              </a:rPr>
              <a:t>Винокурский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Arial Narrow"/>
                <a:cs typeface="Arial Narrow"/>
              </a:rPr>
              <a:t> Д.М.);</a:t>
            </a:r>
            <a:r>
              <a:rPr kumimoji="0" lang="ru-RU" sz="1400" b="0" i="0" u="none" strike="noStrike" kern="0" cap="none" spc="0" normalizeH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Arial Narrow"/>
                <a:cs typeface="Arial Narrow"/>
              </a:rPr>
              <a:t> передача </a:t>
            </a:r>
            <a:r>
              <a:rPr kumimoji="0" lang="ru-RU" sz="1400" b="0" i="0" u="none" strike="noStrike" kern="0" cap="none" spc="0" normalizeH="0" noProof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Arial Narrow"/>
                <a:cs typeface="Arial Narrow"/>
              </a:rPr>
              <a:t>спецдисциплин</a:t>
            </a:r>
            <a:r>
              <a:rPr kumimoji="0" lang="ru-RU" sz="1400" b="0" i="0" u="none" strike="noStrike" kern="0" cap="none" spc="0" normalizeH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Arial Narrow"/>
                <a:cs typeface="Arial Narrow"/>
              </a:rPr>
              <a:t> на выпускающую кафедру «Цифровая инженерия и сетевые технологии» ( доц. Эльканова Л.М.).</a:t>
            </a:r>
          </a:p>
          <a:p>
            <a:pPr marL="298450" marR="0" lvl="0" indent="-285750" defTabSz="91440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188595" algn="l"/>
              </a:tabLst>
              <a:defRPr/>
            </a:pPr>
            <a:r>
              <a:rPr lang="ru-RU" sz="1400" noProof="0" dirty="0" smtClean="0">
                <a:solidFill>
                  <a:schemeClr val="tx2">
                    <a:lumMod val="50000"/>
                  </a:schemeClr>
                </a:solidFill>
                <a:latin typeface="Arial Narrow"/>
                <a:cs typeface="Arial Narrow"/>
              </a:rPr>
              <a:t>Пополнение академического банка </a:t>
            </a:r>
            <a:r>
              <a:rPr lang="ru-RU" sz="1400" b="1" noProof="0" dirty="0" err="1" smtClean="0">
                <a:solidFill>
                  <a:schemeClr val="tx2">
                    <a:lumMod val="50000"/>
                  </a:schemeClr>
                </a:solidFill>
                <a:latin typeface="Arial Narrow"/>
                <a:cs typeface="Arial Narrow"/>
              </a:rPr>
              <a:t>видеолекции</a:t>
            </a:r>
            <a:r>
              <a:rPr lang="ru-RU" sz="1400" b="1" noProof="0" dirty="0" smtClean="0">
                <a:solidFill>
                  <a:schemeClr val="tx2">
                    <a:lumMod val="50000"/>
                  </a:schemeClr>
                </a:solidFill>
                <a:latin typeface="Arial Narrow"/>
                <a:cs typeface="Arial Narrow"/>
              </a:rPr>
              <a:t> и </a:t>
            </a:r>
            <a:r>
              <a:rPr lang="ru-RU" sz="1400" b="1" noProof="0" dirty="0" err="1" smtClean="0">
                <a:solidFill>
                  <a:schemeClr val="tx2">
                    <a:lumMod val="50000"/>
                  </a:schemeClr>
                </a:solidFill>
                <a:latin typeface="Arial Narrow"/>
                <a:cs typeface="Arial Narrow"/>
              </a:rPr>
              <a:t>видеоконсультаций</a:t>
            </a:r>
            <a:r>
              <a:rPr lang="ru-RU" sz="1400" b="1" noProof="0" dirty="0" smtClean="0">
                <a:solidFill>
                  <a:schemeClr val="tx2">
                    <a:lumMod val="50000"/>
                  </a:schemeClr>
                </a:solidFill>
                <a:latin typeface="Arial Narrow"/>
                <a:cs typeface="Arial Narrow"/>
              </a:rPr>
              <a:t> </a:t>
            </a:r>
            <a:r>
              <a:rPr lang="ru-RU" sz="1400" noProof="0" dirty="0" smtClean="0">
                <a:solidFill>
                  <a:schemeClr val="tx2">
                    <a:lumMod val="50000"/>
                  </a:schemeClr>
                </a:solidFill>
                <a:latin typeface="Arial Narrow"/>
                <a:cs typeface="Arial Narrow"/>
              </a:rPr>
              <a:t>1020 записями (ИОО).</a:t>
            </a:r>
            <a:endParaRPr kumimoji="0" lang="ru-RU" sz="1400" b="0" i="0" u="none" strike="noStrike" kern="0" cap="none" spc="0" normalizeH="0" baseline="0" noProof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Arial Narrow"/>
              <a:cs typeface="Arial Narrow"/>
            </a:endParaRPr>
          </a:p>
          <a:p>
            <a:pPr marL="298450" marR="0" lvl="0" indent="-285750" defTabSz="91440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188595" algn="l"/>
              </a:tabLst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Arial Narrow"/>
                <a:cs typeface="Arial Narrow"/>
              </a:rPr>
              <a:t>Расширение практики использования в учебном процессе курсов, записанных на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Arial Narrow"/>
                <a:cs typeface="Arial Narrow"/>
              </a:rPr>
              <a:t>LMS </a:t>
            </a: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Arial Narrow"/>
                <a:cs typeface="Arial Narrow"/>
              </a:rPr>
              <a:t>Moodle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Arial Narrow"/>
                <a:cs typeface="Arial Narrow"/>
              </a:rPr>
              <a:t> (ИОО):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2376798"/>
              </p:ext>
            </p:extLst>
          </p:nvPr>
        </p:nvGraphicFramePr>
        <p:xfrm>
          <a:off x="222886" y="1972710"/>
          <a:ext cx="11810998" cy="4590954"/>
        </p:xfrm>
        <a:graphic>
          <a:graphicData uri="http://schemas.openxmlformats.org/drawingml/2006/table">
            <a:tbl>
              <a:tblPr/>
              <a:tblGrid>
                <a:gridCol w="860404"/>
                <a:gridCol w="2830533"/>
                <a:gridCol w="4287353"/>
                <a:gridCol w="3832708"/>
              </a:tblGrid>
              <a:tr h="360048">
                <a:tc row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tabLst>
                          <a:tab pos="1258888" algn="l"/>
                        </a:tabLst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tabLst>
                          <a:tab pos="1258888" algn="l"/>
                        </a:tabLst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tabLst>
                          <a:tab pos="1258888" algn="l"/>
                        </a:tabLst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tabLst>
                          <a:tab pos="1258888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tabLst>
                          <a:tab pos="1258888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tabLst>
                          <a:tab pos="1258888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tabLst>
                          <a:tab pos="1258888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tabLst>
                          <a:tab pos="1258888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tabLst>
                          <a:tab pos="1258888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8888" algn="l"/>
                        </a:tabLst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Уровень ОП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8888" algn="l"/>
                        </a:tabLst>
                      </a:pPr>
                      <a:endParaRPr kumimoji="0" lang="ru-RU" altLang="ru-RU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3" marR="91423" marT="45722" marB="45722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grid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Статус онлайн-курса</a:t>
                      </a:r>
                    </a:p>
                  </a:txBody>
                  <a:tcPr marL="91423" marR="91423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380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Запущен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(онлайн-курс)</a:t>
                      </a:r>
                      <a:endParaRPr kumimoji="0" lang="ru-RU" altLang="ru-RU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3" marR="91423" marT="45722" marB="45722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Онлайн-курс, используемый как часть учебного курса (дисциплины)</a:t>
                      </a:r>
                      <a:endParaRPr kumimoji="0" lang="ru-RU" altLang="ru-RU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3" marR="91423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разработке</a:t>
                      </a:r>
                      <a:endParaRPr kumimoji="0" lang="ru-RU" altLang="ru-RU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3" marR="91423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168592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Дополнительное образование</a:t>
                      </a:r>
                    </a:p>
                  </a:txBody>
                  <a:tcPr marL="91423" marR="91423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indent="82550"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85725" marR="0" lvl="0" indent="-857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Электроэнергетика и электротехника</a:t>
                      </a:r>
                    </a:p>
                    <a:p>
                      <a:pPr marL="85725" marR="0" lvl="0" indent="-857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Юриспруденция</a:t>
                      </a:r>
                    </a:p>
                    <a:p>
                      <a:pPr marL="85725" marR="0" lvl="0" indent="-857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Основы цифровой грамотности </a:t>
                      </a:r>
                    </a:p>
                    <a:p>
                      <a:pPr marL="85725" marR="0" lvl="0" indent="-857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Цифровые технологии в образовании</a:t>
                      </a:r>
                    </a:p>
                    <a:p>
                      <a:pPr marL="85725" marR="0" lvl="0" indent="-857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Управление государственными и муниципальными закупками</a:t>
                      </a:r>
                    </a:p>
                    <a:p>
                      <a:pPr marL="85725" marR="0" lvl="0" indent="-857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Государственное и муниципальное управление: механизмы и технологии управления социально-экономическим развитием территории</a:t>
                      </a:r>
                    </a:p>
                  </a:txBody>
                  <a:tcPr marL="91423" marR="91423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indent="82550"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825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 ДПП ПК «Управление государственными и муниципальными закупками» (Мамбетова О.М., Гербекова И.М.)</a:t>
                      </a:r>
                    </a:p>
                    <a:p>
                      <a:pPr marL="0" marR="0" lvl="0" indent="825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 Методический курс "Актуализация Основной образовательной программы в соответствии с ФГОС 3++" (Нагорная Г.Ю., Семенова Л.У.)</a:t>
                      </a:r>
                    </a:p>
                    <a:p>
                      <a:pPr marL="0" marR="0" lvl="0" indent="825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 Подготовка к ЕГЭ по дисциплине «Биология» (</a:t>
                      </a:r>
                      <a:r>
                        <a:rPr kumimoji="0" lang="ru-RU" altLang="ru-RU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Эркенова</a:t>
                      </a: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М.М.)</a:t>
                      </a:r>
                    </a:p>
                  </a:txBody>
                  <a:tcPr marL="91423" marR="91423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indent="82550"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ДП ПК «Основы цифровой грамотности»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ДП ПП «Земельно-имущественные отношения»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ДП ПП «Специалист по предоставлению косметических услуг»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ДП ПП «Правовые основы социального обеспечения»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ДП ПП «Экономика и бухгалтерский учет»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ДП ПК «Социальная защита и социальное обеспечение»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ДП ПП «Школа фермера: организация и функционирование крестьянских (фермерских) хозяйств»</a:t>
                      </a:r>
                    </a:p>
                  </a:txBody>
                  <a:tcPr marL="91423" marR="91423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211117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Высшее образование</a:t>
                      </a:r>
                    </a:p>
                  </a:txBody>
                  <a:tcPr marL="91423" marR="91423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825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 Административная ответственность. Для специальности 40.05.02 Правоохранительная деятельность (Гогуева С.С.)</a:t>
                      </a:r>
                    </a:p>
                    <a:p>
                      <a:pPr marL="0" marR="0" lvl="0" indent="825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 Правоведение. Для неюридических специальностей (направлений подготовки) (Гогуева С.С.)</a:t>
                      </a:r>
                    </a:p>
                    <a:p>
                      <a:pPr marL="0" marR="0" lvl="0" indent="825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 Основы компьютерной обработки информации. (</a:t>
                      </a:r>
                      <a:r>
                        <a:rPr kumimoji="0" lang="ru-RU" altLang="ru-RU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Биджиева</a:t>
                      </a: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С.Х.)</a:t>
                      </a:r>
                    </a:p>
                    <a:p>
                      <a:pPr marL="0" marR="0" lvl="0" indent="825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3" marR="91423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825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 Информационное обеспечение предприятия  (Бостанова Л.К.)</a:t>
                      </a:r>
                    </a:p>
                    <a:p>
                      <a:pPr marL="0" marR="0" lvl="0" indent="825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 Защита и обработка конфиденциальной информации. (Бостанова Л.К.)</a:t>
                      </a:r>
                    </a:p>
                    <a:p>
                      <a:pPr marL="0" marR="0" lvl="0" indent="825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 Деловая риторика  (Продвинутый уровень)  (Нагорная Г.Ю.)</a:t>
                      </a:r>
                    </a:p>
                    <a:p>
                      <a:pPr marL="0" marR="0" lvl="0" indent="825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 Информатика  (</a:t>
                      </a:r>
                      <a:r>
                        <a:rPr kumimoji="0" lang="ru-RU" altLang="ru-RU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Эльканова</a:t>
                      </a: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Л.М.) </a:t>
                      </a:r>
                    </a:p>
                    <a:p>
                      <a:pPr marL="0" marR="0" lvl="0" indent="825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 Юридическая техника. Для направления подготовки 40.03.01 Юриспруденция  (</a:t>
                      </a:r>
                      <a:r>
                        <a:rPr kumimoji="0" lang="ru-RU" altLang="ru-RU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Гогуева</a:t>
                      </a: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С.С.)</a:t>
                      </a:r>
                    </a:p>
                    <a:p>
                      <a:pPr marL="0" marR="0" lvl="0" indent="825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 Вычислительные системы, сети и телекоммуникации. (</a:t>
                      </a:r>
                      <a:r>
                        <a:rPr kumimoji="0" lang="ru-RU" altLang="ru-RU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Биджиева</a:t>
                      </a: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С.Х.)</a:t>
                      </a:r>
                    </a:p>
                    <a:p>
                      <a:pPr marL="0" marR="0" lvl="0" indent="825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 Эпидемиология  для специальности  31.05.01 Лечебное дело (</a:t>
                      </a:r>
                      <a:r>
                        <a:rPr kumimoji="0" lang="ru-RU" altLang="ru-RU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Болатчиев</a:t>
                      </a: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К.Х.)</a:t>
                      </a:r>
                    </a:p>
                    <a:p>
                      <a:pPr marL="0" marR="0" lvl="0" indent="825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 Эпидемиология  для специальности  31.05.03 Педиатрия (</a:t>
                      </a:r>
                      <a:r>
                        <a:rPr kumimoji="0" lang="ru-RU" altLang="ru-RU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Болатчиев</a:t>
                      </a: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К.Х.)</a:t>
                      </a:r>
                    </a:p>
                    <a:p>
                      <a:pPr marL="0" marR="0" lvl="0" indent="825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9. Эпидемиология  для специальности  31.05.03 Педиатрия (</a:t>
                      </a:r>
                      <a:r>
                        <a:rPr kumimoji="0" lang="ru-RU" altLang="ru-RU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Болатчиев</a:t>
                      </a: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К.Х.)</a:t>
                      </a:r>
                    </a:p>
                    <a:p>
                      <a:pPr marL="0" marR="0" lvl="0" indent="825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 Эпидемиология  для специальности  Ординатура (</a:t>
                      </a:r>
                      <a:r>
                        <a:rPr kumimoji="0" lang="ru-RU" altLang="ru-RU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Болатчиев</a:t>
                      </a: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К.Х.)</a:t>
                      </a:r>
                    </a:p>
                    <a:p>
                      <a:pPr marL="0" marR="0" lvl="0" indent="825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11. Безопасность жизнедеятельности. Для всех направлений подготовки (</a:t>
                      </a:r>
                      <a:r>
                        <a:rPr kumimoji="0" lang="ru-RU" altLang="ru-RU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Текеев</a:t>
                      </a: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М.-А.Э.)</a:t>
                      </a:r>
                    </a:p>
                  </a:txBody>
                  <a:tcPr marL="91423" marR="91423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indent="82550"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825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3" marR="91423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88949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00175" y="1174771"/>
            <a:ext cx="4125313" cy="239425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281940" marR="772160" indent="-269875">
              <a:lnSpc>
                <a:spcPts val="1600"/>
              </a:lnSpc>
              <a:spcBef>
                <a:spcPts val="225"/>
              </a:spcBef>
              <a:buAutoNum type="arabicPeriod"/>
              <a:tabLst>
                <a:tab pos="281940" algn="l"/>
              </a:tabLst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Arial Narrow"/>
                <a:cs typeface="Arial Narrow"/>
              </a:rPr>
              <a:t>Научные мероприятия: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295400" y="21378"/>
            <a:ext cx="9391649" cy="475437"/>
          </a:xfrm>
          <a:prstGeom prst="rect">
            <a:avLst/>
          </a:prstGeom>
        </p:spPr>
        <p:txBody>
          <a:bodyPr vert="horz" wrap="square" lIns="0" tIns="166039" rIns="0" bIns="0" rtlCol="0">
            <a:spAutoFit/>
          </a:bodyPr>
          <a:lstStyle/>
          <a:p>
            <a:pPr marL="769620">
              <a:lnSpc>
                <a:spcPct val="100000"/>
              </a:lnSpc>
              <a:spcBef>
                <a:spcPts val="100"/>
              </a:spcBef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2</a:t>
            </a:r>
            <a:r>
              <a:rPr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  <a:r>
              <a:rPr spc="-45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dirty="0" err="1" smtClean="0">
                <a:solidFill>
                  <a:schemeClr val="tx2">
                    <a:lumMod val="75000"/>
                  </a:schemeClr>
                </a:solidFill>
              </a:rPr>
              <a:t>Нау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чная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деятельность</a:t>
            </a:r>
            <a:r>
              <a:rPr spc="-3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dirty="0">
                <a:solidFill>
                  <a:schemeClr val="tx2">
                    <a:lumMod val="75000"/>
                  </a:schemeClr>
                </a:solidFill>
              </a:rPr>
              <a:t>–</a:t>
            </a:r>
            <a:r>
              <a:rPr spc="-3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dirty="0">
                <a:solidFill>
                  <a:schemeClr val="tx2">
                    <a:lumMod val="75000"/>
                  </a:schemeClr>
                </a:solidFill>
              </a:rPr>
              <a:t>ключевые</a:t>
            </a:r>
            <a:r>
              <a:rPr spc="-4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pc="-4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dirty="0" err="1" smtClean="0">
                <a:solidFill>
                  <a:schemeClr val="tx2">
                    <a:lumMod val="75000"/>
                  </a:schemeClr>
                </a:solidFill>
              </a:rPr>
              <a:t>результаты</a:t>
            </a:r>
            <a:r>
              <a:rPr spc="-55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pc="-40" dirty="0" smtClean="0">
                <a:solidFill>
                  <a:schemeClr val="tx2">
                    <a:lumMod val="75000"/>
                  </a:schemeClr>
                </a:solidFill>
              </a:rPr>
              <a:t>в 2025-2026  </a:t>
            </a:r>
            <a:r>
              <a:rPr lang="ru-RU" spc="-40" dirty="0">
                <a:solidFill>
                  <a:schemeClr val="tx2">
                    <a:lumMod val="75000"/>
                  </a:schemeClr>
                </a:solidFill>
              </a:rPr>
              <a:t>учебном </a:t>
            </a:r>
            <a:r>
              <a:rPr lang="ru-RU" spc="-40" dirty="0" smtClean="0">
                <a:solidFill>
                  <a:schemeClr val="tx2">
                    <a:lumMod val="75000"/>
                  </a:schemeClr>
                </a:solidFill>
              </a:rPr>
              <a:t>году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endParaRPr spc="-2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932411" y="6563664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888888"/>
                </a:solidFill>
                <a:latin typeface="Calibri"/>
                <a:cs typeface="Calibri"/>
              </a:rPr>
              <a:t>10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52400"/>
            <a:ext cx="853514" cy="853514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657778" y="1174771"/>
            <a:ext cx="70384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0" dirty="0" smtClean="0">
                <a:solidFill>
                  <a:srgbClr val="001D36"/>
                </a:solidFill>
                <a:effectLst/>
                <a:latin typeface="Montserrat"/>
              </a:rPr>
              <a:t>     </a:t>
            </a:r>
            <a:endParaRPr lang="ru-RU" b="0" i="0" dirty="0">
              <a:solidFill>
                <a:srgbClr val="001D36"/>
              </a:solidFill>
              <a:effectLst/>
              <a:latin typeface="Montserrat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6121" y="1782241"/>
            <a:ext cx="6210300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b="1" i="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Цикл научных мероприятий </a:t>
            </a:r>
            <a:r>
              <a:rPr lang="ru-RU" sz="1600" i="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 для первых курсов </a:t>
            </a:r>
            <a:r>
              <a:rPr lang="ru-RU" sz="1600" b="1" i="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«МОИ ПЕРВЫЕ ШАГИ В НАУКЕ» </a:t>
            </a:r>
            <a:r>
              <a:rPr lang="ru-RU" sz="1600" i="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 (в рамках Всероссийского фестиваля NAUKA 0+).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b="1" i="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Всероссийская научно-практическая конференция «Роль отрасли животноводства Северного Кавказа в обеспечении продовольственной безопасности России»  </a:t>
            </a:r>
            <a:r>
              <a:rPr lang="ru-RU" sz="1600" i="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с участием ведущих ученых России из ФГБОУ ВО </a:t>
            </a:r>
            <a:r>
              <a:rPr lang="ru-RU" sz="1600" i="0" dirty="0" err="1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СПбГУВМ</a:t>
            </a:r>
            <a:r>
              <a:rPr lang="ru-RU" sz="1600" i="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, РГАУ-МСХА им. </a:t>
            </a:r>
            <a:r>
              <a:rPr lang="ru-RU" sz="1600" i="0" dirty="0" err="1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К.А.Тимирязева</a:t>
            </a:r>
            <a:r>
              <a:rPr lang="ru-RU" sz="1600" i="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, ФГБОУ ВО </a:t>
            </a:r>
            <a:r>
              <a:rPr lang="ru-RU" sz="1600" i="0" dirty="0" err="1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МГАВМиБ</a:t>
            </a:r>
            <a:r>
              <a:rPr lang="ru-RU" sz="1600" i="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–МВА им. </a:t>
            </a:r>
            <a:r>
              <a:rPr lang="ru-RU" sz="1600" i="0" dirty="0" err="1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К.И.Скрябина</a:t>
            </a:r>
            <a:r>
              <a:rPr lang="ru-RU" sz="1600" i="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, ФГАОУ ВО Первый МГМУ имени </a:t>
            </a:r>
            <a:r>
              <a:rPr lang="ru-RU" sz="1600" i="0" dirty="0" err="1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И.М.Сеченова</a:t>
            </a:r>
            <a:r>
              <a:rPr lang="ru-RU" sz="1600" i="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 Минздрава России, ФГБНУ «Всероссийский научно-исследовательский институт племенного дела (</a:t>
            </a:r>
            <a:r>
              <a:rPr lang="ru-RU" sz="1600" i="0" dirty="0" err="1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ВНИИплем</a:t>
            </a:r>
            <a:r>
              <a:rPr lang="ru-RU" sz="1600" i="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)», ФГБНУ «Федеральный Ростовский аграрный научный центр», ФГБНУ «Северо-Кавказский федеральный научный аграрный центр».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XIV 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Всероссийская научно-практическая конференция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ru-RU" sz="1600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«Актуальные проблемы современной науки: состояние, тенденции развития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».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Круглый </a:t>
            </a:r>
            <a:r>
              <a:rPr lang="ru-RU" sz="1600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стол «</a:t>
            </a:r>
            <a:r>
              <a:rPr lang="ru-RU" sz="1600" b="1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Цифровизация</a:t>
            </a:r>
            <a:r>
              <a:rPr lang="ru-RU" sz="1600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 как фактор социально-экономического развития региона: состояние, перспективы развития» 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совместно с Министерством цифрового развития 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КЧР.</a:t>
            </a:r>
            <a:endParaRPr lang="ru-RU" sz="1600" dirty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 algn="l"/>
            <a:r>
              <a:rPr lang="ru-RU" sz="1600" b="0" i="0" dirty="0" smtClean="0">
                <a:solidFill>
                  <a:schemeClr val="tx2">
                    <a:lumMod val="50000"/>
                  </a:schemeClr>
                </a:solidFill>
                <a:effectLst/>
                <a:latin typeface="Arial Narrow" panose="020B0606020202030204" pitchFamily="34" charset="0"/>
              </a:rPr>
              <a:t> </a:t>
            </a:r>
          </a:p>
          <a:p>
            <a:endParaRPr lang="ru-RU" sz="16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714" y="673041"/>
            <a:ext cx="3198995" cy="2263131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4942" y="4517240"/>
            <a:ext cx="3501921" cy="2271671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0536" y="2936172"/>
            <a:ext cx="2641613" cy="167074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671" y="613447"/>
            <a:ext cx="2550338" cy="1948734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8527" y="2562181"/>
            <a:ext cx="1335460" cy="1996643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7630" y="2272361"/>
            <a:ext cx="1615080" cy="2343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299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4461" y="1100074"/>
            <a:ext cx="5786755" cy="234038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065" marR="772160">
              <a:lnSpc>
                <a:spcPts val="1600"/>
              </a:lnSpc>
              <a:spcBef>
                <a:spcPts val="225"/>
              </a:spcBef>
              <a:tabLst>
                <a:tab pos="281940" algn="l"/>
              </a:tabLst>
            </a:pPr>
            <a:r>
              <a:rPr lang="ru-RU" sz="1400" b="1" dirty="0">
                <a:solidFill>
                  <a:srgbClr val="C00000"/>
                </a:solidFill>
                <a:latin typeface="Arial Narrow"/>
                <a:cs typeface="Arial Narrow"/>
              </a:rPr>
              <a:t>Рост публикационной активности ППС: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400175" y="189687"/>
            <a:ext cx="9391649" cy="475437"/>
          </a:xfrm>
          <a:prstGeom prst="rect">
            <a:avLst/>
          </a:prstGeom>
        </p:spPr>
        <p:txBody>
          <a:bodyPr vert="horz" wrap="square" lIns="0" tIns="166039" rIns="0" bIns="0" rtlCol="0">
            <a:spAutoFit/>
          </a:bodyPr>
          <a:lstStyle/>
          <a:p>
            <a:pPr marL="769620">
              <a:lnSpc>
                <a:spcPct val="100000"/>
              </a:lnSpc>
              <a:spcBef>
                <a:spcPts val="100"/>
              </a:spcBef>
            </a:pPr>
            <a:r>
              <a:rPr lang="ru-RU" dirty="0"/>
              <a:t>2</a:t>
            </a:r>
            <a:r>
              <a:rPr dirty="0"/>
              <a:t>.</a:t>
            </a:r>
            <a:r>
              <a:rPr spc="-45" dirty="0"/>
              <a:t> </a:t>
            </a:r>
            <a:r>
              <a:rPr dirty="0" err="1"/>
              <a:t>Нау</a:t>
            </a:r>
            <a:r>
              <a:rPr lang="ru-RU" dirty="0" err="1"/>
              <a:t>чная</a:t>
            </a:r>
            <a:r>
              <a:rPr lang="ru-RU" dirty="0"/>
              <a:t> деятельность</a:t>
            </a:r>
            <a:r>
              <a:rPr spc="-30" dirty="0"/>
              <a:t> </a:t>
            </a:r>
            <a:r>
              <a:rPr dirty="0"/>
              <a:t>–</a:t>
            </a:r>
            <a:r>
              <a:rPr spc="-30" dirty="0"/>
              <a:t> </a:t>
            </a:r>
            <a:r>
              <a:rPr dirty="0" err="1"/>
              <a:t>ключевые</a:t>
            </a:r>
            <a:r>
              <a:rPr spc="-40" dirty="0"/>
              <a:t> </a:t>
            </a:r>
            <a:r>
              <a:rPr dirty="0" err="1"/>
              <a:t>результаты</a:t>
            </a:r>
            <a:r>
              <a:rPr spc="-55" dirty="0"/>
              <a:t> </a:t>
            </a:r>
            <a:r>
              <a:rPr lang="ru-RU" spc="-40" dirty="0"/>
              <a:t>в 2025 году</a:t>
            </a:r>
            <a:r>
              <a:rPr lang="ru-RU" dirty="0"/>
              <a:t> </a:t>
            </a:r>
            <a:endParaRPr spc="-20" dirty="0"/>
          </a:p>
        </p:txBody>
      </p:sp>
      <p:sp>
        <p:nvSpPr>
          <p:cNvPr id="7" name="object 7"/>
          <p:cNvSpPr txBox="1"/>
          <p:nvPr/>
        </p:nvSpPr>
        <p:spPr>
          <a:xfrm>
            <a:off x="11932411" y="6563664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888888"/>
                </a:solidFill>
                <a:latin typeface="Calibri"/>
                <a:cs typeface="Calibri"/>
              </a:rPr>
              <a:t>10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152400"/>
            <a:ext cx="853514" cy="85351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3400" y="990600"/>
            <a:ext cx="3657600" cy="27432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graphicFrame>
        <p:nvGraphicFramePr>
          <p:cNvPr id="15" name="Диаграмма 14">
            <a:extLst>
              <a:ext uri="{FF2B5EF4-FFF2-40B4-BE49-F238E27FC236}">
                <a16:creationId xmlns="" xmlns:a16="http://schemas.microsoft.com/office/drawing/2014/main" id="{00000000-0008-0000-0100-000002000000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28601" y="1426187"/>
          <a:ext cx="7696200" cy="5241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2" name="Picture 2" descr="https://ncsa.ru/upload/resize_cache/iblock/e4e/300_240_2/urjpawu01fz7039hco8it539o5j1bizl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0" y="4038599"/>
            <a:ext cx="3581400" cy="2532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63772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4461" y="1100074"/>
            <a:ext cx="5786755" cy="464871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065" marR="772160">
              <a:lnSpc>
                <a:spcPts val="1600"/>
              </a:lnSpc>
              <a:spcBef>
                <a:spcPts val="225"/>
              </a:spcBef>
              <a:tabLst>
                <a:tab pos="281940" algn="l"/>
              </a:tabLst>
            </a:pPr>
            <a:r>
              <a:rPr lang="ru-RU" sz="1400" b="1" dirty="0">
                <a:solidFill>
                  <a:srgbClr val="C00000"/>
                </a:solidFill>
                <a:latin typeface="Arial Narrow"/>
                <a:cs typeface="Arial Narrow"/>
              </a:rPr>
              <a:t>Патенты и свидетельства о регистрации за 2025 г. </a:t>
            </a:r>
          </a:p>
          <a:p>
            <a:pPr marL="12065" marR="772160">
              <a:lnSpc>
                <a:spcPts val="1600"/>
              </a:lnSpc>
              <a:spcBef>
                <a:spcPts val="225"/>
              </a:spcBef>
              <a:tabLst>
                <a:tab pos="281940" algn="l"/>
              </a:tabLst>
            </a:pPr>
            <a:endParaRPr lang="ru-RU" sz="1400" b="1" dirty="0">
              <a:solidFill>
                <a:srgbClr val="C00000"/>
              </a:solidFill>
              <a:latin typeface="Arial Narrow"/>
              <a:cs typeface="Arial Narrow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400175" y="189687"/>
            <a:ext cx="9391649" cy="475437"/>
          </a:xfrm>
          <a:prstGeom prst="rect">
            <a:avLst/>
          </a:prstGeom>
        </p:spPr>
        <p:txBody>
          <a:bodyPr vert="horz" wrap="square" lIns="0" tIns="166039" rIns="0" bIns="0" rtlCol="0">
            <a:spAutoFit/>
          </a:bodyPr>
          <a:lstStyle/>
          <a:p>
            <a:pPr marL="769620">
              <a:lnSpc>
                <a:spcPct val="100000"/>
              </a:lnSpc>
              <a:spcBef>
                <a:spcPts val="100"/>
              </a:spcBef>
            </a:pPr>
            <a:r>
              <a:rPr lang="ru-RU" dirty="0">
                <a:solidFill>
                  <a:srgbClr val="002060"/>
                </a:solidFill>
              </a:rPr>
              <a:t>2</a:t>
            </a:r>
            <a:r>
              <a:rPr dirty="0">
                <a:solidFill>
                  <a:srgbClr val="002060"/>
                </a:solidFill>
              </a:rPr>
              <a:t>.</a:t>
            </a:r>
            <a:r>
              <a:rPr spc="-45"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Нау</a:t>
            </a:r>
            <a:r>
              <a:rPr lang="ru-RU" dirty="0" err="1">
                <a:solidFill>
                  <a:srgbClr val="002060"/>
                </a:solidFill>
              </a:rPr>
              <a:t>чная</a:t>
            </a:r>
            <a:r>
              <a:rPr lang="ru-RU" dirty="0">
                <a:solidFill>
                  <a:srgbClr val="002060"/>
                </a:solidFill>
              </a:rPr>
              <a:t> деятельность</a:t>
            </a:r>
            <a:r>
              <a:rPr spc="-30" dirty="0">
                <a:solidFill>
                  <a:srgbClr val="002060"/>
                </a:solidFill>
              </a:rPr>
              <a:t> </a:t>
            </a:r>
            <a:r>
              <a:rPr dirty="0">
                <a:solidFill>
                  <a:srgbClr val="002060"/>
                </a:solidFill>
              </a:rPr>
              <a:t>–</a:t>
            </a:r>
            <a:r>
              <a:rPr spc="-30"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ключевые</a:t>
            </a:r>
            <a:r>
              <a:rPr lang="ru-RU" spc="-40"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результаты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spc="-40" dirty="0">
                <a:solidFill>
                  <a:srgbClr val="002060"/>
                </a:solidFill>
              </a:rPr>
              <a:t>в 2025 году</a:t>
            </a:r>
            <a:r>
              <a:rPr lang="ru-RU" dirty="0">
                <a:solidFill>
                  <a:srgbClr val="002060"/>
                </a:solidFill>
              </a:rPr>
              <a:t> </a:t>
            </a:r>
            <a:endParaRPr spc="-20" dirty="0">
              <a:solidFill>
                <a:srgbClr val="002060"/>
              </a:solidFill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932411" y="6563664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888888"/>
                </a:solidFill>
                <a:latin typeface="Calibri"/>
                <a:cs typeface="Calibri"/>
              </a:rPr>
              <a:t>10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l="5786" r="6897"/>
          <a:stretch/>
        </p:blipFill>
        <p:spPr>
          <a:xfrm>
            <a:off x="8915400" y="1295400"/>
            <a:ext cx="3035808" cy="217646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152400"/>
            <a:ext cx="853514" cy="85351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1600" y="3886200"/>
            <a:ext cx="3051084" cy="2390775"/>
          </a:xfrm>
          <a:prstGeom prst="rect">
            <a:avLst/>
          </a:prstGeom>
        </p:spPr>
      </p:pic>
      <p:graphicFrame>
        <p:nvGraphicFramePr>
          <p:cNvPr id="9" name="Объект 3">
            <a:extLst>
              <a:ext uri="{FF2B5EF4-FFF2-40B4-BE49-F238E27FC236}">
                <a16:creationId xmlns="" xmlns:a16="http://schemas.microsoft.com/office/drawing/2014/main" id="{0F360E0D-9283-7ECB-4FC8-0C6ED0A952F6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79389" y="1434744"/>
          <a:ext cx="8736011" cy="5337195"/>
        </p:xfrm>
        <a:graphic>
          <a:graphicData uri="http://schemas.openxmlformats.org/drawingml/2006/table">
            <a:tbl>
              <a:tblPr/>
              <a:tblGrid>
                <a:gridCol w="1809111">
                  <a:extLst>
                    <a:ext uri="{9D8B030D-6E8A-4147-A177-3AD203B41FA5}">
                      <a16:colId xmlns="" xmlns:a16="http://schemas.microsoft.com/office/drawing/2014/main" val="2338003881"/>
                    </a:ext>
                  </a:extLst>
                </a:gridCol>
                <a:gridCol w="4555107">
                  <a:extLst>
                    <a:ext uri="{9D8B030D-6E8A-4147-A177-3AD203B41FA5}">
                      <a16:colId xmlns="" xmlns:a16="http://schemas.microsoft.com/office/drawing/2014/main" val="1567826293"/>
                    </a:ext>
                  </a:extLst>
                </a:gridCol>
                <a:gridCol w="2371793">
                  <a:extLst>
                    <a:ext uri="{9D8B030D-6E8A-4147-A177-3AD203B41FA5}">
                      <a16:colId xmlns="" xmlns:a16="http://schemas.microsoft.com/office/drawing/2014/main" val="1757924450"/>
                    </a:ext>
                  </a:extLst>
                </a:gridCol>
              </a:tblGrid>
              <a:tr h="457165">
                <a:tc>
                  <a:txBody>
                    <a:bodyPr/>
                    <a:lstStyle>
                      <a:lvl1pPr>
                        <a:lnSpc>
                          <a:spcPct val="95000"/>
                        </a:lnSpc>
                        <a:spcAft>
                          <a:spcPts val="15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31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1pPr>
                      <a:lvl2pPr marL="457200">
                        <a:lnSpc>
                          <a:spcPct val="95000"/>
                        </a:lnSpc>
                        <a:spcAft>
                          <a:spcPts val="12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6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2pPr>
                      <a:lvl3pPr marL="914400">
                        <a:lnSpc>
                          <a:spcPct val="95000"/>
                        </a:lnSpc>
                        <a:spcAft>
                          <a:spcPts val="9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2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3pPr>
                      <a:lvl4pPr marL="1371600">
                        <a:lnSpc>
                          <a:spcPct val="95000"/>
                        </a:lnSpc>
                        <a:spcAft>
                          <a:spcPts val="6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4pPr>
                      <a:lvl5pPr marL="1828800">
                        <a:lnSpc>
                          <a:spcPct val="95000"/>
                        </a:lnSpc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5pPr>
                      <a:lvl6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6pPr>
                      <a:lvl7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7pPr>
                      <a:lvl8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8pPr>
                      <a:lvl9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</a:pP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Lucida Sans Unicode" panose="020B0602030504020204" pitchFamily="34" charset="0"/>
                        </a:rPr>
                        <a:t>НПР</a:t>
                      </a:r>
                    </a:p>
                  </a:txBody>
                  <a:tcPr marL="0" marR="0" marT="5292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5000"/>
                        </a:lnSpc>
                        <a:spcAft>
                          <a:spcPts val="15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31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1pPr>
                      <a:lvl2pPr marL="457200">
                        <a:lnSpc>
                          <a:spcPct val="95000"/>
                        </a:lnSpc>
                        <a:spcAft>
                          <a:spcPts val="12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6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2pPr>
                      <a:lvl3pPr marL="914400">
                        <a:lnSpc>
                          <a:spcPct val="95000"/>
                        </a:lnSpc>
                        <a:spcAft>
                          <a:spcPts val="9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2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3pPr>
                      <a:lvl4pPr marL="1371600">
                        <a:lnSpc>
                          <a:spcPct val="95000"/>
                        </a:lnSpc>
                        <a:spcAft>
                          <a:spcPts val="6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4pPr>
                      <a:lvl5pPr marL="1828800">
                        <a:lnSpc>
                          <a:spcPct val="95000"/>
                        </a:lnSpc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5pPr>
                      <a:lvl6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6pPr>
                      <a:lvl7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7pPr>
                      <a:lvl8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8pPr>
                      <a:lvl9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</a:pP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Lucida Sans Unicode" panose="020B0602030504020204" pitchFamily="34" charset="0"/>
                        </a:rPr>
                        <a:t>Название </a:t>
                      </a:r>
                    </a:p>
                  </a:txBody>
                  <a:tcPr marL="0" marR="0" marT="5292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5000"/>
                        </a:lnSpc>
                        <a:spcAft>
                          <a:spcPts val="15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31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1pPr>
                      <a:lvl2pPr marL="457200">
                        <a:lnSpc>
                          <a:spcPct val="95000"/>
                        </a:lnSpc>
                        <a:spcAft>
                          <a:spcPts val="12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6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2pPr>
                      <a:lvl3pPr marL="914400">
                        <a:lnSpc>
                          <a:spcPct val="95000"/>
                        </a:lnSpc>
                        <a:spcAft>
                          <a:spcPts val="9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2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3pPr>
                      <a:lvl4pPr marL="1371600">
                        <a:lnSpc>
                          <a:spcPct val="95000"/>
                        </a:lnSpc>
                        <a:spcAft>
                          <a:spcPts val="6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4pPr>
                      <a:lvl5pPr marL="1828800">
                        <a:lnSpc>
                          <a:spcPct val="95000"/>
                        </a:lnSpc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5pPr>
                      <a:lvl6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6pPr>
                      <a:lvl7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7pPr>
                      <a:lvl8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8pPr>
                      <a:lvl9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</a:pP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Lucida Sans Unicode" panose="020B0602030504020204" pitchFamily="34" charset="0"/>
                        </a:rPr>
                        <a:t>Данные патента</a:t>
                      </a:r>
                    </a:p>
                  </a:txBody>
                  <a:tcPr marL="0" marR="0" marT="5292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0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07806023"/>
                  </a:ext>
                </a:extLst>
              </a:tr>
              <a:tr h="733708">
                <a:tc>
                  <a:txBody>
                    <a:bodyPr/>
                    <a:lstStyle>
                      <a:lvl1pPr>
                        <a:lnSpc>
                          <a:spcPct val="95000"/>
                        </a:lnSpc>
                        <a:spcAft>
                          <a:spcPts val="15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31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1pPr>
                      <a:lvl2pPr marL="457200">
                        <a:lnSpc>
                          <a:spcPct val="95000"/>
                        </a:lnSpc>
                        <a:spcAft>
                          <a:spcPts val="12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6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2pPr>
                      <a:lvl3pPr marL="914400">
                        <a:lnSpc>
                          <a:spcPct val="95000"/>
                        </a:lnSpc>
                        <a:spcAft>
                          <a:spcPts val="9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2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3pPr>
                      <a:lvl4pPr marL="1371600">
                        <a:lnSpc>
                          <a:spcPct val="95000"/>
                        </a:lnSpc>
                        <a:spcAft>
                          <a:spcPts val="6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4pPr>
                      <a:lvl5pPr marL="1828800">
                        <a:lnSpc>
                          <a:spcPct val="95000"/>
                        </a:lnSpc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5pPr>
                      <a:lvl6pPr indent="-228600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6pPr>
                      <a:lvl7pPr indent="-228600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7pPr>
                      <a:lvl8pPr indent="-228600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8pPr>
                      <a:lvl9pPr indent="-228600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Lucida Sans Unicode" panose="020B0602030504020204" pitchFamily="34" charset="0"/>
                        </a:rPr>
                        <a:t>Узденов М.Б., </a:t>
                      </a: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Lucida Sans Unicode" panose="020B0602030504020204" pitchFamily="34" charset="0"/>
                        </a:rPr>
                        <a:t>Кочкаров Э.В.,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Lucida Sans Unicode" panose="020B0602030504020204" pitchFamily="34" charset="0"/>
                        </a:rPr>
                        <a:t>Чомаева</a:t>
                      </a: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Lucida Sans Unicode" panose="020B0602030504020204" pitchFamily="34" charset="0"/>
                        </a:rPr>
                        <a:t> А.А. и др.</a:t>
                      </a:r>
                    </a:p>
                  </a:txBody>
                  <a:tcPr marL="0" marR="0" marT="5292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5000"/>
                        </a:lnSpc>
                        <a:spcAft>
                          <a:spcPts val="15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31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1pPr>
                      <a:lvl2pPr marL="457200">
                        <a:lnSpc>
                          <a:spcPct val="95000"/>
                        </a:lnSpc>
                        <a:spcAft>
                          <a:spcPts val="12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6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2pPr>
                      <a:lvl3pPr marL="914400">
                        <a:lnSpc>
                          <a:spcPct val="95000"/>
                        </a:lnSpc>
                        <a:spcAft>
                          <a:spcPts val="9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2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3pPr>
                      <a:lvl4pPr marL="1371600">
                        <a:lnSpc>
                          <a:spcPct val="95000"/>
                        </a:lnSpc>
                        <a:spcAft>
                          <a:spcPts val="6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4pPr>
                      <a:lvl5pPr marL="1828800">
                        <a:lnSpc>
                          <a:spcPct val="95000"/>
                        </a:lnSpc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5pPr>
                      <a:lvl6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6pPr>
                      <a:lvl7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7pPr>
                      <a:lvl8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8pPr>
                      <a:lvl9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</a:pPr>
                      <a:r>
                        <a:rPr kumimoji="0" lang="ru-RU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Lucida Sans Unicode" panose="020B0602030504020204" pitchFamily="34" charset="0"/>
                        </a:rPr>
                        <a:t>СПОСОБ ПРОГНОЗИРОВАНИЯ РАЗВИТИЯ ПОСЛЕОПЕРАЦИОННЫХ ВНУТРИБРЮШНЫХ СПАЕК</a:t>
                      </a:r>
                      <a:endParaRPr kumimoji="0" lang="ru-RU" alt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highlight>
                          <a:srgbClr val="F37B03"/>
                        </a:highlight>
                        <a:latin typeface="Times New Roman" panose="02020603050405020304" pitchFamily="18" charset="0"/>
                        <a:cs typeface="Lucida Sans Unicode" panose="020B0602030504020204" pitchFamily="34" charset="0"/>
                      </a:endParaRPr>
                    </a:p>
                  </a:txBody>
                  <a:tcPr marL="0" marR="0" marT="5292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5000"/>
                        </a:lnSpc>
                        <a:spcAft>
                          <a:spcPts val="15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31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1pPr>
                      <a:lvl2pPr marL="457200">
                        <a:lnSpc>
                          <a:spcPct val="95000"/>
                        </a:lnSpc>
                        <a:spcAft>
                          <a:spcPts val="12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6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2pPr>
                      <a:lvl3pPr marL="914400">
                        <a:lnSpc>
                          <a:spcPct val="95000"/>
                        </a:lnSpc>
                        <a:spcAft>
                          <a:spcPts val="9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2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3pPr>
                      <a:lvl4pPr marL="1371600">
                        <a:lnSpc>
                          <a:spcPct val="95000"/>
                        </a:lnSpc>
                        <a:spcAft>
                          <a:spcPts val="6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4pPr>
                      <a:lvl5pPr marL="1828800">
                        <a:lnSpc>
                          <a:spcPct val="95000"/>
                        </a:lnSpc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5pPr>
                      <a:lvl6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6pPr>
                      <a:lvl7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7pPr>
                      <a:lvl8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8pPr>
                      <a:lvl9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 Unicode MS" pitchFamily="34" charset="-128"/>
                          <a:cs typeface="Lucida Sans Unicode" panose="020B0602030504020204" pitchFamily="34" charset="0"/>
                        </a:rPr>
                        <a:t>Патент на изобретение RU 2840490 </a:t>
                      </a:r>
                      <a:endParaRPr kumimoji="0" lang="ru-RU" alt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highlight>
                          <a:srgbClr val="F37B03"/>
                        </a:highlight>
                        <a:latin typeface="Times New Roman" panose="02020603050405020304" pitchFamily="18" charset="0"/>
                        <a:ea typeface="Arial Unicode MS" pitchFamily="34" charset="-128"/>
                        <a:cs typeface="Lucida Sans Unicode" panose="020B0602030504020204" pitchFamily="34" charset="0"/>
                      </a:endParaRPr>
                    </a:p>
                  </a:txBody>
                  <a:tcPr marL="0" marR="0" marT="5292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54493495"/>
                  </a:ext>
                </a:extLst>
              </a:tr>
              <a:tr h="959602">
                <a:tc>
                  <a:txBody>
                    <a:bodyPr/>
                    <a:lstStyle>
                      <a:lvl1pPr>
                        <a:lnSpc>
                          <a:spcPct val="95000"/>
                        </a:lnSpc>
                        <a:spcAft>
                          <a:spcPts val="15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31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1pPr>
                      <a:lvl2pPr marL="457200">
                        <a:lnSpc>
                          <a:spcPct val="95000"/>
                        </a:lnSpc>
                        <a:spcAft>
                          <a:spcPts val="12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6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2pPr>
                      <a:lvl3pPr marL="914400">
                        <a:lnSpc>
                          <a:spcPct val="95000"/>
                        </a:lnSpc>
                        <a:spcAft>
                          <a:spcPts val="9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2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3pPr>
                      <a:lvl4pPr marL="1371600">
                        <a:lnSpc>
                          <a:spcPct val="95000"/>
                        </a:lnSpc>
                        <a:spcAft>
                          <a:spcPts val="6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4pPr>
                      <a:lvl5pPr marL="1828800">
                        <a:lnSpc>
                          <a:spcPct val="95000"/>
                        </a:lnSpc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5pPr>
                      <a:lvl6pPr indent="-228600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6pPr>
                      <a:lvl7pPr indent="-228600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7pPr>
                      <a:lvl8pPr indent="-228600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8pPr>
                      <a:lvl9pPr indent="-228600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Lucida Sans Unicode" panose="020B0602030504020204" pitchFamily="34" charset="0"/>
                        </a:rPr>
                        <a:t>Узденов М.Б., Джанибекова А.А. и др.</a:t>
                      </a:r>
                    </a:p>
                  </a:txBody>
                  <a:tcPr marL="0" marR="0" marT="5292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5000"/>
                        </a:lnSpc>
                        <a:spcAft>
                          <a:spcPts val="15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31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1pPr>
                      <a:lvl2pPr marL="457200">
                        <a:lnSpc>
                          <a:spcPct val="95000"/>
                        </a:lnSpc>
                        <a:spcAft>
                          <a:spcPts val="12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6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2pPr>
                      <a:lvl3pPr marL="914400">
                        <a:lnSpc>
                          <a:spcPct val="95000"/>
                        </a:lnSpc>
                        <a:spcAft>
                          <a:spcPts val="9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2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3pPr>
                      <a:lvl4pPr marL="1371600">
                        <a:lnSpc>
                          <a:spcPct val="95000"/>
                        </a:lnSpc>
                        <a:spcAft>
                          <a:spcPts val="6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4pPr>
                      <a:lvl5pPr marL="1828800">
                        <a:lnSpc>
                          <a:spcPct val="95000"/>
                        </a:lnSpc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5pPr>
                      <a:lvl6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6pPr>
                      <a:lvl7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7pPr>
                      <a:lvl8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8pPr>
                      <a:lvl9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</a:pPr>
                      <a:r>
                        <a:rPr kumimoji="0" lang="ru-RU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Lucida Sans Unicode" panose="020B0602030504020204" pitchFamily="34" charset="0"/>
                        </a:rPr>
                        <a:t>СПОСОБ АМБУЛАТОРНОЙ МЕДИЦИНСКОЙ РЕАБИЛИТАЦИИ КОЛОРЕКТАЛЬНОГО РАКА ПОСЛЕ ХИРУРГИЧЕСКОГО ЛЕЧЕНИЯ В СОЧЕТАНИИ С ХРОНИЧЕСКИМ ПАНКРЕАТИТОМ</a:t>
                      </a:r>
                      <a:endParaRPr kumimoji="0" lang="ru-RU" alt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highlight>
                          <a:srgbClr val="F37B03"/>
                        </a:highlight>
                        <a:latin typeface="Times New Roman" panose="02020603050405020304" pitchFamily="18" charset="0"/>
                        <a:cs typeface="Lucida Sans Unicode" panose="020B0602030504020204" pitchFamily="34" charset="0"/>
                      </a:endParaRPr>
                    </a:p>
                  </a:txBody>
                  <a:tcPr marL="0" marR="0" marT="5292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5000"/>
                        </a:lnSpc>
                        <a:spcAft>
                          <a:spcPts val="15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31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1pPr>
                      <a:lvl2pPr marL="457200">
                        <a:lnSpc>
                          <a:spcPct val="95000"/>
                        </a:lnSpc>
                        <a:spcAft>
                          <a:spcPts val="12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6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2pPr>
                      <a:lvl3pPr marL="914400">
                        <a:lnSpc>
                          <a:spcPct val="95000"/>
                        </a:lnSpc>
                        <a:spcAft>
                          <a:spcPts val="9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2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3pPr>
                      <a:lvl4pPr marL="1371600">
                        <a:lnSpc>
                          <a:spcPct val="95000"/>
                        </a:lnSpc>
                        <a:spcAft>
                          <a:spcPts val="6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4pPr>
                      <a:lvl5pPr marL="1828800">
                        <a:lnSpc>
                          <a:spcPct val="95000"/>
                        </a:lnSpc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5pPr>
                      <a:lvl6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6pPr>
                      <a:lvl7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7pPr>
                      <a:lvl8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8pPr>
                      <a:lvl9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 Unicode MS" pitchFamily="34" charset="-128"/>
                          <a:cs typeface="Lucida Sans Unicode" panose="020B0602030504020204" pitchFamily="34" charset="0"/>
                        </a:rPr>
                        <a:t>Патент на изобретение RU 2836566</a:t>
                      </a:r>
                      <a:endParaRPr kumimoji="0" lang="ru-RU" alt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highlight>
                          <a:srgbClr val="F37B03"/>
                        </a:highlight>
                        <a:latin typeface="Times New Roman" panose="02020603050405020304" pitchFamily="18" charset="0"/>
                        <a:ea typeface="Arial Unicode MS" pitchFamily="34" charset="-128"/>
                        <a:cs typeface="Lucida Sans Unicode" panose="020B0602030504020204" pitchFamily="34" charset="0"/>
                      </a:endParaRPr>
                    </a:p>
                  </a:txBody>
                  <a:tcPr marL="0" marR="0" marT="5292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15109023"/>
                  </a:ext>
                </a:extLst>
              </a:tr>
              <a:tr h="733708">
                <a:tc>
                  <a:txBody>
                    <a:bodyPr/>
                    <a:lstStyle>
                      <a:lvl1pPr>
                        <a:lnSpc>
                          <a:spcPct val="95000"/>
                        </a:lnSpc>
                        <a:spcAft>
                          <a:spcPts val="15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31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1pPr>
                      <a:lvl2pPr marL="457200">
                        <a:lnSpc>
                          <a:spcPct val="95000"/>
                        </a:lnSpc>
                        <a:spcAft>
                          <a:spcPts val="12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6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2pPr>
                      <a:lvl3pPr marL="914400">
                        <a:lnSpc>
                          <a:spcPct val="95000"/>
                        </a:lnSpc>
                        <a:spcAft>
                          <a:spcPts val="9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2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3pPr>
                      <a:lvl4pPr marL="1371600">
                        <a:lnSpc>
                          <a:spcPct val="95000"/>
                        </a:lnSpc>
                        <a:spcAft>
                          <a:spcPts val="6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4pPr>
                      <a:lvl5pPr marL="1828800">
                        <a:lnSpc>
                          <a:spcPct val="95000"/>
                        </a:lnSpc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5pPr>
                      <a:lvl6pPr indent="-228600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6pPr>
                      <a:lvl7pPr indent="-228600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7pPr>
                      <a:lvl8pPr indent="-228600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8pPr>
                      <a:lvl9pPr indent="-228600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Lucida Sans Unicode" panose="020B0602030504020204" pitchFamily="34" charset="0"/>
                        </a:rPr>
                        <a:t>Кятов</a:t>
                      </a: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Lucida Sans Unicode" panose="020B0602030504020204" pitchFamily="34" charset="0"/>
                        </a:rPr>
                        <a:t> Н.Х. </a:t>
                      </a:r>
                    </a:p>
                  </a:txBody>
                  <a:tcPr marL="0" marR="0" marT="5292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5000"/>
                        </a:lnSpc>
                        <a:spcAft>
                          <a:spcPts val="15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31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1pPr>
                      <a:lvl2pPr marL="457200">
                        <a:lnSpc>
                          <a:spcPct val="95000"/>
                        </a:lnSpc>
                        <a:spcAft>
                          <a:spcPts val="12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6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2pPr>
                      <a:lvl3pPr marL="914400">
                        <a:lnSpc>
                          <a:spcPct val="95000"/>
                        </a:lnSpc>
                        <a:spcAft>
                          <a:spcPts val="9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2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3pPr>
                      <a:lvl4pPr marL="1371600">
                        <a:lnSpc>
                          <a:spcPct val="95000"/>
                        </a:lnSpc>
                        <a:spcAft>
                          <a:spcPts val="6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4pPr>
                      <a:lvl5pPr marL="1828800">
                        <a:lnSpc>
                          <a:spcPct val="95000"/>
                        </a:lnSpc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5pPr>
                      <a:lvl6pPr indent="-228600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6pPr>
                      <a:lvl7pPr indent="-228600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7pPr>
                      <a:lvl8pPr indent="-228600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8pPr>
                      <a:lvl9pPr indent="-228600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Lucida Sans Unicode" panose="020B0602030504020204" pitchFamily="34" charset="0"/>
                        </a:rPr>
                        <a:t>СПОСОБ ОПРЕДЕЛЕНИЯ ПАРАМЕТРОВ ПРОЧНОСТИ ГРУНТА МЕТОДОМ ВРАЩАТЕЛЬНОГО СРЕЗА</a:t>
                      </a:r>
                    </a:p>
                  </a:txBody>
                  <a:tcPr marL="0" marR="0" marT="5292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5000"/>
                        </a:lnSpc>
                        <a:spcAft>
                          <a:spcPts val="15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31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1pPr>
                      <a:lvl2pPr marL="457200">
                        <a:lnSpc>
                          <a:spcPct val="95000"/>
                        </a:lnSpc>
                        <a:spcAft>
                          <a:spcPts val="12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6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2pPr>
                      <a:lvl3pPr marL="914400">
                        <a:lnSpc>
                          <a:spcPct val="95000"/>
                        </a:lnSpc>
                        <a:spcAft>
                          <a:spcPts val="9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2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3pPr>
                      <a:lvl4pPr marL="1371600">
                        <a:lnSpc>
                          <a:spcPct val="95000"/>
                        </a:lnSpc>
                        <a:spcAft>
                          <a:spcPts val="6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4pPr>
                      <a:lvl5pPr marL="1828800">
                        <a:lnSpc>
                          <a:spcPct val="95000"/>
                        </a:lnSpc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5pPr>
                      <a:lvl6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6pPr>
                      <a:lvl7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7pPr>
                      <a:lvl8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8pPr>
                      <a:lvl9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 Unicode MS" pitchFamily="34" charset="-128"/>
                          <a:cs typeface="Lucida Sans Unicode" panose="020B0602030504020204" pitchFamily="34" charset="0"/>
                        </a:rPr>
                        <a:t>Патент на изобретение RU 2817587</a:t>
                      </a:r>
                      <a:endParaRPr kumimoji="0" lang="ru-RU" alt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Lucida Sans Unicode" panose="020B0602030504020204" pitchFamily="34" charset="0"/>
                      </a:endParaRPr>
                    </a:p>
                  </a:txBody>
                  <a:tcPr marL="0" marR="0" marT="5292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99275740"/>
                  </a:ext>
                </a:extLst>
              </a:tr>
              <a:tr h="733708">
                <a:tc>
                  <a:txBody>
                    <a:bodyPr/>
                    <a:lstStyle>
                      <a:lvl1pPr>
                        <a:lnSpc>
                          <a:spcPct val="95000"/>
                        </a:lnSpc>
                        <a:spcAft>
                          <a:spcPts val="15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31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1pPr>
                      <a:lvl2pPr marL="457200">
                        <a:lnSpc>
                          <a:spcPct val="95000"/>
                        </a:lnSpc>
                        <a:spcAft>
                          <a:spcPts val="12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6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2pPr>
                      <a:lvl3pPr marL="914400">
                        <a:lnSpc>
                          <a:spcPct val="95000"/>
                        </a:lnSpc>
                        <a:spcAft>
                          <a:spcPts val="9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2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3pPr>
                      <a:lvl4pPr marL="1371600">
                        <a:lnSpc>
                          <a:spcPct val="95000"/>
                        </a:lnSpc>
                        <a:spcAft>
                          <a:spcPts val="6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4pPr>
                      <a:lvl5pPr marL="1828800">
                        <a:lnSpc>
                          <a:spcPct val="95000"/>
                        </a:lnSpc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5pPr>
                      <a:lvl6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6pPr>
                      <a:lvl7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7pPr>
                      <a:lvl8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8pPr>
                      <a:lvl9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</a:pPr>
                      <a:r>
                        <a:rPr kumimoji="0" lang="ru-RU" altLang="ru-RU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Lucida Sans Unicode" panose="020B0602030504020204" pitchFamily="34" charset="0"/>
                        </a:rPr>
                        <a:t>Кятов</a:t>
                      </a: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Lucida Sans Unicode" panose="020B0602030504020204" pitchFamily="34" charset="0"/>
                        </a:rPr>
                        <a:t> Н.Х. </a:t>
                      </a:r>
                    </a:p>
                  </a:txBody>
                  <a:tcPr marL="0" marR="0" marT="5292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5000"/>
                        </a:lnSpc>
                        <a:spcAft>
                          <a:spcPts val="15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31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1pPr>
                      <a:lvl2pPr marL="457200">
                        <a:lnSpc>
                          <a:spcPct val="95000"/>
                        </a:lnSpc>
                        <a:spcAft>
                          <a:spcPts val="12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6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2pPr>
                      <a:lvl3pPr marL="914400">
                        <a:lnSpc>
                          <a:spcPct val="95000"/>
                        </a:lnSpc>
                        <a:spcAft>
                          <a:spcPts val="9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2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3pPr>
                      <a:lvl4pPr marL="1371600">
                        <a:lnSpc>
                          <a:spcPct val="95000"/>
                        </a:lnSpc>
                        <a:spcAft>
                          <a:spcPts val="6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4pPr>
                      <a:lvl5pPr marL="1828800">
                        <a:lnSpc>
                          <a:spcPct val="95000"/>
                        </a:lnSpc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5pPr>
                      <a:lvl6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6pPr>
                      <a:lvl7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7pPr>
                      <a:lvl8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8pPr>
                      <a:lvl9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</a:pPr>
                      <a:r>
                        <a:rPr kumimoji="0" lang="ru-RU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Lucida Sans Unicode" panose="020B0602030504020204" pitchFamily="34" charset="0"/>
                        </a:rPr>
                        <a:t>СПОСОБ ОПРЕДЕЛЕНИЯ ПАРАМЕТРОВ ПРОЧНОСТИ ГРУНТА МЕТОДОМ ОДНОПЛОСКОСТНОГО СРЕЗА</a:t>
                      </a:r>
                    </a:p>
                  </a:txBody>
                  <a:tcPr marL="0" marR="0" marT="5292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5000"/>
                        </a:lnSpc>
                        <a:spcAft>
                          <a:spcPts val="15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6088" algn="l"/>
                          <a:tab pos="1433513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31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1pPr>
                      <a:lvl2pPr marL="457200">
                        <a:lnSpc>
                          <a:spcPct val="95000"/>
                        </a:lnSpc>
                        <a:spcAft>
                          <a:spcPts val="12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6088" algn="l"/>
                          <a:tab pos="1433513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6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2pPr>
                      <a:lvl3pPr marL="914400">
                        <a:lnSpc>
                          <a:spcPct val="95000"/>
                        </a:lnSpc>
                        <a:spcAft>
                          <a:spcPts val="9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6088" algn="l"/>
                          <a:tab pos="1433513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2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3pPr>
                      <a:lvl4pPr marL="1371600">
                        <a:lnSpc>
                          <a:spcPct val="95000"/>
                        </a:lnSpc>
                        <a:spcAft>
                          <a:spcPts val="6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6088" algn="l"/>
                          <a:tab pos="1433513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4pPr>
                      <a:lvl5pPr marL="1828800">
                        <a:lnSpc>
                          <a:spcPct val="95000"/>
                        </a:lnSpc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6088" algn="l"/>
                          <a:tab pos="1433513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5pPr>
                      <a:lvl6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6088" algn="l"/>
                          <a:tab pos="1433513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6pPr>
                      <a:lvl7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6088" algn="l"/>
                          <a:tab pos="1433513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7pPr>
                      <a:lvl8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6088" algn="l"/>
                          <a:tab pos="1433513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8pPr>
                      <a:lvl9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6088" algn="l"/>
                          <a:tab pos="1433513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6088" algn="l"/>
                          <a:tab pos="1433513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 Unicode MS" pitchFamily="34" charset="-128"/>
                          <a:cs typeface="Lucida Sans Unicode" panose="020B0602030504020204" pitchFamily="34" charset="0"/>
                        </a:rPr>
                        <a:t>Патент на изобретение RU 2852923</a:t>
                      </a:r>
                    </a:p>
                  </a:txBody>
                  <a:tcPr marL="0" marR="0" marT="5292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78483196"/>
                  </a:ext>
                </a:extLst>
              </a:tr>
              <a:tr h="759702">
                <a:tc>
                  <a:txBody>
                    <a:bodyPr/>
                    <a:lstStyle>
                      <a:lvl1pPr>
                        <a:lnSpc>
                          <a:spcPct val="95000"/>
                        </a:lnSpc>
                        <a:spcAft>
                          <a:spcPts val="15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31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1pPr>
                      <a:lvl2pPr marL="457200">
                        <a:lnSpc>
                          <a:spcPct val="95000"/>
                        </a:lnSpc>
                        <a:spcAft>
                          <a:spcPts val="12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6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2pPr>
                      <a:lvl3pPr marL="914400">
                        <a:lnSpc>
                          <a:spcPct val="95000"/>
                        </a:lnSpc>
                        <a:spcAft>
                          <a:spcPts val="9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2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3pPr>
                      <a:lvl4pPr marL="1371600">
                        <a:lnSpc>
                          <a:spcPct val="95000"/>
                        </a:lnSpc>
                        <a:spcAft>
                          <a:spcPts val="6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4pPr>
                      <a:lvl5pPr marL="1828800">
                        <a:lnSpc>
                          <a:spcPct val="95000"/>
                        </a:lnSpc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5pPr>
                      <a:lvl6pPr indent="-228600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6pPr>
                      <a:lvl7pPr indent="-228600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7pPr>
                      <a:lvl8pPr indent="-228600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8pPr>
                      <a:lvl9pPr indent="-228600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Lucida Sans Unicode" panose="020B0602030504020204" pitchFamily="34" charset="0"/>
                        </a:rPr>
                        <a:t>Шайлиев</a:t>
                      </a:r>
                      <a:r>
                        <a:rPr kumimoji="0" lang="ru-RU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Lucida Sans Unicode" panose="020B0602030504020204" pitchFamily="34" charset="0"/>
                        </a:rPr>
                        <a:t> Б.-А.Р., </a:t>
                      </a:r>
                      <a:r>
                        <a:rPr kumimoji="0" lang="ru-RU" altLang="ru-RU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Lucida Sans Unicode" panose="020B0602030504020204" pitchFamily="34" charset="0"/>
                        </a:rPr>
                        <a:t>Шайлиев</a:t>
                      </a: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Lucida Sans Unicode" panose="020B0602030504020204" pitchFamily="34" charset="0"/>
                        </a:rPr>
                        <a:t> Р.Ш.</a:t>
                      </a:r>
                    </a:p>
                  </a:txBody>
                  <a:tcPr marL="0" marR="0" marT="5292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5000"/>
                        </a:lnSpc>
                        <a:spcAft>
                          <a:spcPts val="15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31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1pPr>
                      <a:lvl2pPr marL="457200">
                        <a:lnSpc>
                          <a:spcPct val="95000"/>
                        </a:lnSpc>
                        <a:spcAft>
                          <a:spcPts val="12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6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2pPr>
                      <a:lvl3pPr marL="914400">
                        <a:lnSpc>
                          <a:spcPct val="95000"/>
                        </a:lnSpc>
                        <a:spcAft>
                          <a:spcPts val="9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2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3pPr>
                      <a:lvl4pPr marL="1371600">
                        <a:lnSpc>
                          <a:spcPct val="95000"/>
                        </a:lnSpc>
                        <a:spcAft>
                          <a:spcPts val="6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4pPr>
                      <a:lvl5pPr marL="1828800">
                        <a:lnSpc>
                          <a:spcPct val="95000"/>
                        </a:lnSpc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5pPr>
                      <a:lvl6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6pPr>
                      <a:lvl7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7pPr>
                      <a:lvl8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8pPr>
                      <a:lvl9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</a:pPr>
                      <a:r>
                        <a:rPr kumimoji="0" lang="ru-RU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Lucida Sans Unicode" panose="020B0602030504020204" pitchFamily="34" charset="0"/>
                        </a:rPr>
                        <a:t>РАСПЫЛИТЕЛЬ С САМОВРАЩАЮЩЕЙСЯ МОЕЧНОЙ ГОЛОВКОЙ</a:t>
                      </a:r>
                      <a:endParaRPr kumimoji="0" lang="ru-RU" alt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highlight>
                          <a:srgbClr val="F37B03"/>
                        </a:highlight>
                        <a:latin typeface="Times New Roman" panose="02020603050405020304" pitchFamily="18" charset="0"/>
                        <a:cs typeface="Lucida Sans Unicode" panose="020B0602030504020204" pitchFamily="34" charset="0"/>
                      </a:endParaRPr>
                    </a:p>
                  </a:txBody>
                  <a:tcPr marL="0" marR="0" marT="5292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5000"/>
                        </a:lnSpc>
                        <a:spcAft>
                          <a:spcPts val="15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31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1pPr>
                      <a:lvl2pPr marL="457200">
                        <a:lnSpc>
                          <a:spcPct val="95000"/>
                        </a:lnSpc>
                        <a:spcAft>
                          <a:spcPts val="12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6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2pPr>
                      <a:lvl3pPr marL="914400">
                        <a:lnSpc>
                          <a:spcPct val="95000"/>
                        </a:lnSpc>
                        <a:spcAft>
                          <a:spcPts val="9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2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3pPr>
                      <a:lvl4pPr marL="1371600">
                        <a:lnSpc>
                          <a:spcPct val="95000"/>
                        </a:lnSpc>
                        <a:spcAft>
                          <a:spcPts val="6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4pPr>
                      <a:lvl5pPr marL="1828800">
                        <a:lnSpc>
                          <a:spcPct val="95000"/>
                        </a:lnSpc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5pPr>
                      <a:lvl6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6pPr>
                      <a:lvl7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7pPr>
                      <a:lvl8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8pPr>
                      <a:lvl9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 Unicode MS" pitchFamily="34" charset="-128"/>
                          <a:cs typeface="Lucida Sans Unicode" panose="020B0602030504020204" pitchFamily="34" charset="0"/>
                        </a:rPr>
                        <a:t>Патент на полезную модель R</a:t>
                      </a:r>
                      <a:r>
                        <a:rPr kumimoji="0" lang="en-US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 Unicode MS" pitchFamily="34" charset="-128"/>
                          <a:cs typeface="Lucida Sans Unicode" panose="020B0602030504020204" pitchFamily="34" charset="0"/>
                        </a:rPr>
                        <a:t>U 231533</a:t>
                      </a:r>
                      <a:endParaRPr kumimoji="0" lang="ru-RU" alt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highlight>
                          <a:srgbClr val="F37B03"/>
                        </a:highlight>
                        <a:latin typeface="Times New Roman" panose="02020603050405020304" pitchFamily="18" charset="0"/>
                        <a:ea typeface="Arial Unicode MS" pitchFamily="34" charset="-128"/>
                        <a:cs typeface="Lucida Sans Unicode" panose="020B0602030504020204" pitchFamily="34" charset="0"/>
                      </a:endParaRPr>
                    </a:p>
                  </a:txBody>
                  <a:tcPr marL="0" marR="0" marT="5292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803709801"/>
                  </a:ext>
                </a:extLst>
              </a:tr>
              <a:tr h="959602">
                <a:tc>
                  <a:txBody>
                    <a:bodyPr/>
                    <a:lstStyle>
                      <a:lvl1pPr>
                        <a:lnSpc>
                          <a:spcPct val="95000"/>
                        </a:lnSpc>
                        <a:spcAft>
                          <a:spcPts val="15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31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1pPr>
                      <a:lvl2pPr marL="457200">
                        <a:lnSpc>
                          <a:spcPct val="95000"/>
                        </a:lnSpc>
                        <a:spcAft>
                          <a:spcPts val="12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6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2pPr>
                      <a:lvl3pPr marL="914400">
                        <a:lnSpc>
                          <a:spcPct val="95000"/>
                        </a:lnSpc>
                        <a:spcAft>
                          <a:spcPts val="9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2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3pPr>
                      <a:lvl4pPr marL="1371600">
                        <a:lnSpc>
                          <a:spcPct val="95000"/>
                        </a:lnSpc>
                        <a:spcAft>
                          <a:spcPts val="6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4pPr>
                      <a:lvl5pPr marL="1828800">
                        <a:lnSpc>
                          <a:spcPct val="95000"/>
                        </a:lnSpc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5pPr>
                      <a:lvl6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6pPr>
                      <a:lvl7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7pPr>
                      <a:lvl8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8pPr>
                      <a:lvl9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</a:pPr>
                      <a:r>
                        <a:rPr kumimoji="0" lang="ru-RU" altLang="ru-RU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Lucida Sans Unicode" panose="020B0602030504020204" pitchFamily="34" charset="0"/>
                        </a:rPr>
                        <a:t>Кумратова</a:t>
                      </a: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Lucida Sans Unicode" panose="020B0602030504020204" pitchFamily="34" charset="0"/>
                        </a:rPr>
                        <a:t> А.М., </a:t>
                      </a:r>
                      <a:r>
                        <a:rPr kumimoji="0" lang="ru-RU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Lucida Sans Unicode" panose="020B0602030504020204" pitchFamily="34" charset="0"/>
                        </a:rPr>
                        <a:t>Василенко А.И., </a:t>
                      </a: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</a:pPr>
                      <a:r>
                        <a:rPr kumimoji="0" lang="ru-RU" alt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Lucida Sans Unicode" panose="020B0602030504020204" pitchFamily="34" charset="0"/>
                        </a:rPr>
                        <a:t>Сикидин</a:t>
                      </a:r>
                      <a:r>
                        <a:rPr kumimoji="0" lang="ru-RU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Lucida Sans Unicode" panose="020B0602030504020204" pitchFamily="34" charset="0"/>
                        </a:rPr>
                        <a:t> В.В., </a:t>
                      </a: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</a:pPr>
                      <a:r>
                        <a:rPr kumimoji="0" lang="ru-RU" alt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Lucida Sans Unicode" panose="020B0602030504020204" pitchFamily="34" charset="0"/>
                        </a:rPr>
                        <a:t>Параскевов</a:t>
                      </a:r>
                      <a:r>
                        <a:rPr kumimoji="0" lang="ru-RU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Lucida Sans Unicode" panose="020B0602030504020204" pitchFamily="34" charset="0"/>
                        </a:rPr>
                        <a:t> А.В.</a:t>
                      </a:r>
                      <a:endParaRPr kumimoji="0" lang="ru-RU" alt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highlight>
                          <a:srgbClr val="F37B03"/>
                        </a:highlight>
                        <a:latin typeface="Times New Roman" panose="02020603050405020304" pitchFamily="18" charset="0"/>
                        <a:cs typeface="Lucida Sans Unicode" panose="020B0602030504020204" pitchFamily="34" charset="0"/>
                      </a:endParaRPr>
                    </a:p>
                  </a:txBody>
                  <a:tcPr marL="0" marR="0" marT="5292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5000"/>
                        </a:lnSpc>
                        <a:spcAft>
                          <a:spcPts val="15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31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1pPr>
                      <a:lvl2pPr marL="457200">
                        <a:lnSpc>
                          <a:spcPct val="95000"/>
                        </a:lnSpc>
                        <a:spcAft>
                          <a:spcPts val="12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6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2pPr>
                      <a:lvl3pPr marL="914400">
                        <a:lnSpc>
                          <a:spcPct val="95000"/>
                        </a:lnSpc>
                        <a:spcAft>
                          <a:spcPts val="9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2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3pPr>
                      <a:lvl4pPr marL="1371600">
                        <a:lnSpc>
                          <a:spcPct val="95000"/>
                        </a:lnSpc>
                        <a:spcAft>
                          <a:spcPts val="6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4pPr>
                      <a:lvl5pPr marL="1828800">
                        <a:lnSpc>
                          <a:spcPct val="95000"/>
                        </a:lnSpc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5pPr>
                      <a:lvl6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6pPr>
                      <a:lvl7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7pPr>
                      <a:lvl8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8pPr>
                      <a:lvl9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</a:pPr>
                      <a:r>
                        <a:rPr kumimoji="0" lang="ru-RU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Lucida Sans Unicode" panose="020B0602030504020204" pitchFamily="34" charset="0"/>
                        </a:rPr>
                        <a:t>ПРОГРАММА ДЛЯ ОБРАБОТКИ БОЛЬШИХ ДАННЫХ С ПОМОЩЬЮ АДАПТИВНЫХ МОДЕЛЕЙ</a:t>
                      </a:r>
                      <a:endParaRPr kumimoji="0" lang="ru-RU" alt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highlight>
                          <a:srgbClr val="F37B03"/>
                        </a:highlight>
                        <a:latin typeface="Times New Roman" panose="02020603050405020304" pitchFamily="18" charset="0"/>
                        <a:cs typeface="Lucida Sans Unicode" panose="020B0602030504020204" pitchFamily="34" charset="0"/>
                      </a:endParaRPr>
                    </a:p>
                  </a:txBody>
                  <a:tcPr marL="0" marR="0" marT="5292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5000"/>
                        </a:lnSpc>
                        <a:spcAft>
                          <a:spcPts val="15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6088" algn="l"/>
                          <a:tab pos="1433513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31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1pPr>
                      <a:lvl2pPr marL="457200">
                        <a:lnSpc>
                          <a:spcPct val="95000"/>
                        </a:lnSpc>
                        <a:spcAft>
                          <a:spcPts val="12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6088" algn="l"/>
                          <a:tab pos="1433513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6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2pPr>
                      <a:lvl3pPr marL="914400">
                        <a:lnSpc>
                          <a:spcPct val="95000"/>
                        </a:lnSpc>
                        <a:spcAft>
                          <a:spcPts val="9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6088" algn="l"/>
                          <a:tab pos="1433513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2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3pPr>
                      <a:lvl4pPr marL="1371600">
                        <a:lnSpc>
                          <a:spcPct val="95000"/>
                        </a:lnSpc>
                        <a:spcAft>
                          <a:spcPts val="6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6088" algn="l"/>
                          <a:tab pos="1433513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4pPr>
                      <a:lvl5pPr marL="1828800">
                        <a:lnSpc>
                          <a:spcPct val="95000"/>
                        </a:lnSpc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6088" algn="l"/>
                          <a:tab pos="1433513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5pPr>
                      <a:lvl6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6088" algn="l"/>
                          <a:tab pos="1433513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6pPr>
                      <a:lvl7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6088" algn="l"/>
                          <a:tab pos="1433513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7pPr>
                      <a:lvl8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6088" algn="l"/>
                          <a:tab pos="1433513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8pPr>
                      <a:lvl9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6088" algn="l"/>
                          <a:tab pos="1433513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6088" algn="l"/>
                          <a:tab pos="1433513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 Unicode MS" pitchFamily="34" charset="-128"/>
                          <a:cs typeface="Lucida Sans Unicode" panose="020B0602030504020204" pitchFamily="34" charset="0"/>
                        </a:rPr>
                        <a:t>Свидетельство о регистрации программы для ЭВМ RU 2025615811</a:t>
                      </a:r>
                      <a:endParaRPr kumimoji="0" lang="ru-RU" alt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highlight>
                          <a:srgbClr val="F37B03"/>
                        </a:highlight>
                        <a:latin typeface="Times New Roman" panose="02020603050405020304" pitchFamily="18" charset="0"/>
                        <a:ea typeface="Arial Unicode MS" pitchFamily="34" charset="-128"/>
                        <a:cs typeface="Lucida Sans Unicode" panose="020B0602030504020204" pitchFamily="34" charset="0"/>
                      </a:endParaRPr>
                    </a:p>
                  </a:txBody>
                  <a:tcPr marL="0" marR="0" marT="5292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455520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21141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248400" y="914400"/>
            <a:ext cx="5349139" cy="234038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065" marR="772160">
              <a:lnSpc>
                <a:spcPts val="1600"/>
              </a:lnSpc>
              <a:spcBef>
                <a:spcPts val="225"/>
              </a:spcBef>
              <a:tabLst>
                <a:tab pos="281940" algn="l"/>
              </a:tabLst>
            </a:pPr>
            <a:r>
              <a:rPr lang="ru-RU" sz="1400" b="1" dirty="0">
                <a:solidFill>
                  <a:srgbClr val="C00000"/>
                </a:solidFill>
                <a:latin typeface="Arial Narrow"/>
                <a:cs typeface="Arial Narrow"/>
              </a:rPr>
              <a:t>Монографии, опубликованные ППС СКГА в 2025 г: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400175" y="189687"/>
            <a:ext cx="9391649" cy="475437"/>
          </a:xfrm>
          <a:prstGeom prst="rect">
            <a:avLst/>
          </a:prstGeom>
        </p:spPr>
        <p:txBody>
          <a:bodyPr vert="horz" wrap="square" lIns="0" tIns="166039" rIns="0" bIns="0" rtlCol="0">
            <a:spAutoFit/>
          </a:bodyPr>
          <a:lstStyle/>
          <a:p>
            <a:pPr marL="769620">
              <a:lnSpc>
                <a:spcPct val="100000"/>
              </a:lnSpc>
              <a:spcBef>
                <a:spcPts val="100"/>
              </a:spcBef>
            </a:pPr>
            <a:r>
              <a:rPr lang="ru-RU" dirty="0">
                <a:solidFill>
                  <a:srgbClr val="002060"/>
                </a:solidFill>
              </a:rPr>
              <a:t>2</a:t>
            </a:r>
            <a:r>
              <a:rPr dirty="0">
                <a:solidFill>
                  <a:srgbClr val="002060"/>
                </a:solidFill>
              </a:rPr>
              <a:t>.</a:t>
            </a:r>
            <a:r>
              <a:rPr spc="-45"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Нау</a:t>
            </a:r>
            <a:r>
              <a:rPr lang="ru-RU" dirty="0" err="1">
                <a:solidFill>
                  <a:srgbClr val="002060"/>
                </a:solidFill>
              </a:rPr>
              <a:t>чная</a:t>
            </a:r>
            <a:r>
              <a:rPr lang="ru-RU" dirty="0">
                <a:solidFill>
                  <a:srgbClr val="002060"/>
                </a:solidFill>
              </a:rPr>
              <a:t> деятельность</a:t>
            </a:r>
            <a:r>
              <a:rPr spc="-30" dirty="0">
                <a:solidFill>
                  <a:srgbClr val="002060"/>
                </a:solidFill>
              </a:rPr>
              <a:t> </a:t>
            </a:r>
            <a:r>
              <a:rPr dirty="0">
                <a:solidFill>
                  <a:srgbClr val="002060"/>
                </a:solidFill>
              </a:rPr>
              <a:t>–</a:t>
            </a:r>
            <a:r>
              <a:rPr spc="-30" dirty="0">
                <a:solidFill>
                  <a:srgbClr val="002060"/>
                </a:solidFill>
              </a:rPr>
              <a:t> </a:t>
            </a:r>
            <a:r>
              <a:rPr dirty="0">
                <a:solidFill>
                  <a:srgbClr val="002060"/>
                </a:solidFill>
              </a:rPr>
              <a:t>ключевые</a:t>
            </a:r>
            <a:r>
              <a:rPr spc="-40" dirty="0">
                <a:solidFill>
                  <a:srgbClr val="002060"/>
                </a:solidFill>
              </a:rPr>
              <a:t> </a:t>
            </a:r>
            <a:r>
              <a:rPr dirty="0">
                <a:solidFill>
                  <a:srgbClr val="002060"/>
                </a:solidFill>
              </a:rPr>
              <a:t>результаты</a:t>
            </a:r>
            <a:r>
              <a:rPr spc="-55" dirty="0">
                <a:solidFill>
                  <a:srgbClr val="002060"/>
                </a:solidFill>
              </a:rPr>
              <a:t> </a:t>
            </a:r>
            <a:r>
              <a:rPr lang="ru-RU" spc="-40" dirty="0">
                <a:solidFill>
                  <a:srgbClr val="002060"/>
                </a:solidFill>
              </a:rPr>
              <a:t>в </a:t>
            </a:r>
            <a:r>
              <a:rPr lang="ru-RU" spc="-40">
                <a:solidFill>
                  <a:srgbClr val="002060"/>
                </a:solidFill>
              </a:rPr>
              <a:t>2025 году</a:t>
            </a:r>
            <a:r>
              <a:rPr lang="ru-RU">
                <a:solidFill>
                  <a:srgbClr val="002060"/>
                </a:solidFill>
              </a:rPr>
              <a:t> </a:t>
            </a:r>
            <a:endParaRPr spc="-20" dirty="0">
              <a:solidFill>
                <a:srgbClr val="002060"/>
              </a:solidFill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932411" y="6563664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888888"/>
                </a:solidFill>
                <a:latin typeface="Calibri"/>
                <a:cs typeface="Calibri"/>
              </a:rPr>
              <a:t>10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52400"/>
            <a:ext cx="853514" cy="85351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4267200"/>
            <a:ext cx="4724400" cy="2438400"/>
          </a:xfrm>
          <a:prstGeom prst="rect">
            <a:avLst/>
          </a:prstGeom>
        </p:spPr>
      </p:pic>
      <p:graphicFrame>
        <p:nvGraphicFramePr>
          <p:cNvPr id="8" name="Таблица 7">
            <a:extLst>
              <a:ext uri="{FF2B5EF4-FFF2-40B4-BE49-F238E27FC236}">
                <a16:creationId xmlns="" xmlns:a16="http://schemas.microsoft.com/office/drawing/2014/main" id="{6F71ABF6-7012-8B24-F373-D30785C4B01A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81000" y="1066800"/>
          <a:ext cx="4724400" cy="3200400"/>
        </p:xfrm>
        <a:graphic>
          <a:graphicData uri="http://schemas.openxmlformats.org/drawingml/2006/table">
            <a:tbl>
              <a:tblPr firstRow="1" bandRow="1">
                <a:tableStyleId>{85BE263C-DBD7-4A20-BB59-AAB30ACAA65A}</a:tableStyleId>
              </a:tblPr>
              <a:tblGrid>
                <a:gridCol w="3962400">
                  <a:extLst>
                    <a:ext uri="{9D8B030D-6E8A-4147-A177-3AD203B41FA5}">
                      <a16:colId xmlns="" xmlns:a16="http://schemas.microsoft.com/office/drawing/2014/main" val="3072287318"/>
                    </a:ext>
                  </a:extLst>
                </a:gridCol>
                <a:gridCol w="762000">
                  <a:extLst>
                    <a:ext uri="{9D8B030D-6E8A-4147-A177-3AD203B41FA5}">
                      <a16:colId xmlns="" xmlns:a16="http://schemas.microsoft.com/office/drawing/2014/main" val="2186568716"/>
                    </a:ext>
                  </a:extLst>
                </a:gridCol>
              </a:tblGrid>
              <a:tr h="3200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 публикации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6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60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03488064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 публикации на портале </a:t>
                      </a:r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elibrary.ru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336821272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Публикации, включенные в РИНЦ (кроме ВАК)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569789537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Публикации, включенные в текущий перечень ВАК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524878961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Публикации, входящие в ядро РИНЦ (</a:t>
                      </a:r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Web of Science, Scopus, RSCI</a:t>
                      </a: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847131605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Монографии, главы в монографиях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869197241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Патенты на изобретение/полезную модель/</a:t>
                      </a:r>
                      <a:r>
                        <a:rPr lang="ru-RU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пром</a:t>
                      </a: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образец, </a:t>
                      </a:r>
                      <a:r>
                        <a:rPr lang="ru-RU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св-ва</a:t>
                      </a: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 регистрации программы для ЭВМ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812923409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Индекс Хирша СКГА по публикациям в РИНЦ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85135143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цитирований публикаций СКГА за 2025 г.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4397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151575551"/>
                  </a:ext>
                </a:extLst>
              </a:tr>
            </a:tbl>
          </a:graphicData>
        </a:graphic>
      </p:graphicFrame>
      <p:sp>
        <p:nvSpPr>
          <p:cNvPr id="14" name="Объект 2">
            <a:extLst>
              <a:ext uri="{FF2B5EF4-FFF2-40B4-BE49-F238E27FC236}">
                <a16:creationId xmlns="" xmlns:a16="http://schemas.microsoft.com/office/drawing/2014/main" id="{71DEE9A3-70FC-3ABB-80DF-F93383FA7779}"/>
              </a:ext>
            </a:extLst>
          </p:cNvPr>
          <p:cNvSpPr txBox="1">
            <a:spLocks/>
          </p:cNvSpPr>
          <p:nvPr/>
        </p:nvSpPr>
        <p:spPr>
          <a:xfrm>
            <a:off x="5181601" y="1143000"/>
            <a:ext cx="6750810" cy="553997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 b="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alt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Акбашева, Д. М. 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Банкротство / Д. М. Акбашева. – Москва : Общество с ограниченной ответственностью "</a:t>
            </a:r>
            <a:r>
              <a:rPr lang="ru-RU" alt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Актуальность.РФ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", 2025. – 120 с. – ISBN 978-5-605-47817-1. – EDN AYCMMN.</a:t>
            </a:r>
          </a:p>
          <a:p>
            <a:pPr algn="just"/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Государство и право в условиях войн и санкций : на основе трудов МНПК «VII Сочинские юридические чтения», посвященной 80‑летию победы в ВОВ (г. Сочи, 16–17 мая 2025 г.) / А. Ф. Авидзба, И. Баева, В. В. Введенская, </a:t>
            </a:r>
            <a:r>
              <a:rPr lang="ru-RU" alt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А. Е. Михайлов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[и др.]. – </a:t>
            </a:r>
            <a:r>
              <a:rPr lang="ru-RU" alt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Ростов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-на-Дону : АНО по поддержке научно-исследовательской и просветительской деятельности «Спутник науки», 2025. – 382 с. – ISBN 978-5-605-22527-0. – EDN LJMUMA.</a:t>
            </a:r>
          </a:p>
          <a:p>
            <a:pPr algn="just"/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altLang="ru-RU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Дармилова</a:t>
            </a:r>
            <a:r>
              <a:rPr lang="ru-RU" alt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Э. Н.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Кавказская война и её влияние на этнокультурное развитие народов Северного Кавказа / Э. Н. </a:t>
            </a:r>
            <a:r>
              <a:rPr lang="ru-RU" alt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Дармилова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– </a:t>
            </a:r>
            <a:r>
              <a:rPr lang="ru-RU" alt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Ростов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-на-Дону : Ростовский государственный экономический университет "РИНХ", 2025. – 106 с. – ISBN 978-5-7972-3519-4. – EDN NMKXVB.</a:t>
            </a:r>
          </a:p>
          <a:p>
            <a:pPr algn="just"/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Индукционные установки для электромагнитной обработки металлов и сплавов (разработка, исследование, внедрение) : монография </a:t>
            </a:r>
            <a:r>
              <a:rPr lang="ru-RU" alt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Н. Х. Эркенов, И. А. Гурина.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Черкесск : [б. и.], 2025 (Майкоп, Республика Адыгея). - 170 с. : ил., табл.; 22 см.; ISBN 978-5-89972-475-6 : 500 экз.</a:t>
            </a:r>
          </a:p>
          <a:p>
            <a:pPr algn="just"/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Искусственный интеллект: от фундаментальных проблем к прикладным задачам : в 2 томах (том 1)/ Е. Н. Макаренко, Н. А. </a:t>
            </a:r>
            <a:r>
              <a:rPr lang="ru-RU" alt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Димитриади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Л. И. </a:t>
            </a:r>
            <a:r>
              <a:rPr lang="ru-RU" alt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Ниворожкина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А. М. </a:t>
            </a:r>
            <a:r>
              <a:rPr lang="ru-RU" altLang="ru-RU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Кумратова</a:t>
            </a:r>
            <a:r>
              <a:rPr lang="ru-RU" alt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[и др.]. – </a:t>
            </a:r>
            <a:r>
              <a:rPr lang="ru-RU" alt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Ростов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-на-Дону : Ростовский государственный экономический университет (РИНХ), 2025. – 394 с. – ISBN 978-5-7972-3390-9. – EDN SVYAXR.</a:t>
            </a:r>
          </a:p>
          <a:p>
            <a:pPr algn="just"/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Искусственный интеллект: от фундаментальных проблем к прикладным задачам : в 2 томах (том 2)/ Л. Н. Рощина, И. В. </a:t>
            </a:r>
            <a:r>
              <a:rPr lang="ru-RU" alt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Украинцева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П. В. Таранов, </a:t>
            </a:r>
            <a:r>
              <a:rPr lang="ru-RU" alt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С. В. </a:t>
            </a:r>
            <a:r>
              <a:rPr lang="ru-RU" altLang="ru-RU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Калабекова</a:t>
            </a:r>
            <a:r>
              <a:rPr lang="ru-RU" alt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[и др.]. – </a:t>
            </a:r>
            <a:r>
              <a:rPr lang="ru-RU" alt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Ростов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-на-Дону : Ростовский государственный экономический университет (РИНХ), 2025. – 500 с. – ISBN 978-5-7972-3391-6. – EDN GOMQES.</a:t>
            </a:r>
          </a:p>
          <a:p>
            <a:pPr algn="just"/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Исследование фундаментальных проблем и прикладных аспектов развития агропромышленного комплекса : Монография / Н. В. Банникова, М. Ю. Скляр, И. В. </a:t>
            </a:r>
            <a:r>
              <a:rPr lang="ru-RU" alt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Кащаев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М. У. Эркенова 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[и др.]. – Ставрополь : Издательство "АГРУС" Ставропольского государственного аграрного университета, 2025. – 120 с. – ISBN 978-5-9596-2124-7. – EDN SQEGSK.</a:t>
            </a:r>
          </a:p>
          <a:p>
            <a:pPr algn="just"/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alt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Калабекова</a:t>
            </a:r>
            <a:r>
              <a:rPr lang="ru-RU" alt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С. В. 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Национальное самосознание: генезис и современность / С. В. </a:t>
            </a:r>
            <a:r>
              <a:rPr lang="ru-RU" alt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Калабекова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– </a:t>
            </a:r>
            <a:r>
              <a:rPr lang="ru-RU" alt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Ростов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-на-Дону : Ростовский государственный экономический университет "РИНХ", 2025. – 152 с. – ISBN 978-5-7972-3518-7. – EDN DTQELH.</a:t>
            </a:r>
          </a:p>
          <a:p>
            <a:pPr algn="just"/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 Механизмы государственного регулирования и надзора в агропромышленном секторе / С. Г. Руднев, А. Л. Золкин, В. А. Сенков, </a:t>
            </a:r>
            <a:r>
              <a:rPr lang="ru-RU" alt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П. И. Бостанова.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Краснодар : ИП Кабанов В.Б. (издательство "Новация"), 2025. – 176 с. – ISBN 978-5-00179-686-2. – EDN YDRKSV.</a:t>
            </a:r>
          </a:p>
          <a:p>
            <a:pPr algn="just"/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 Механизмы обеспечения экономической безопасности при субсидировании малого и среднего бизнеса / Н. А. </a:t>
            </a:r>
            <a:r>
              <a:rPr lang="ru-RU" alt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Ринас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А. Л. Золкин, </a:t>
            </a:r>
            <a:r>
              <a:rPr lang="ru-RU" alt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А. Б. Урусова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И. А. </a:t>
            </a:r>
            <a:r>
              <a:rPr lang="ru-RU" alt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Поскряков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– Краснодар : ИП Кабанов В.Б. (издательство "Новация"), 2025. – 188 с. – ISBN 978-5-00179-635-0. – EDN EOOZBA.</a:t>
            </a:r>
          </a:p>
          <a:p>
            <a:pPr algn="just"/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11. Сахарный диабет и его связь с ожирением: влияние на качество жизни / </a:t>
            </a:r>
            <a:r>
              <a:rPr lang="ru-RU" alt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Д. М. </a:t>
            </a:r>
            <a:r>
              <a:rPr lang="ru-RU" altLang="ru-RU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Агирбова</a:t>
            </a:r>
            <a:r>
              <a:rPr lang="ru-RU" alt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Г. Ю. Нагорная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М. А. </a:t>
            </a:r>
            <a:r>
              <a:rPr lang="ru-RU" alt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Шихшаидова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Т. Р. </a:t>
            </a:r>
            <a:r>
              <a:rPr lang="ru-RU" alt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Агирбов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// Современная наука, общество и образование: актуальные вопросы, достижения и инновации : монография. – Пенза : Наука и Просвещение (ИП Гуляев Г.Ю.), 2025. – С. 303-312. – EDN MDNSXV.</a:t>
            </a:r>
          </a:p>
          <a:p>
            <a:pPr algn="just"/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12. Управление бизнесом в условиях трансформации. Стратегии, инструменты, перспективы / Е. В. Бирюков, П. С. </a:t>
            </a:r>
            <a:r>
              <a:rPr lang="ru-RU" alt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Биркайм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В. В. Колесник, </a:t>
            </a:r>
            <a:r>
              <a:rPr lang="ru-RU" alt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З. М. Лайпанова 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[и др.]. – Санкт-Петербург : ЧНОУ ДПО Гуманитарный НИИ «НАЦРАЗВИТИЕ», 2025. – 96 с. – ISBN 978-5-00213-459-5. – DOI 10.37539/M251015.2025.18.49.001.</a:t>
            </a:r>
          </a:p>
        </p:txBody>
      </p:sp>
    </p:spTree>
    <p:extLst>
      <p:ext uri="{BB962C8B-B14F-4D97-AF65-F5344CB8AC3E}">
        <p14:creationId xmlns:p14="http://schemas.microsoft.com/office/powerpoint/2010/main" val="23190691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4461" y="1100074"/>
            <a:ext cx="5786755" cy="234038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065" marR="772160">
              <a:lnSpc>
                <a:spcPts val="1600"/>
              </a:lnSpc>
              <a:spcBef>
                <a:spcPts val="225"/>
              </a:spcBef>
              <a:tabLst>
                <a:tab pos="281940" algn="l"/>
              </a:tabLst>
            </a:pPr>
            <a:endParaRPr lang="ru-RU" sz="1400" b="1" dirty="0" smtClean="0">
              <a:solidFill>
                <a:srgbClr val="C00000"/>
              </a:solidFill>
              <a:latin typeface="Arial Narrow"/>
              <a:cs typeface="Arial Narrow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400175" y="189687"/>
            <a:ext cx="9877425" cy="475437"/>
          </a:xfrm>
          <a:prstGeom prst="rect">
            <a:avLst/>
          </a:prstGeom>
        </p:spPr>
        <p:txBody>
          <a:bodyPr vert="horz" wrap="square" lIns="0" tIns="166039" rIns="0" bIns="0" rtlCol="0">
            <a:spAutoFit/>
          </a:bodyPr>
          <a:lstStyle/>
          <a:p>
            <a:pPr marL="769620">
              <a:lnSpc>
                <a:spcPct val="100000"/>
              </a:lnSpc>
              <a:spcBef>
                <a:spcPts val="100"/>
              </a:spcBef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3</a:t>
            </a:r>
            <a:r>
              <a:rPr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  <a:r>
              <a:rPr spc="-45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pc="-45" dirty="0" smtClean="0">
                <a:solidFill>
                  <a:schemeClr val="tx2">
                    <a:lumMod val="75000"/>
                  </a:schemeClr>
                </a:solidFill>
              </a:rPr>
              <a:t>Международная деятельность</a:t>
            </a:r>
            <a:r>
              <a:rPr spc="-3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dirty="0">
                <a:solidFill>
                  <a:schemeClr val="tx2">
                    <a:lumMod val="75000"/>
                  </a:schemeClr>
                </a:solidFill>
              </a:rPr>
              <a:t>–</a:t>
            </a:r>
            <a:r>
              <a:rPr spc="-3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dirty="0">
                <a:solidFill>
                  <a:schemeClr val="tx2">
                    <a:lumMod val="75000"/>
                  </a:schemeClr>
                </a:solidFill>
              </a:rPr>
              <a:t>ключевые</a:t>
            </a:r>
            <a:r>
              <a:rPr spc="-4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pc="-4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dirty="0" err="1" smtClean="0">
                <a:solidFill>
                  <a:schemeClr val="tx2">
                    <a:lumMod val="75000"/>
                  </a:schemeClr>
                </a:solidFill>
              </a:rPr>
              <a:t>результаты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 </a:t>
            </a:r>
            <a:r>
              <a:rPr spc="-55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pc="-40" dirty="0" smtClean="0">
                <a:solidFill>
                  <a:schemeClr val="tx2">
                    <a:lumMod val="75000"/>
                  </a:schemeClr>
                </a:solidFill>
              </a:rPr>
              <a:t>в 2025-2026  </a:t>
            </a:r>
            <a:r>
              <a:rPr lang="ru-RU" spc="-40" dirty="0">
                <a:solidFill>
                  <a:schemeClr val="tx2">
                    <a:lumMod val="75000"/>
                  </a:schemeClr>
                </a:solidFill>
              </a:rPr>
              <a:t>учебном </a:t>
            </a:r>
            <a:r>
              <a:rPr lang="ru-RU" spc="-40" dirty="0" smtClean="0">
                <a:solidFill>
                  <a:schemeClr val="tx2">
                    <a:lumMod val="75000"/>
                  </a:schemeClr>
                </a:solidFill>
              </a:rPr>
              <a:t>году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endParaRPr spc="-2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932411" y="6563664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888888"/>
                </a:solidFill>
                <a:latin typeface="Calibri"/>
                <a:cs typeface="Calibri"/>
              </a:rPr>
              <a:t>10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52400"/>
            <a:ext cx="853514" cy="853514"/>
          </a:xfrm>
          <a:prstGeom prst="rect">
            <a:avLst/>
          </a:prstGeom>
        </p:spPr>
      </p:pic>
      <p:sp>
        <p:nvSpPr>
          <p:cNvPr id="11" name="Объект 7"/>
          <p:cNvSpPr txBox="1">
            <a:spLocks noChangeArrowheads="1"/>
          </p:cNvSpPr>
          <p:nvPr/>
        </p:nvSpPr>
        <p:spPr>
          <a:xfrm>
            <a:off x="890228" y="1227979"/>
            <a:ext cx="4672372" cy="43037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 b="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just">
              <a:spcAft>
                <a:spcPts val="1000"/>
              </a:spcAft>
              <a:defRPr/>
            </a:pP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Совместно с коллегами из Самарского государственного медицинского университета приняли участие в </a:t>
            </a: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форуме «Особенности российского медицинского образования и инструменты адаптации индийских студентов в России» май 2026 г</a:t>
            </a: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. Дели, Индия.</a:t>
            </a:r>
            <a:r>
              <a:rPr lang="en-US" sz="14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endParaRPr lang="ru-RU" sz="1400" dirty="0" smtClean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1000"/>
              </a:spcAft>
              <a:defRPr/>
            </a:pPr>
            <a:r>
              <a:rPr lang="ru-RU" altLang="ru-RU" sz="14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Провели ряд </a:t>
            </a:r>
            <a:r>
              <a:rPr lang="ru-RU" altLang="ru-RU" sz="1400" dirty="0" err="1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профориентационных</a:t>
            </a:r>
            <a:r>
              <a:rPr lang="ru-RU" altLang="ru-RU" sz="14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встреч в различных </a:t>
            </a:r>
            <a:r>
              <a:rPr lang="ru-RU" altLang="ru-RU" sz="1400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регионах Индии – Нью-Дели, </a:t>
            </a:r>
            <a:r>
              <a:rPr lang="ru-RU" altLang="ru-RU" sz="1400" b="1" dirty="0" err="1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Сурат</a:t>
            </a:r>
            <a:r>
              <a:rPr lang="ru-RU" altLang="ru-RU" sz="1400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, </a:t>
            </a:r>
            <a:r>
              <a:rPr lang="ru-RU" altLang="ru-RU" sz="1400" b="1" dirty="0" err="1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Ахмедобад</a:t>
            </a:r>
            <a:r>
              <a:rPr lang="ru-RU" altLang="ru-RU" sz="1400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, Кашмир, </a:t>
            </a:r>
            <a:r>
              <a:rPr lang="ru-RU" altLang="ru-RU" sz="1400" b="1" dirty="0" err="1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Панаджи</a:t>
            </a:r>
            <a:r>
              <a:rPr lang="ru-RU" altLang="ru-RU" sz="1400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,  май 2026г.</a:t>
            </a:r>
          </a:p>
          <a:p>
            <a:pPr algn="just">
              <a:spcAft>
                <a:spcPts val="1000"/>
              </a:spcAft>
              <a:defRPr/>
            </a:pPr>
            <a:r>
              <a:rPr lang="ru-RU" altLang="ru-RU" sz="14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	</a:t>
            </a:r>
            <a:endParaRPr lang="ru-RU" altLang="ru-RU" sz="1400" dirty="0" smtClean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 algn="ctr">
              <a:spcAft>
                <a:spcPts val="1000"/>
              </a:spcAft>
              <a:defRPr/>
            </a:pPr>
            <a:endParaRPr lang="ru-RU" altLang="ru-RU" sz="1400" dirty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 algn="ctr">
              <a:spcAft>
                <a:spcPts val="1000"/>
              </a:spcAft>
              <a:defRPr/>
            </a:pPr>
            <a:r>
              <a:rPr lang="ru-RU" altLang="ru-RU" sz="14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В ПРОЕКТЕ: </a:t>
            </a:r>
          </a:p>
          <a:p>
            <a:pPr algn="just">
              <a:defRPr/>
            </a:pPr>
            <a:r>
              <a:rPr lang="ru-RU" altLang="ru-RU" sz="14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Организация совместного </a:t>
            </a:r>
            <a:r>
              <a:rPr lang="ru-RU" altLang="ru-RU" sz="1400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российско-индийского научного форума  по вопросам онкологии 21-23 октября 2026 г. </a:t>
            </a:r>
            <a:r>
              <a:rPr lang="ru-RU" altLang="ru-RU" sz="14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с участием сотрудников академии, специалистов из различных регионов РФ и врачей клиник и университетов </a:t>
            </a:r>
            <a:r>
              <a:rPr lang="ru-RU" altLang="ru-RU" sz="1400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Индии </a:t>
            </a:r>
            <a:r>
              <a:rPr lang="en-US" sz="1400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Rajiv Gandhi Cancer Institute and Research Centre</a:t>
            </a: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и AIG </a:t>
            </a:r>
            <a:r>
              <a:rPr lang="ru-RU" sz="1400" b="1" dirty="0" err="1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Hospitals</a:t>
            </a: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.</a:t>
            </a:r>
            <a:endParaRPr lang="ru-RU" altLang="ru-RU" sz="1400" b="1" dirty="0" smtClean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 indent="449263">
              <a:defRPr/>
            </a:pPr>
            <a:endParaRPr lang="ru-RU" altLang="ru-RU" sz="1400" dirty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940434"/>
            <a:ext cx="5490988" cy="308524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1216" y="3673770"/>
            <a:ext cx="2460576" cy="2766497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7083" y="3819181"/>
            <a:ext cx="1965815" cy="2621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730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8293" y="2030558"/>
            <a:ext cx="3082512" cy="4533106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594461" y="1100074"/>
            <a:ext cx="5786755" cy="234038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065" marR="772160">
              <a:lnSpc>
                <a:spcPts val="1600"/>
              </a:lnSpc>
              <a:spcBef>
                <a:spcPts val="225"/>
              </a:spcBef>
              <a:tabLst>
                <a:tab pos="281940" algn="l"/>
              </a:tabLst>
            </a:pPr>
            <a:endParaRPr lang="ru-RU" sz="1400" b="1" dirty="0" smtClean="0">
              <a:solidFill>
                <a:srgbClr val="C00000"/>
              </a:solidFill>
              <a:latin typeface="Arial Narrow"/>
              <a:cs typeface="Arial Narrow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400175" y="189687"/>
            <a:ext cx="9877425" cy="475437"/>
          </a:xfrm>
          <a:prstGeom prst="rect">
            <a:avLst/>
          </a:prstGeom>
        </p:spPr>
        <p:txBody>
          <a:bodyPr vert="horz" wrap="square" lIns="0" tIns="166039" rIns="0" bIns="0" rtlCol="0">
            <a:spAutoFit/>
          </a:bodyPr>
          <a:lstStyle/>
          <a:p>
            <a:pPr marL="769620">
              <a:lnSpc>
                <a:spcPct val="100000"/>
              </a:lnSpc>
              <a:spcBef>
                <a:spcPts val="100"/>
              </a:spcBef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3</a:t>
            </a:r>
            <a:r>
              <a:rPr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  <a:r>
              <a:rPr spc="-45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pc="-45" dirty="0" smtClean="0">
                <a:solidFill>
                  <a:schemeClr val="tx2">
                    <a:lumMod val="75000"/>
                  </a:schemeClr>
                </a:solidFill>
              </a:rPr>
              <a:t>Международная деятельность</a:t>
            </a:r>
            <a:r>
              <a:rPr spc="-3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dirty="0">
                <a:solidFill>
                  <a:schemeClr val="tx2">
                    <a:lumMod val="75000"/>
                  </a:schemeClr>
                </a:solidFill>
              </a:rPr>
              <a:t>–</a:t>
            </a:r>
            <a:r>
              <a:rPr spc="-3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dirty="0">
                <a:solidFill>
                  <a:schemeClr val="tx2">
                    <a:lumMod val="75000"/>
                  </a:schemeClr>
                </a:solidFill>
              </a:rPr>
              <a:t>ключевые</a:t>
            </a:r>
            <a:r>
              <a:rPr spc="-4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pc="-4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dirty="0" err="1" smtClean="0">
                <a:solidFill>
                  <a:schemeClr val="tx2">
                    <a:lumMod val="75000"/>
                  </a:schemeClr>
                </a:solidFill>
              </a:rPr>
              <a:t>результаты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 </a:t>
            </a:r>
            <a:r>
              <a:rPr spc="-55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pc="-40" dirty="0" smtClean="0">
                <a:solidFill>
                  <a:schemeClr val="tx2">
                    <a:lumMod val="75000"/>
                  </a:schemeClr>
                </a:solidFill>
              </a:rPr>
              <a:t>в 2025-2026  </a:t>
            </a:r>
            <a:r>
              <a:rPr lang="ru-RU" spc="-40" dirty="0">
                <a:solidFill>
                  <a:schemeClr val="tx2">
                    <a:lumMod val="75000"/>
                  </a:schemeClr>
                </a:solidFill>
              </a:rPr>
              <a:t>учебном </a:t>
            </a:r>
            <a:r>
              <a:rPr lang="ru-RU" spc="-40" dirty="0" smtClean="0">
                <a:solidFill>
                  <a:schemeClr val="tx2">
                    <a:lumMod val="75000"/>
                  </a:schemeClr>
                </a:solidFill>
              </a:rPr>
              <a:t>году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endParaRPr spc="-2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932411" y="6563664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888888"/>
                </a:solidFill>
                <a:latin typeface="Calibri"/>
                <a:cs typeface="Calibri"/>
              </a:rPr>
              <a:t>10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152400"/>
            <a:ext cx="853514" cy="853514"/>
          </a:xfrm>
          <a:prstGeom prst="rect">
            <a:avLst/>
          </a:prstGeom>
        </p:spPr>
      </p:pic>
      <p:sp>
        <p:nvSpPr>
          <p:cNvPr id="11" name="Объект 7"/>
          <p:cNvSpPr txBox="1">
            <a:spLocks noChangeArrowheads="1"/>
          </p:cNvSpPr>
          <p:nvPr/>
        </p:nvSpPr>
        <p:spPr>
          <a:xfrm>
            <a:off x="533400" y="1219201"/>
            <a:ext cx="4572000" cy="44525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 b="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just">
              <a:spcAft>
                <a:spcPts val="1000"/>
              </a:spcAft>
              <a:defRPr/>
            </a:pP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Проведены встречи с представителями рекрутинговых агентств Индии</a:t>
            </a:r>
          </a:p>
          <a:p>
            <a:pPr algn="just">
              <a:spcAft>
                <a:spcPts val="1000"/>
              </a:spcAft>
              <a:defRPr/>
            </a:pPr>
            <a:r>
              <a:rPr lang="ru-RU" altLang="ru-RU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В рамках ранних договоренностей, СКГА посетил гл.</a:t>
            </a:r>
            <a:r>
              <a:rPr lang="en-US" altLang="ru-RU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врач крупнейшей в штате </a:t>
            </a:r>
            <a:r>
              <a:rPr lang="ru-RU" altLang="ru-RU" sz="1600" dirty="0" err="1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Гуджарат</a:t>
            </a:r>
            <a:r>
              <a:rPr lang="ru-RU" altLang="ru-RU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sz="1600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клиники </a:t>
            </a:r>
            <a:r>
              <a:rPr lang="en-US" altLang="ru-RU" sz="1600" b="1" dirty="0" err="1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Dr</a:t>
            </a:r>
            <a:r>
              <a:rPr lang="ru-RU" altLang="ru-RU" sz="1600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. </a:t>
            </a:r>
            <a:r>
              <a:rPr lang="en-US" altLang="ru-RU" sz="1600" b="1" dirty="0" err="1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Achal</a:t>
            </a:r>
            <a:r>
              <a:rPr lang="en-US" altLang="ru-RU" sz="1600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Patel</a:t>
            </a:r>
            <a:r>
              <a:rPr lang="ru-RU" altLang="ru-RU" sz="1600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(клиника </a:t>
            </a:r>
            <a:r>
              <a:rPr lang="en-US" altLang="ru-RU" sz="1600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SVMS </a:t>
            </a:r>
            <a:r>
              <a:rPr lang="en-US" altLang="ru-RU" sz="1600" b="1" dirty="0" err="1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Swaminaryan</a:t>
            </a:r>
            <a:r>
              <a:rPr lang="en-US" altLang="ru-RU" sz="1600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Hospital</a:t>
            </a:r>
            <a:r>
              <a:rPr lang="en-US" altLang="ru-RU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)</a:t>
            </a:r>
            <a:r>
              <a:rPr lang="ru-RU" altLang="ru-RU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для ознакомления с клиническими базами Медицинского института и определения возможностей клиники для прохождения практики студентами из Индии)</a:t>
            </a:r>
          </a:p>
          <a:p>
            <a:pPr algn="just">
              <a:spcAft>
                <a:spcPts val="1000"/>
              </a:spcAft>
              <a:defRPr/>
            </a:pPr>
            <a:r>
              <a:rPr lang="ru-RU" altLang="ru-RU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Академию посетили представители компании </a:t>
            </a:r>
            <a:r>
              <a:rPr lang="en-US" altLang="ru-RU" sz="1600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AFMG</a:t>
            </a:r>
            <a:r>
              <a:rPr lang="en-US" altLang="ru-RU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c </a:t>
            </a:r>
            <a:r>
              <a:rPr lang="ru-RU" altLang="ru-RU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целью подготовки студентов из Индии к сдаче </a:t>
            </a:r>
            <a:r>
              <a:rPr lang="en-US" altLang="ru-RU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FMG</a:t>
            </a:r>
            <a:r>
              <a:rPr lang="ru-RU" altLang="ru-RU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экзаменов.</a:t>
            </a:r>
          </a:p>
          <a:p>
            <a:pPr algn="ctr">
              <a:spcAft>
                <a:spcPts val="1000"/>
              </a:spcAft>
              <a:defRPr/>
            </a:pPr>
            <a:r>
              <a:rPr lang="ru-RU" altLang="ru-RU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В ПРОЕКТЕ: </a:t>
            </a:r>
          </a:p>
          <a:p>
            <a:pPr algn="just">
              <a:defRPr/>
            </a:pPr>
            <a:r>
              <a:rPr lang="ru-RU" altLang="ru-RU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Рассмотрение возможности сотрудничества с компанией </a:t>
            </a:r>
            <a:r>
              <a:rPr lang="en-US" altLang="ru-RU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AFMG</a:t>
            </a:r>
            <a:r>
              <a:rPr lang="ru-RU" altLang="ru-RU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 в части организации курсов дополнительного образования для подготовки к </a:t>
            </a:r>
            <a:r>
              <a:rPr lang="en-US" altLang="ru-RU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FMG</a:t>
            </a:r>
            <a:r>
              <a:rPr lang="ru-RU" altLang="ru-RU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 экзаменам.</a:t>
            </a:r>
            <a:r>
              <a:rPr lang="en-US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/>
            </a:r>
            <a:br>
              <a:rPr lang="en-US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</a:br>
            <a:endParaRPr lang="ru-RU" altLang="ru-RU" sz="1600" dirty="0" smtClean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5006" y="1005915"/>
            <a:ext cx="3230781" cy="2423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947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4461" y="1100074"/>
            <a:ext cx="5786755" cy="234038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065" marR="772160">
              <a:lnSpc>
                <a:spcPts val="1600"/>
              </a:lnSpc>
              <a:spcBef>
                <a:spcPts val="225"/>
              </a:spcBef>
              <a:tabLst>
                <a:tab pos="281940" algn="l"/>
              </a:tabLst>
            </a:pPr>
            <a:endParaRPr lang="ru-RU" sz="1400" b="1" dirty="0" smtClean="0">
              <a:solidFill>
                <a:srgbClr val="C00000"/>
              </a:solidFill>
              <a:latin typeface="Arial Narrow"/>
              <a:cs typeface="Arial Narrow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400175" y="189687"/>
            <a:ext cx="9877425" cy="475437"/>
          </a:xfrm>
          <a:prstGeom prst="rect">
            <a:avLst/>
          </a:prstGeom>
        </p:spPr>
        <p:txBody>
          <a:bodyPr vert="horz" wrap="square" lIns="0" tIns="166039" rIns="0" bIns="0" rtlCol="0">
            <a:spAutoFit/>
          </a:bodyPr>
          <a:lstStyle/>
          <a:p>
            <a:pPr marL="769620">
              <a:lnSpc>
                <a:spcPct val="100000"/>
              </a:lnSpc>
              <a:spcBef>
                <a:spcPts val="100"/>
              </a:spcBef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3</a:t>
            </a:r>
            <a:r>
              <a:rPr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  <a:r>
              <a:rPr spc="-45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pc="-45" dirty="0" smtClean="0">
                <a:solidFill>
                  <a:schemeClr val="tx2">
                    <a:lumMod val="75000"/>
                  </a:schemeClr>
                </a:solidFill>
              </a:rPr>
              <a:t>Международная деятельность</a:t>
            </a:r>
            <a:r>
              <a:rPr spc="-3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dirty="0">
                <a:solidFill>
                  <a:schemeClr val="tx2">
                    <a:lumMod val="75000"/>
                  </a:schemeClr>
                </a:solidFill>
              </a:rPr>
              <a:t>–</a:t>
            </a:r>
            <a:r>
              <a:rPr spc="-3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dirty="0">
                <a:solidFill>
                  <a:schemeClr val="tx2">
                    <a:lumMod val="75000"/>
                  </a:schemeClr>
                </a:solidFill>
              </a:rPr>
              <a:t>ключевые</a:t>
            </a:r>
            <a:r>
              <a:rPr spc="-4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pc="-4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dirty="0" err="1" smtClean="0">
                <a:solidFill>
                  <a:schemeClr val="tx2">
                    <a:lumMod val="75000"/>
                  </a:schemeClr>
                </a:solidFill>
              </a:rPr>
              <a:t>результаты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 </a:t>
            </a:r>
            <a:r>
              <a:rPr spc="-55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pc="-40" dirty="0" smtClean="0">
                <a:solidFill>
                  <a:schemeClr val="tx2">
                    <a:lumMod val="75000"/>
                  </a:schemeClr>
                </a:solidFill>
              </a:rPr>
              <a:t>в 2025-2026  </a:t>
            </a:r>
            <a:r>
              <a:rPr lang="ru-RU" spc="-40" dirty="0">
                <a:solidFill>
                  <a:schemeClr val="tx2">
                    <a:lumMod val="75000"/>
                  </a:schemeClr>
                </a:solidFill>
              </a:rPr>
              <a:t>учебном </a:t>
            </a:r>
            <a:r>
              <a:rPr lang="ru-RU" spc="-40" dirty="0" smtClean="0">
                <a:solidFill>
                  <a:schemeClr val="tx2">
                    <a:lumMod val="75000"/>
                  </a:schemeClr>
                </a:solidFill>
              </a:rPr>
              <a:t>году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endParaRPr spc="-2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932411" y="6563664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888888"/>
                </a:solidFill>
                <a:latin typeface="Calibri"/>
                <a:cs typeface="Calibri"/>
              </a:rPr>
              <a:t>10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52400"/>
            <a:ext cx="853514" cy="85351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37" y="1085850"/>
            <a:ext cx="11861412" cy="531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574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85801" y="189687"/>
            <a:ext cx="11277600" cy="475437"/>
          </a:xfrm>
          <a:prstGeom prst="rect">
            <a:avLst/>
          </a:prstGeom>
        </p:spPr>
        <p:txBody>
          <a:bodyPr vert="horz" wrap="square" lIns="0" tIns="166039" rIns="0" bIns="0" rtlCol="0">
            <a:spAutoFit/>
          </a:bodyPr>
          <a:lstStyle/>
          <a:p>
            <a:pPr marL="769620">
              <a:lnSpc>
                <a:spcPct val="100000"/>
              </a:lnSpc>
              <a:spcBef>
                <a:spcPts val="100"/>
              </a:spcBef>
            </a:pPr>
            <a:r>
              <a:rPr lang="ru-RU" dirty="0" smtClean="0">
                <a:solidFill>
                  <a:srgbClr val="002060"/>
                </a:solidFill>
              </a:rPr>
              <a:t>4</a:t>
            </a:r>
            <a:r>
              <a:rPr dirty="0" smtClean="0">
                <a:solidFill>
                  <a:srgbClr val="002060"/>
                </a:solidFill>
              </a:rPr>
              <a:t>.</a:t>
            </a:r>
            <a:r>
              <a:rPr spc="-40" dirty="0" smtClean="0">
                <a:solidFill>
                  <a:srgbClr val="002060"/>
                </a:solidFill>
              </a:rPr>
              <a:t> </a:t>
            </a:r>
            <a:r>
              <a:rPr lang="ru-RU" spc="-40" dirty="0" smtClean="0">
                <a:solidFill>
                  <a:srgbClr val="002060"/>
                </a:solidFill>
              </a:rPr>
              <a:t>Информатизация и </a:t>
            </a:r>
            <a:r>
              <a:rPr lang="ru-RU" spc="-40" dirty="0" err="1" smtClean="0">
                <a:solidFill>
                  <a:srgbClr val="002060"/>
                </a:solidFill>
              </a:rPr>
              <a:t>цифровизация</a:t>
            </a:r>
            <a:r>
              <a:rPr lang="ru-RU" spc="-40" dirty="0" smtClean="0">
                <a:solidFill>
                  <a:srgbClr val="002060"/>
                </a:solidFill>
              </a:rPr>
              <a:t> 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>
                <a:solidFill>
                  <a:srgbClr val="002060"/>
                </a:solidFill>
              </a:rPr>
              <a:t>– приоритетные задачи на 2025-2026 учебный  </a:t>
            </a:r>
            <a:r>
              <a:rPr lang="ru-RU" dirty="0" smtClean="0">
                <a:solidFill>
                  <a:srgbClr val="002060"/>
                </a:solidFill>
              </a:rPr>
              <a:t>год </a:t>
            </a:r>
            <a:endParaRPr spc="-25" dirty="0">
              <a:solidFill>
                <a:srgbClr val="002060"/>
              </a:solidFill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16</a:t>
            </a:fld>
            <a:endParaRPr spc="-25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52400"/>
            <a:ext cx="853514" cy="85351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05000" y="914400"/>
            <a:ext cx="10820095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ru-RU" sz="2000" b="1" i="0" dirty="0" smtClean="0">
                <a:solidFill>
                  <a:srgbClr val="0B1D3A"/>
                </a:solidFill>
                <a:latin typeface="Arial Narrow" panose="020B0606020202030204" pitchFamily="34" charset="0"/>
              </a:rPr>
              <a:t>Цифровая</a:t>
            </a:r>
            <a:r>
              <a:rPr sz="2000" b="1" i="0" dirty="0" smtClean="0">
                <a:solidFill>
                  <a:srgbClr val="0B1D3A"/>
                </a:solidFill>
                <a:latin typeface="Arial Narrow" panose="020B0606020202030204" pitchFamily="34" charset="0"/>
              </a:rPr>
              <a:t> </a:t>
            </a:r>
            <a:r>
              <a:rPr lang="ru-RU" sz="2000" b="1" i="0" dirty="0" smtClean="0">
                <a:solidFill>
                  <a:srgbClr val="0B1D3A"/>
                </a:solidFill>
                <a:latin typeface="Arial Narrow" panose="020B0606020202030204" pitchFamily="34" charset="0"/>
              </a:rPr>
              <a:t>экосистема, сервисы и ИТ-ресурсы</a:t>
            </a:r>
            <a:endParaRPr sz="2000" b="1" i="0" dirty="0">
              <a:solidFill>
                <a:srgbClr val="0B1D3A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96687" y="1718980"/>
            <a:ext cx="5475513" cy="417037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Bef>
                <a:spcPts val="1200"/>
              </a:spcBef>
              <a:spcAft>
                <a:spcPts val="200"/>
              </a:spcAft>
              <a:defRPr sz="1600" b="1">
                <a:solidFill>
                  <a:srgbClr val="1E3264"/>
                </a:solidFill>
                <a:latin typeface="Arial"/>
              </a:defRPr>
            </a:pPr>
            <a:r>
              <a:rPr lang="ru-RU" sz="1600" b="1" dirty="0">
                <a:solidFill>
                  <a:srgbClr val="1C4D93"/>
                </a:solidFill>
                <a:latin typeface="Arial Narrow" panose="020B0606020202030204" pitchFamily="34" charset="0"/>
              </a:rPr>
              <a:t>• </a:t>
            </a:r>
            <a:r>
              <a:rPr lang="ru-RU" sz="1600" b="1" dirty="0" smtClean="0">
                <a:solidFill>
                  <a:srgbClr val="1C4D93"/>
                </a:solidFill>
                <a:latin typeface="Arial Narrow" panose="020B0606020202030204" pitchFamily="34" charset="0"/>
              </a:rPr>
              <a:t>Внедрение </a:t>
            </a:r>
            <a:r>
              <a:rPr lang="ru-RU" sz="1600" b="1" dirty="0">
                <a:solidFill>
                  <a:srgbClr val="1C4D93"/>
                </a:solidFill>
                <a:latin typeface="Arial Narrow" panose="020B0606020202030204" pitchFamily="34" charset="0"/>
              </a:rPr>
              <a:t>отечественного мессенджера «Макс»</a:t>
            </a:r>
          </a:p>
          <a:p>
            <a:pPr>
              <a:spcAft>
                <a:spcPts val="400"/>
              </a:spcAft>
              <a:defRPr sz="1400">
                <a:solidFill>
                  <a:srgbClr val="3C4650"/>
                </a:solidFill>
                <a:latin typeface="Arial"/>
              </a:defRPr>
            </a:pP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Отечественный мессенджер Макс интегрирован 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в ЭИОС Академии. Обеспечено полное выполнение комплекса официальных нормативных рекомендаций Минобрнауки РФ.</a:t>
            </a:r>
          </a:p>
          <a:p>
            <a:endParaRPr lang="ru-RU" sz="1600" b="1" i="0" dirty="0" smtClean="0">
              <a:solidFill>
                <a:srgbClr val="1C4D93"/>
              </a:solidFill>
              <a:latin typeface="Arial Narrow" panose="020B0606020202030204" pitchFamily="34" charset="0"/>
            </a:endParaRPr>
          </a:p>
          <a:p>
            <a:r>
              <a:rPr lang="ru-RU" sz="1600" b="1" dirty="0">
                <a:solidFill>
                  <a:srgbClr val="1C4D93"/>
                </a:solidFill>
                <a:latin typeface="Arial Narrow" panose="020B0606020202030204" pitchFamily="34" charset="0"/>
              </a:rPr>
              <a:t>• </a:t>
            </a:r>
            <a:r>
              <a:rPr lang="ru-RU" sz="1600" b="1" i="0" dirty="0" smtClean="0">
                <a:solidFill>
                  <a:srgbClr val="1C4D93"/>
                </a:solidFill>
                <a:latin typeface="Arial Narrow" panose="020B0606020202030204" pitchFamily="34" charset="0"/>
              </a:rPr>
              <a:t>Развертывание отечественных платформ «1С»</a:t>
            </a:r>
          </a:p>
          <a:p>
            <a:pPr>
              <a:spcAft>
                <a:spcPts val="1200"/>
              </a:spcAft>
            </a:pPr>
            <a:r>
              <a:rPr lang="ru-RU" sz="1600" b="0" i="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Внедрены и запущены в эксплуатацию 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информационные системы </a:t>
            </a:r>
            <a:r>
              <a:rPr lang="ru-RU" sz="1600" b="0" i="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«1С:Университет Проф», «1С:Колледж ПРОФ» м 1С: Документооборот гос. учреждения 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для 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комплексной автоматизации и </a:t>
            </a:r>
            <a:r>
              <a:rPr lang="ru-RU" sz="1600" b="0" i="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цифровизации образовательных и бизнес процессов Академии. </a:t>
            </a:r>
          </a:p>
          <a:p>
            <a:r>
              <a:rPr lang="ru-RU" sz="1600" b="1" dirty="0">
                <a:solidFill>
                  <a:srgbClr val="1C4D93"/>
                </a:solidFill>
                <a:latin typeface="Arial Narrow" panose="020B0606020202030204" pitchFamily="34" charset="0"/>
              </a:rPr>
              <a:t>• </a:t>
            </a:r>
            <a:r>
              <a:rPr lang="ru-RU" sz="1600" b="1" i="0" dirty="0" smtClean="0">
                <a:solidFill>
                  <a:srgbClr val="1C4D93"/>
                </a:solidFill>
                <a:latin typeface="Arial Narrow" panose="020B0606020202030204" pitchFamily="34" charset="0"/>
              </a:rPr>
              <a:t>Модернизация образовательной среды LMS</a:t>
            </a:r>
          </a:p>
          <a:p>
            <a:pPr>
              <a:spcAft>
                <a:spcPts val="1200"/>
              </a:spcAft>
            </a:pPr>
            <a:r>
              <a:rPr lang="ru-RU" sz="1600" b="0" i="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Проведена масштабная модернизация системы электронного обучения LMS MOODLE с обновлением ядра, оптимизацией баз данных и интеграцией учебных планов с использованием единого контура видеоконференцсвязи на базе Big Blue Button для стабильного проведения лекций, вебинаров и онлайн-аттестаций.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0" y="1718981"/>
            <a:ext cx="5120640" cy="449353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ru-RU" sz="1400" b="1" i="0" dirty="0" smtClean="0">
                <a:solidFill>
                  <a:srgbClr val="1C4D93"/>
                </a:solidFill>
                <a:latin typeface="Arial Narrow" panose="020B0606020202030204" pitchFamily="34" charset="0"/>
              </a:rPr>
              <a:t>• </a:t>
            </a:r>
            <a:r>
              <a:rPr lang="ru-RU" sz="1600" b="1" i="0" dirty="0" smtClean="0">
                <a:solidFill>
                  <a:srgbClr val="1C4D93"/>
                </a:solidFill>
                <a:latin typeface="Arial Narrow" panose="020B0606020202030204" pitchFamily="34" charset="0"/>
              </a:rPr>
              <a:t>Межведомственное взаимодействие с ФИС и ГИС</a:t>
            </a:r>
          </a:p>
          <a:p>
            <a:pPr>
              <a:spcAft>
                <a:spcPts val="1200"/>
              </a:spcAft>
            </a:pPr>
            <a:r>
              <a:rPr lang="ru-RU" sz="1600" b="0" i="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Налажено и запущено регулярное сетевое взаимодействие со всеми внешними федеральными информационными реципиентами. Обмен данными переведен на защищенные и сертифицированные каналы связи в соответствии с регламентами безопасности. Обеспечено ежегодное плановое наращивание мощностей взаимодействия.</a:t>
            </a:r>
          </a:p>
          <a:p>
            <a:r>
              <a:rPr lang="ru-RU" sz="1600" b="1" i="0" dirty="0" smtClean="0">
                <a:solidFill>
                  <a:srgbClr val="1C4D93"/>
                </a:solidFill>
                <a:latin typeface="Arial Narrow" panose="020B0606020202030204" pitchFamily="34" charset="0"/>
              </a:rPr>
              <a:t> </a:t>
            </a:r>
            <a:r>
              <a:rPr lang="ru-RU" sz="1600" b="1" dirty="0">
                <a:solidFill>
                  <a:srgbClr val="1C4D93"/>
                </a:solidFill>
                <a:latin typeface="Arial Narrow" panose="020B0606020202030204" pitchFamily="34" charset="0"/>
              </a:rPr>
              <a:t>• Защита критической информационной инфраструктуры</a:t>
            </a:r>
          </a:p>
          <a:p>
            <a:pPr>
              <a:spcAft>
                <a:spcPts val="1200"/>
              </a:spcAft>
            </a:pP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В 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рамках обеспечения безопасности успешно проведена обязательная процедура категорирования объектов КИИ в сфере образования и науки.</a:t>
            </a:r>
          </a:p>
          <a:p>
            <a:r>
              <a:rPr lang="ru-RU" sz="1600" b="1" i="0" dirty="0" smtClean="0">
                <a:solidFill>
                  <a:srgbClr val="1C4D93"/>
                </a:solidFill>
                <a:latin typeface="Arial Narrow" panose="020B0606020202030204" pitchFamily="34" charset="0"/>
              </a:rPr>
              <a:t>• Комплексная безопасность и контроль доступа</a:t>
            </a:r>
          </a:p>
          <a:p>
            <a:pPr>
              <a:spcAft>
                <a:spcPts val="1200"/>
              </a:spcAft>
            </a:pPr>
            <a:r>
              <a:rPr lang="ru-RU" sz="1600" b="0" i="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Функционирует современная система контроля и управления доступом (СКУД) на ключевых объектах. Модернизирована интегрированная система внутреннего и периметрального видеонаблюдения СКГА, обеспечена централизованная антивирусная защита рабочих станций и серверов</a:t>
            </a:r>
            <a:r>
              <a:rPr lang="ru-RU" sz="1600" b="0" i="0" dirty="0" smtClean="0">
                <a:solidFill>
                  <a:srgbClr val="282C34"/>
                </a:solidFill>
                <a:latin typeface="Arial Narrow" panose="020B0606020202030204" pitchFamily="34" charset="0"/>
              </a:rPr>
              <a:t>.</a:t>
            </a:r>
            <a:endParaRPr lang="ru-RU" sz="1600" b="0" i="0" dirty="0">
              <a:solidFill>
                <a:srgbClr val="282C34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8855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85801" y="189687"/>
            <a:ext cx="11277600" cy="475437"/>
          </a:xfrm>
          <a:prstGeom prst="rect">
            <a:avLst/>
          </a:prstGeom>
        </p:spPr>
        <p:txBody>
          <a:bodyPr vert="horz" wrap="square" lIns="0" tIns="166039" rIns="0" bIns="0" rtlCol="0">
            <a:spAutoFit/>
          </a:bodyPr>
          <a:lstStyle/>
          <a:p>
            <a:pPr marL="769620">
              <a:lnSpc>
                <a:spcPct val="100000"/>
              </a:lnSpc>
              <a:spcBef>
                <a:spcPts val="100"/>
              </a:spcBef>
            </a:pPr>
            <a:r>
              <a:rPr lang="ru-RU" dirty="0" smtClean="0">
                <a:solidFill>
                  <a:srgbClr val="002060"/>
                </a:solidFill>
              </a:rPr>
              <a:t>4</a:t>
            </a:r>
            <a:r>
              <a:rPr dirty="0" smtClean="0">
                <a:solidFill>
                  <a:srgbClr val="002060"/>
                </a:solidFill>
              </a:rPr>
              <a:t>.</a:t>
            </a:r>
            <a:r>
              <a:rPr spc="-40" dirty="0" smtClean="0">
                <a:solidFill>
                  <a:srgbClr val="002060"/>
                </a:solidFill>
              </a:rPr>
              <a:t> </a:t>
            </a:r>
            <a:r>
              <a:rPr lang="ru-RU" spc="-40" dirty="0">
                <a:solidFill>
                  <a:srgbClr val="002060"/>
                </a:solidFill>
              </a:rPr>
              <a:t>Информатизация и </a:t>
            </a:r>
            <a:r>
              <a:rPr lang="ru-RU" spc="-40" dirty="0" err="1">
                <a:solidFill>
                  <a:srgbClr val="002060"/>
                </a:solidFill>
              </a:rPr>
              <a:t>цифровизация</a:t>
            </a:r>
            <a:r>
              <a:rPr lang="ru-RU" spc="-40" dirty="0">
                <a:solidFill>
                  <a:srgbClr val="002060"/>
                </a:solidFill>
              </a:rPr>
              <a:t> </a:t>
            </a:r>
            <a:r>
              <a:rPr lang="ru-RU" dirty="0" smtClean="0">
                <a:solidFill>
                  <a:srgbClr val="002060"/>
                </a:solidFill>
              </a:rPr>
              <a:t>– </a:t>
            </a:r>
            <a:r>
              <a:rPr lang="ru-RU" dirty="0">
                <a:solidFill>
                  <a:srgbClr val="002060"/>
                </a:solidFill>
              </a:rPr>
              <a:t>ключевые  результаты   в </a:t>
            </a:r>
            <a:r>
              <a:rPr lang="ru-RU" dirty="0" smtClean="0">
                <a:solidFill>
                  <a:srgbClr val="002060"/>
                </a:solidFill>
              </a:rPr>
              <a:t>2025-2026  </a:t>
            </a:r>
            <a:r>
              <a:rPr lang="ru-RU" dirty="0">
                <a:solidFill>
                  <a:srgbClr val="002060"/>
                </a:solidFill>
              </a:rPr>
              <a:t>учебном году </a:t>
            </a:r>
            <a:endParaRPr spc="-25" dirty="0">
              <a:solidFill>
                <a:srgbClr val="002060"/>
              </a:solidFill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17</a:t>
            </a:fld>
            <a:endParaRPr spc="-25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52400"/>
            <a:ext cx="853514" cy="85351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233102" y="1005914"/>
            <a:ext cx="10820095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2000" b="1" i="0" dirty="0" smtClean="0">
                <a:solidFill>
                  <a:srgbClr val="0B1D3A"/>
                </a:solidFill>
                <a:latin typeface="Arial Narrow" panose="020B0606020202030204" pitchFamily="34" charset="0"/>
              </a:rPr>
              <a:t>Модернизация базовой ИТ-инфраструктуры и связи</a:t>
            </a:r>
            <a:endParaRPr lang="ru-RU" sz="2000" b="1" i="0" dirty="0">
              <a:solidFill>
                <a:srgbClr val="0B1D3A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14553" y="1266481"/>
            <a:ext cx="10820095" cy="54168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Bef>
                <a:spcPts val="1200"/>
              </a:spcBef>
              <a:spcAft>
                <a:spcPts val="200"/>
              </a:spcAft>
              <a:defRPr sz="1600" b="1">
                <a:solidFill>
                  <a:srgbClr val="1E3264"/>
                </a:solidFill>
                <a:latin typeface="Arial"/>
              </a:defRPr>
            </a:pPr>
            <a:r>
              <a:rPr lang="ru-RU" sz="1400" b="1" dirty="0">
                <a:solidFill>
                  <a:srgbClr val="1C4D93"/>
                </a:solidFill>
                <a:latin typeface="Arial Narrow" panose="020B0606020202030204" pitchFamily="34" charset="0"/>
              </a:rPr>
              <a:t>• 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Приведение веб-ресурсов к 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современным 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стандартам</a:t>
            </a:r>
          </a:p>
          <a:p>
            <a:pPr>
              <a:defRPr sz="1400">
                <a:solidFill>
                  <a:srgbClr val="3C4650"/>
                </a:solidFill>
                <a:latin typeface="Arial"/>
              </a:defRPr>
            </a:pPr>
            <a:r>
              <a:rPr lang="ru-RU" sz="14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Проведена глубокая и полная модернизация официального сайта Академии. Ресурс полностью адаптирован под актуальные </a:t>
            </a: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современные </a:t>
            </a:r>
            <a:r>
              <a:rPr lang="ru-RU" sz="14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требования и рекомендации, предъявляемые к сайтам образовательных организаций.</a:t>
            </a:r>
          </a:p>
          <a:p>
            <a:endParaRPr lang="ru-RU" sz="1400" b="1" dirty="0">
              <a:solidFill>
                <a:srgbClr val="1C4D93"/>
              </a:solidFill>
              <a:latin typeface="Arial Narrow" panose="020B0606020202030204" pitchFamily="34" charset="0"/>
            </a:endParaRPr>
          </a:p>
          <a:p>
            <a:r>
              <a:rPr lang="ru-RU" sz="1400" b="1" dirty="0" smtClean="0">
                <a:solidFill>
                  <a:srgbClr val="1C4D93"/>
                </a:solidFill>
                <a:latin typeface="Arial Narrow" panose="020B0606020202030204" pitchFamily="34" charset="0"/>
              </a:rPr>
              <a:t>• Высокоскоростное </a:t>
            </a:r>
            <a:r>
              <a:rPr lang="ru-RU" sz="1400" b="1" i="0" dirty="0" smtClean="0">
                <a:solidFill>
                  <a:srgbClr val="1C4D93"/>
                </a:solidFill>
                <a:latin typeface="Arial Narrow" panose="020B0606020202030204" pitchFamily="34" charset="0"/>
              </a:rPr>
              <a:t>подключение к сети НИКС</a:t>
            </a:r>
          </a:p>
          <a:p>
            <a:pPr>
              <a:spcAft>
                <a:spcPts val="1400"/>
              </a:spcAft>
            </a:pPr>
            <a:r>
              <a:rPr lang="ru-RU" sz="1400" b="0" i="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Академия успешно интегрирована в Национальную исследовательскую компьютерную сеть нового поколения. Работы проведены в рамках федеральных критериев отбора Национального проекта «Наука и университеты», что обеспечило научно-образовательный контур Академии надежным и защищенным магистральным интернет-каналом</a:t>
            </a:r>
            <a:r>
              <a:rPr lang="ru-RU" sz="1400" b="0" i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.</a:t>
            </a:r>
          </a:p>
          <a:p>
            <a:r>
              <a:rPr lang="ru-RU" sz="1400" b="1" i="0" dirty="0" smtClean="0">
                <a:solidFill>
                  <a:srgbClr val="1C4D93"/>
                </a:solidFill>
                <a:latin typeface="Arial Narrow" panose="020B0606020202030204" pitchFamily="34" charset="0"/>
              </a:rPr>
              <a:t>• Переход на цифровую IP-телефонию и модернизация СКС</a:t>
            </a:r>
          </a:p>
          <a:p>
            <a:pPr>
              <a:spcAft>
                <a:spcPts val="1400"/>
              </a:spcAft>
            </a:pPr>
            <a:r>
              <a:rPr lang="ru-RU" sz="1400" b="0" i="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Осуществлена стопроцентная миграция со старых аналоговых линий связи на отказоустойчивую цифровую IP-телефонию. Структурированная кабельная система (СКС) учебных зданий непрерывно модернизируется и приводится в строгое соответствие с требованиями действующих государственных стандартов (ГОСТов).</a:t>
            </a:r>
          </a:p>
          <a:p>
            <a:r>
              <a:rPr lang="ru-RU" sz="1400" b="1" i="0" dirty="0" smtClean="0">
                <a:solidFill>
                  <a:srgbClr val="1C4D93"/>
                </a:solidFill>
                <a:latin typeface="Arial Narrow" panose="020B0606020202030204" pitchFamily="34" charset="0"/>
              </a:rPr>
              <a:t>• Целевые показатели доступности сети и оснащения рабочих мест</a:t>
            </a:r>
          </a:p>
          <a:p>
            <a:pPr marL="447675" indent="-171450">
              <a:spcAft>
                <a:spcPts val="1400"/>
              </a:spcAft>
              <a:buFont typeface="Wingdings" panose="05000000000000000000" pitchFamily="2" charset="2"/>
              <a:buChar char="ü"/>
            </a:pPr>
            <a:r>
              <a:rPr lang="ru-RU" sz="1400" b="0" i="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Высокоскоростной доступ в интернет: 100% учебных корпусов, студенческих общежитий, а также 100% профилей пользователей (АУП, ППС, студенты) обеспечены проводной связью.
Техническое переоснащение: более 90% сотрудников из числа АУП и ППС получили в распоряжение полностью обновленные, современные и автоматизированные рабочие места (АРМ).</a:t>
            </a:r>
          </a:p>
          <a:p>
            <a:r>
              <a:rPr lang="ru-RU" sz="1400" b="1" dirty="0">
                <a:solidFill>
                  <a:srgbClr val="1C4D93"/>
                </a:solidFill>
                <a:latin typeface="Arial Narrow" panose="020B0606020202030204" pitchFamily="34" charset="0"/>
              </a:rPr>
              <a:t>• Повышение цифровых компетенций штата</a:t>
            </a:r>
          </a:p>
          <a:p>
            <a:pPr>
              <a:spcAft>
                <a:spcPts val="1400"/>
              </a:spcAft>
            </a:pPr>
            <a:r>
              <a:rPr lang="ru-RU" sz="14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Организовано и проведено комплексное обучение работников Академии, направленное на развитие ключевых компетенций в сфере применения современных цифровых технологий.</a:t>
            </a:r>
          </a:p>
          <a:p>
            <a:pPr>
              <a:spcAft>
                <a:spcPts val="1400"/>
              </a:spcAft>
            </a:pPr>
            <a:endParaRPr lang="ru-RU" sz="1200" b="0" i="0" dirty="0">
              <a:solidFill>
                <a:srgbClr val="282C34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23214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7401" y="805860"/>
            <a:ext cx="6934200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2000" b="1" i="0" dirty="0" smtClean="0">
                <a:solidFill>
                  <a:srgbClr val="0B1D3A"/>
                </a:solidFill>
                <a:latin typeface="Arial Narrow" panose="020B0606020202030204" pitchFamily="34" charset="0"/>
              </a:rPr>
              <a:t>Стратегические</a:t>
            </a:r>
            <a:r>
              <a:rPr sz="2000" b="1" i="0" dirty="0" smtClean="0">
                <a:solidFill>
                  <a:srgbClr val="0B1D3A"/>
                </a:solidFill>
                <a:latin typeface="Arial Narrow" panose="020B0606020202030204" pitchFamily="34" charset="0"/>
              </a:rPr>
              <a:t> </a:t>
            </a:r>
            <a:r>
              <a:rPr lang="ru-RU" sz="2000" b="1" i="0" dirty="0" smtClean="0">
                <a:solidFill>
                  <a:srgbClr val="0B1D3A"/>
                </a:solidFill>
                <a:latin typeface="Arial Narrow" panose="020B0606020202030204" pitchFamily="34" charset="0"/>
              </a:rPr>
              <a:t>задачи и приоритеты развития</a:t>
            </a:r>
            <a:endParaRPr sz="2000" b="1" i="0" dirty="0">
              <a:solidFill>
                <a:srgbClr val="0B1D3A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3332073" cy="451918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000"/>
              </a:spcAft>
            </a:pPr>
            <a:r>
              <a:rPr lang="ru-RU" sz="1600" b="1" i="0" dirty="0" smtClean="0">
                <a:solidFill>
                  <a:srgbClr val="0B1D3A"/>
                </a:solidFill>
                <a:latin typeface="Arial Narrow" panose="020B0606020202030204" pitchFamily="34" charset="0"/>
              </a:rPr>
              <a:t>1. Импортозамещение и база</a:t>
            </a:r>
          </a:p>
          <a:p>
            <a:pPr>
              <a:spcAft>
                <a:spcPts val="800"/>
              </a:spcAft>
            </a:pPr>
            <a:r>
              <a:rPr lang="ru-RU" sz="1600" b="1" i="0" dirty="0" smtClean="0">
                <a:solidFill>
                  <a:srgbClr val="1C4D93"/>
                </a:solidFill>
                <a:latin typeface="Arial Narrow" panose="020B0606020202030204" pitchFamily="34" charset="0"/>
              </a:rPr>
              <a:t>Развитие аппаратного комплекса: </a:t>
            </a:r>
            <a:r>
              <a:rPr lang="ru-RU" sz="1600" b="0" i="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Укрепление и плановое расширение материально-технической базы Академии с жестким фокусом на глубокое импортозамещение оборудования и программного обеспечения.</a:t>
            </a:r>
          </a:p>
          <a:p>
            <a:pPr>
              <a:spcAft>
                <a:spcPts val="800"/>
              </a:spcAft>
            </a:pPr>
            <a:r>
              <a:rPr lang="ru-RU" sz="1600" b="1" i="0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Поддержка ИКТ-инфраструктуры</a:t>
            </a:r>
            <a:r>
              <a:rPr lang="ru-RU" sz="1600" b="1" i="0" dirty="0" smtClean="0">
                <a:solidFill>
                  <a:srgbClr val="1C4D93"/>
                </a:solidFill>
                <a:latin typeface="Arial Narrow" panose="020B0606020202030204" pitchFamily="34" charset="0"/>
              </a:rPr>
              <a:t>: </a:t>
            </a:r>
            <a:r>
              <a:rPr lang="ru-RU" sz="1600" b="0" i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Обеспечение непрерывного технического сопровождения, резервирования и планового обслуживания имеющихся сетевых узлов.</a:t>
            </a:r>
          </a:p>
          <a:p>
            <a:pPr>
              <a:spcAft>
                <a:spcPts val="800"/>
              </a:spcAft>
            </a:pPr>
            <a:r>
              <a:rPr lang="ru-RU" sz="1600" b="1" i="0" dirty="0" smtClean="0">
                <a:solidFill>
                  <a:srgbClr val="1C4D93"/>
                </a:solidFill>
                <a:latin typeface="Arial Narrow" panose="020B0606020202030204" pitchFamily="34" charset="0"/>
              </a:rPr>
              <a:t>Масштабирование платформы «1С»: </a:t>
            </a:r>
            <a:r>
              <a:rPr lang="ru-RU" sz="1600" b="0" i="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Продолжение системного внедрения, </a:t>
            </a:r>
            <a:r>
              <a:rPr lang="ru-RU" sz="1600" b="0" i="0" dirty="0" err="1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кастомизации</a:t>
            </a:r>
            <a:r>
              <a:rPr lang="ru-RU" sz="1600" b="0" i="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 модулей и углубленного освоения функционала экосистемы «1С:Университет».</a:t>
            </a:r>
            <a:endParaRPr lang="ru-RU" sz="1600" b="0" i="0" dirty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29353" y="1463040"/>
            <a:ext cx="3647847" cy="363689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000"/>
              </a:spcAft>
            </a:pPr>
            <a:r>
              <a:rPr lang="ru-RU" sz="1600" b="1" i="0" dirty="0" smtClean="0">
                <a:solidFill>
                  <a:srgbClr val="0B1D3A"/>
                </a:solidFill>
                <a:latin typeface="Arial Narrow" panose="020B0606020202030204" pitchFamily="34" charset="0"/>
              </a:rPr>
              <a:t>2. Автоматизация и </a:t>
            </a:r>
            <a:r>
              <a:rPr lang="ru-RU" sz="1600" b="1" i="0" dirty="0" err="1" smtClean="0">
                <a:solidFill>
                  <a:srgbClr val="0B1D3A"/>
                </a:solidFill>
                <a:latin typeface="Arial Narrow" panose="020B0606020202030204" pitchFamily="34" charset="0"/>
              </a:rPr>
              <a:t>Data-Driven</a:t>
            </a:r>
            <a:endParaRPr lang="ru-RU" sz="1600" b="1" i="0" dirty="0" smtClean="0">
              <a:solidFill>
                <a:srgbClr val="0B1D3A"/>
              </a:solidFill>
              <a:latin typeface="Arial Narrow" panose="020B0606020202030204" pitchFamily="34" charset="0"/>
            </a:endParaRPr>
          </a:p>
          <a:p>
            <a:pPr>
              <a:spcAft>
                <a:spcPts val="800"/>
              </a:spcAft>
            </a:pPr>
            <a:r>
              <a:rPr lang="ru-RU" sz="1600" b="1" i="0" dirty="0" smtClean="0">
                <a:solidFill>
                  <a:srgbClr val="1C4D93"/>
                </a:solidFill>
                <a:latin typeface="Arial Narrow" panose="020B0606020202030204" pitchFamily="34" charset="0"/>
              </a:rPr>
              <a:t>Внедрение методологии DDM: </a:t>
            </a:r>
            <a:r>
              <a:rPr lang="ru-RU" sz="1600" b="0" i="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Поэтапная цифровизация и системный переход к комплексному управлению образовательными процессами на основе Big </a:t>
            </a:r>
            <a:r>
              <a:rPr lang="ru-RU" sz="1600" b="0" i="0" dirty="0" err="1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Data</a:t>
            </a:r>
            <a:r>
              <a:rPr lang="ru-RU" sz="1600" b="0" i="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.</a:t>
            </a:r>
          </a:p>
          <a:p>
            <a:pPr>
              <a:spcAft>
                <a:spcPts val="800"/>
              </a:spcAft>
            </a:pPr>
            <a:r>
              <a:rPr lang="ru-RU" sz="1600" b="1" i="0" dirty="0" smtClean="0">
                <a:solidFill>
                  <a:srgbClr val="1C4D93"/>
                </a:solidFill>
                <a:latin typeface="Arial Narrow" panose="020B0606020202030204" pitchFamily="34" charset="0"/>
              </a:rPr>
              <a:t>Стандарты ПЦР и СЦТ: </a:t>
            </a:r>
          </a:p>
          <a:p>
            <a:pPr>
              <a:spcAft>
                <a:spcPts val="800"/>
              </a:spcAft>
            </a:pPr>
            <a:r>
              <a:rPr lang="ru-RU" sz="1600" b="0" i="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Глубокая автоматизация сквозных административных регламентов в полном соответствии с утвержденными показателями.</a:t>
            </a:r>
          </a:p>
          <a:p>
            <a:pPr>
              <a:spcAft>
                <a:spcPts val="800"/>
              </a:spcAft>
            </a:pPr>
            <a:r>
              <a:rPr lang="ru-RU" sz="1600" b="1" i="0" dirty="0" smtClean="0">
                <a:solidFill>
                  <a:srgbClr val="1C4D93"/>
                </a:solidFill>
                <a:latin typeface="Arial Narrow" panose="020B0606020202030204" pitchFamily="34" charset="0"/>
              </a:rPr>
              <a:t>Интеллектуальное расписание: </a:t>
            </a:r>
            <a:r>
              <a:rPr lang="ru-RU" sz="1600" b="0" i="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Разработка и интеграция модуля динамического электронного расписания, связанного с учебными планами и аудиторным фондом.</a:t>
            </a:r>
            <a:endParaRPr lang="ru-RU" sz="1600" b="0" i="0" dirty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82000" y="1434737"/>
            <a:ext cx="3332073" cy="40882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000"/>
              </a:spcAft>
            </a:pPr>
            <a:r>
              <a:rPr lang="ru-RU" sz="1600" b="1" i="0" dirty="0" smtClean="0">
                <a:solidFill>
                  <a:srgbClr val="0B1D3A"/>
                </a:solidFill>
                <a:latin typeface="Arial Narrow" panose="020B0606020202030204" pitchFamily="34" charset="0"/>
              </a:rPr>
              <a:t>3. Цифровые компетенции</a:t>
            </a:r>
          </a:p>
          <a:p>
            <a:pPr>
              <a:spcAft>
                <a:spcPts val="800"/>
              </a:spcAft>
            </a:pPr>
            <a:r>
              <a:rPr lang="ru-RU" sz="1600" b="1" i="0" dirty="0" smtClean="0">
                <a:solidFill>
                  <a:srgbClr val="1C4D93"/>
                </a:solidFill>
                <a:latin typeface="Arial Narrow" panose="020B0606020202030204" pitchFamily="34" charset="0"/>
              </a:rPr>
              <a:t>Развитие контента ЭИОС: </a:t>
            </a:r>
          </a:p>
          <a:p>
            <a:pPr>
              <a:spcAft>
                <a:spcPts val="800"/>
              </a:spcAft>
            </a:pPr>
            <a:r>
              <a:rPr lang="ru-RU" sz="1600" i="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Качественное наполнение электронной информационно-образовательной среды</a:t>
            </a:r>
            <a:r>
              <a:rPr lang="ru-RU" sz="1600" i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.</a:t>
            </a:r>
          </a:p>
          <a:p>
            <a:pPr>
              <a:spcAft>
                <a:spcPts val="800"/>
              </a:spcAft>
            </a:pPr>
            <a:r>
              <a:rPr lang="ru-RU" sz="1600" b="1" i="0" dirty="0" smtClean="0">
                <a:solidFill>
                  <a:srgbClr val="1C4D93"/>
                </a:solidFill>
                <a:latin typeface="Arial Narrow" panose="020B0606020202030204" pitchFamily="34" charset="0"/>
              </a:rPr>
              <a:t>Локализация систем контроля: </a:t>
            </a:r>
          </a:p>
          <a:p>
            <a:pPr>
              <a:spcAft>
                <a:spcPts val="800"/>
              </a:spcAft>
            </a:pPr>
            <a:r>
              <a:rPr lang="ru-RU" sz="1600" b="0" i="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Полный перенос внутренних процессов тестирования и оценки знаний студентов на собственные защищенные серверные ресурсы.</a:t>
            </a:r>
          </a:p>
          <a:p>
            <a:pPr>
              <a:spcAft>
                <a:spcPts val="800"/>
              </a:spcAft>
            </a:pPr>
            <a:r>
              <a:rPr lang="ru-RU" sz="1600" b="1" i="0" dirty="0" smtClean="0">
                <a:solidFill>
                  <a:srgbClr val="1C4D93"/>
                </a:solidFill>
                <a:latin typeface="Arial Narrow" panose="020B0606020202030204" pitchFamily="34" charset="0"/>
              </a:rPr>
              <a:t>Повышение квалификации: </a:t>
            </a:r>
          </a:p>
          <a:p>
            <a:pPr>
              <a:spcAft>
                <a:spcPts val="800"/>
              </a:spcAft>
            </a:pPr>
            <a:r>
              <a:rPr lang="ru-RU" sz="1600" b="0" i="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Проведение регулярных программ обучения и ИТ-аттестаций сотрудников в области применения новых цифровых инструментов.</a:t>
            </a:r>
            <a:endParaRPr lang="ru-RU" sz="1600" b="0" i="0" dirty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52400"/>
            <a:ext cx="853514" cy="853514"/>
          </a:xfrm>
          <a:prstGeom prst="rect">
            <a:avLst/>
          </a:prstGeom>
        </p:spPr>
      </p:pic>
      <p:sp>
        <p:nvSpPr>
          <p:cNvPr id="8" name="object 5"/>
          <p:cNvSpPr txBox="1">
            <a:spLocks/>
          </p:cNvSpPr>
          <p:nvPr/>
        </p:nvSpPr>
        <p:spPr>
          <a:xfrm>
            <a:off x="685801" y="189687"/>
            <a:ext cx="11277600" cy="475437"/>
          </a:xfrm>
          <a:prstGeom prst="rect">
            <a:avLst/>
          </a:prstGeom>
        </p:spPr>
        <p:txBody>
          <a:bodyPr vert="horz" wrap="square" lIns="0" tIns="166039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69620" algn="ctr">
              <a:spcBef>
                <a:spcPts val="100"/>
              </a:spcBef>
            </a:pPr>
            <a:r>
              <a:rPr lang="ru-RU" sz="20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4.</a:t>
            </a:r>
            <a:r>
              <a:rPr lang="ru-RU" sz="2000" b="1" spc="-4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 </a:t>
            </a:r>
            <a:r>
              <a:rPr lang="ru-RU" sz="2000" b="1" spc="-40" dirty="0">
                <a:solidFill>
                  <a:srgbClr val="002060"/>
                </a:solidFill>
                <a:latin typeface="Arial Narrow" panose="020B0606020202030204" pitchFamily="34" charset="0"/>
              </a:rPr>
              <a:t>Информатизация и </a:t>
            </a:r>
            <a:r>
              <a:rPr lang="ru-RU" sz="2000" b="1" spc="-40" dirty="0" err="1">
                <a:solidFill>
                  <a:srgbClr val="002060"/>
                </a:solidFill>
                <a:latin typeface="Arial Narrow" panose="020B0606020202030204" pitchFamily="34" charset="0"/>
              </a:rPr>
              <a:t>цифровизация</a:t>
            </a:r>
            <a:r>
              <a:rPr lang="ru-RU" sz="2000" b="1" spc="-40" dirty="0">
                <a:solidFill>
                  <a:srgbClr val="002060"/>
                </a:solidFill>
                <a:latin typeface="Arial Narrow" panose="020B0606020202030204" pitchFamily="34" charset="0"/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– приоритетные задачи на 2026-2027 учебный  год </a:t>
            </a:r>
            <a:endParaRPr lang="ru-RU" sz="2000" b="1" spc="-25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2725992"/>
      </p:ext>
    </p:extLst>
  </p:cSld>
  <p:clrMapOvr>
    <a:masterClrMapping/>
  </p:clrMapOvr>
  <p:transition>
    <p:circl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Прямоугольник 4"/>
          <p:cNvSpPr>
            <a:spLocks noChangeArrowheads="1"/>
          </p:cNvSpPr>
          <p:nvPr/>
        </p:nvSpPr>
        <p:spPr bwMode="auto">
          <a:xfrm>
            <a:off x="1981200" y="914400"/>
            <a:ext cx="8713787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600" b="1" dirty="0">
                <a:solidFill>
                  <a:srgbClr val="C00000"/>
                </a:solidFill>
                <a:latin typeface="Arial Narrow"/>
                <a:cs typeface="Arial Narrow"/>
              </a:rPr>
              <a:t>ОБЩАЯ СТРУКТУРА ДОХОДОВ В </a:t>
            </a:r>
            <a:r>
              <a:rPr lang="ru-RU" altLang="ru-RU" sz="1600" b="1" dirty="0" smtClean="0">
                <a:solidFill>
                  <a:srgbClr val="C00000"/>
                </a:solidFill>
                <a:latin typeface="Arial Narrow"/>
                <a:cs typeface="Arial Narrow"/>
              </a:rPr>
              <a:t>2025 </a:t>
            </a:r>
            <a:r>
              <a:rPr lang="ru-RU" altLang="ru-RU" sz="1600" b="1" dirty="0">
                <a:solidFill>
                  <a:srgbClr val="C00000"/>
                </a:solidFill>
                <a:latin typeface="Arial Narrow"/>
                <a:cs typeface="Arial Narrow"/>
              </a:rPr>
              <a:t>ГОДУ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                     </a:t>
            </a:r>
            <a:endParaRPr lang="ru-RU" altLang="ru-RU" sz="1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307107"/>
            <a:ext cx="853514" cy="85351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404258" y="398454"/>
            <a:ext cx="1002574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+mj-ea"/>
              </a:rPr>
              <a:t>5.</a:t>
            </a:r>
            <a:r>
              <a:rPr kumimoji="0" lang="ru-RU" sz="2000" b="1" i="0" u="none" strike="noStrike" kern="0" cap="none" spc="-45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+mj-ea"/>
              </a:rPr>
              <a:t> Финансово-экономическая  деятельность</a:t>
            </a:r>
            <a:r>
              <a:rPr kumimoji="0" lang="ru-RU" sz="2000" b="1" i="0" u="none" strike="noStrike" kern="0" cap="none" spc="-3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+mj-ea"/>
              </a:rPr>
              <a:t> 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+mj-ea"/>
              </a:rPr>
              <a:t>–</a:t>
            </a:r>
            <a:r>
              <a:rPr kumimoji="0" lang="ru-RU" sz="2000" b="1" i="0" u="none" strike="noStrike" kern="0" cap="none" spc="-3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+mj-ea"/>
              </a:rPr>
              <a:t> 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+mj-ea"/>
              </a:rPr>
              <a:t>ключевые</a:t>
            </a:r>
            <a:r>
              <a:rPr kumimoji="0" lang="ru-RU" sz="2000" b="1" i="0" u="none" strike="noStrike" kern="0" cap="none" spc="-4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+mj-ea"/>
              </a:rPr>
              <a:t>  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+mj-ea"/>
              </a:rPr>
              <a:t>результаты  </a:t>
            </a:r>
            <a:r>
              <a:rPr kumimoji="0" lang="ru-RU" sz="2000" b="1" i="0" u="none" strike="noStrike" kern="0" cap="none" spc="-55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+mj-ea"/>
              </a:rPr>
              <a:t> </a:t>
            </a:r>
            <a:r>
              <a:rPr kumimoji="0" lang="ru-RU" sz="2000" b="1" i="0" u="none" strike="noStrike" kern="0" cap="none" spc="-4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+mj-ea"/>
              </a:rPr>
              <a:t>в 2025-2026  учебном году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+mj-ea"/>
              </a:rPr>
              <a:t> </a:t>
            </a:r>
            <a:endParaRPr lang="ru-RU" dirty="0"/>
          </a:p>
        </p:txBody>
      </p:sp>
      <p:graphicFrame>
        <p:nvGraphicFramePr>
          <p:cNvPr id="8" name="Объект 7"/>
          <p:cNvGraphicFramePr>
            <a:graphicFrameLocks/>
          </p:cNvGraphicFramePr>
          <p:nvPr>
            <p:extLst/>
          </p:nvPr>
        </p:nvGraphicFramePr>
        <p:xfrm>
          <a:off x="975362" y="1219201"/>
          <a:ext cx="10782530" cy="44611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78691" y="5680364"/>
            <a:ext cx="117349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u="sng" dirty="0" smtClean="0">
                <a:solidFill>
                  <a:schemeClr val="tx2">
                    <a:lumMod val="50000"/>
                  </a:schemeClr>
                </a:solidFill>
              </a:rPr>
              <a:t>Итого по всем источникам с остатком на начало года – 1 102 328,6 тыс. руб. (без – 1 079 748,7 тыс. руб.)</a:t>
            </a:r>
          </a:p>
          <a:p>
            <a:endParaRPr lang="ru-RU" sz="1600" b="1" u="sng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ru-RU" sz="1600" b="1" u="sng" dirty="0" smtClean="0">
                <a:solidFill>
                  <a:schemeClr val="tx2">
                    <a:lumMod val="50000"/>
                  </a:schemeClr>
                </a:solidFill>
              </a:rPr>
              <a:t>Коэффициент платной деятельности – 0,57</a:t>
            </a:r>
            <a:endParaRPr lang="ru-RU" sz="1600" b="1" u="sng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7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326851"/>
            <a:ext cx="853514" cy="853514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524000" y="553553"/>
            <a:ext cx="9982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+mj-ea"/>
              </a:rPr>
              <a:t>5.</a:t>
            </a:r>
            <a:r>
              <a:rPr kumimoji="0" lang="ru-RU" sz="2000" b="1" i="0" u="none" strike="noStrike" kern="0" cap="none" spc="-45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+mj-ea"/>
              </a:rPr>
              <a:t> Финансово-экономическая  деятельность</a:t>
            </a:r>
            <a:r>
              <a:rPr kumimoji="0" lang="ru-RU" sz="2000" b="1" i="0" u="none" strike="noStrike" kern="0" cap="none" spc="-3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+mj-ea"/>
              </a:rPr>
              <a:t> 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+mj-ea"/>
              </a:rPr>
              <a:t>–</a:t>
            </a:r>
            <a:r>
              <a:rPr kumimoji="0" lang="ru-RU" sz="2000" b="1" i="0" u="none" strike="noStrike" kern="0" cap="none" spc="-3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+mj-ea"/>
              </a:rPr>
              <a:t> 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+mj-ea"/>
              </a:rPr>
              <a:t>ключевые</a:t>
            </a:r>
            <a:r>
              <a:rPr kumimoji="0" lang="ru-RU" sz="2000" b="1" i="0" u="none" strike="noStrike" kern="0" cap="none" spc="-4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+mj-ea"/>
              </a:rPr>
              <a:t>  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+mj-ea"/>
              </a:rPr>
              <a:t>результаты  </a:t>
            </a:r>
            <a:r>
              <a:rPr kumimoji="0" lang="ru-RU" sz="2000" b="1" i="0" u="none" strike="noStrike" kern="0" cap="none" spc="-55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+mj-ea"/>
              </a:rPr>
              <a:t> </a:t>
            </a:r>
            <a:r>
              <a:rPr kumimoji="0" lang="ru-RU" sz="2000" b="1" i="0" u="none" strike="noStrike" kern="0" cap="none" spc="-4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+mj-ea"/>
              </a:rPr>
              <a:t>в 2025-2026  учебном году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+mj-ea"/>
              </a:rPr>
              <a:t> </a:t>
            </a:r>
            <a:endParaRPr lang="ru-RU" dirty="0"/>
          </a:p>
        </p:txBody>
      </p:sp>
      <p:graphicFrame>
        <p:nvGraphicFramePr>
          <p:cNvPr id="9" name="Объект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2092376"/>
              </p:ext>
            </p:extLst>
          </p:nvPr>
        </p:nvGraphicFramePr>
        <p:xfrm>
          <a:off x="658341" y="937436"/>
          <a:ext cx="11199982" cy="57840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7767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52400"/>
            <a:ext cx="853514" cy="853514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295400" y="379102"/>
            <a:ext cx="10744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+mj-ea"/>
              </a:rPr>
              <a:t>5.</a:t>
            </a:r>
            <a:r>
              <a:rPr kumimoji="0" lang="ru-RU" sz="2000" b="1" i="0" u="none" strike="noStrike" kern="0" cap="none" spc="-45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+mj-ea"/>
              </a:rPr>
              <a:t> Ф</a:t>
            </a:r>
            <a:r>
              <a:rPr lang="ru-RU" sz="2000" b="1" spc="-45" dirty="0">
                <a:solidFill>
                  <a:srgbClr val="002060"/>
                </a:solidFill>
                <a:latin typeface="Arial Narrow"/>
                <a:ea typeface="+mj-ea"/>
              </a:rPr>
              <a:t>инансово-э</a:t>
            </a:r>
            <a:r>
              <a:rPr kumimoji="0" lang="ru-RU" sz="2000" b="1" i="0" u="none" strike="noStrike" kern="0" cap="none" spc="-45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+mj-ea"/>
              </a:rPr>
              <a:t>кономическая  деятельность</a:t>
            </a:r>
            <a:r>
              <a:rPr kumimoji="0" lang="ru-RU" sz="2000" b="1" i="0" u="none" strike="noStrike" kern="0" cap="none" spc="-3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+mj-ea"/>
              </a:rPr>
              <a:t> 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+mj-ea"/>
              </a:rPr>
              <a:t>–</a:t>
            </a:r>
            <a:r>
              <a:rPr kumimoji="0" lang="ru-RU" sz="2000" b="1" i="0" u="none" strike="noStrike" kern="0" cap="none" spc="-3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+mj-ea"/>
              </a:rPr>
              <a:t> 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+mj-ea"/>
              </a:rPr>
              <a:t>ключевые</a:t>
            </a:r>
            <a:r>
              <a:rPr kumimoji="0" lang="ru-RU" sz="2000" b="1" i="0" u="none" strike="noStrike" kern="0" cap="none" spc="-4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+mj-ea"/>
              </a:rPr>
              <a:t>  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+mj-ea"/>
              </a:rPr>
              <a:t>результаты  </a:t>
            </a:r>
            <a:r>
              <a:rPr kumimoji="0" lang="ru-RU" sz="2000" b="1" i="0" u="none" strike="noStrike" kern="0" cap="none" spc="-55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+mj-ea"/>
              </a:rPr>
              <a:t> </a:t>
            </a:r>
            <a:r>
              <a:rPr kumimoji="0" lang="ru-RU" sz="2000" b="1" i="0" u="none" strike="noStrike" kern="0" cap="none" spc="-4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+mj-ea"/>
              </a:rPr>
              <a:t>в 2025-2026  учебном году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+mj-ea"/>
              </a:rPr>
              <a:t> </a:t>
            </a:r>
            <a:endParaRPr lang="ru-RU" dirty="0"/>
          </a:p>
        </p:txBody>
      </p:sp>
      <p:graphicFrame>
        <p:nvGraphicFramePr>
          <p:cNvPr id="7" name="Объект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70472650"/>
              </p:ext>
            </p:extLst>
          </p:nvPr>
        </p:nvGraphicFramePr>
        <p:xfrm>
          <a:off x="820782" y="940526"/>
          <a:ext cx="11162211" cy="5791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Заголовок 1"/>
          <p:cNvSpPr txBox="1">
            <a:spLocks/>
          </p:cNvSpPr>
          <p:nvPr/>
        </p:nvSpPr>
        <p:spPr>
          <a:xfrm>
            <a:off x="381000" y="796304"/>
            <a:ext cx="10515600" cy="838200"/>
          </a:xfrm>
          <a:prstGeom prst="rect">
            <a:avLst/>
          </a:prstGeom>
        </p:spPr>
        <p:txBody>
          <a:bodyPr wrap="square" lIns="0" tIns="0" rIns="0" bIns="0">
            <a:normAutofit fontScale="97500"/>
          </a:bodyPr>
          <a:lstStyle>
            <a:lvl1pPr>
              <a:defRPr sz="2000" b="1" i="0">
                <a:solidFill>
                  <a:schemeClr val="tx1"/>
                </a:solidFill>
                <a:latin typeface="Arial Narrow"/>
                <a:ea typeface="+mj-ea"/>
                <a:cs typeface="Arial Narrow"/>
              </a:defRPr>
            </a:lvl1pPr>
          </a:lstStyle>
          <a:p>
            <a:pPr algn="ctr"/>
            <a:r>
              <a:rPr lang="ru-RU" u="sng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Структура расходов бюджета </a:t>
            </a:r>
            <a:br>
              <a:rPr lang="ru-RU" u="sng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</a:br>
            <a:r>
              <a:rPr lang="ru-RU" u="sng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СКГА в 2025 году по всем источникам</a:t>
            </a:r>
            <a:endParaRPr lang="ru-RU" u="sng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9100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4"/>
          <p:cNvSpPr txBox="1"/>
          <p:nvPr/>
        </p:nvSpPr>
        <p:spPr>
          <a:xfrm>
            <a:off x="-285794" y="1762114"/>
            <a:ext cx="12073243" cy="1029137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925"/>
              </a:lnSpc>
            </a:pPr>
            <a:endParaRPr/>
          </a:p>
        </p:txBody>
      </p:sp>
      <p:sp>
        <p:nvSpPr>
          <p:cNvPr id="5" name="TextBox 5"/>
          <p:cNvSpPr txBox="1"/>
          <p:nvPr/>
        </p:nvSpPr>
        <p:spPr>
          <a:xfrm>
            <a:off x="1000132" y="112183"/>
            <a:ext cx="10525199" cy="47192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332"/>
              </a:lnSpc>
              <a:spcBef>
                <a:spcPct val="0"/>
              </a:spcBef>
            </a:pPr>
            <a:endParaRPr lang="en-US" sz="2400" dirty="0">
              <a:solidFill>
                <a:srgbClr val="800000"/>
              </a:solidFill>
            </a:endParaRPr>
          </a:p>
          <a:p>
            <a:pPr algn="ctr">
              <a:lnSpc>
                <a:spcPts val="2332"/>
              </a:lnSpc>
              <a:spcBef>
                <a:spcPct val="0"/>
              </a:spcBef>
            </a:pPr>
            <a:endParaRPr lang="en-US" sz="2400" dirty="0">
              <a:solidFill>
                <a:schemeClr val="bg1"/>
              </a:solidFill>
            </a:endParaRPr>
          </a:p>
          <a:p>
            <a:pPr algn="ctr">
              <a:lnSpc>
                <a:spcPts val="2332"/>
              </a:lnSpc>
              <a:spcBef>
                <a:spcPct val="0"/>
              </a:spcBef>
            </a:pPr>
            <a:endParaRPr lang="en-US" sz="2400" dirty="0">
              <a:solidFill>
                <a:schemeClr val="bg1"/>
              </a:solidFill>
            </a:endParaRPr>
          </a:p>
          <a:p>
            <a:pPr algn="ctr">
              <a:lnSpc>
                <a:spcPts val="2332"/>
              </a:lnSpc>
              <a:spcBef>
                <a:spcPct val="0"/>
              </a:spcBef>
            </a:pPr>
            <a:r>
              <a:rPr lang="ru-RU" sz="2400" dirty="0">
                <a:solidFill>
                  <a:schemeClr val="bg1"/>
                </a:solidFill>
              </a:rPr>
              <a:t> </a:t>
            </a:r>
          </a:p>
          <a:p>
            <a:pPr algn="ctr">
              <a:lnSpc>
                <a:spcPts val="2332"/>
              </a:lnSpc>
              <a:spcBef>
                <a:spcPct val="0"/>
              </a:spcBef>
            </a:pPr>
            <a:endParaRPr lang="ru-RU" sz="2400" dirty="0">
              <a:solidFill>
                <a:schemeClr val="bg1"/>
              </a:solidFill>
            </a:endParaRPr>
          </a:p>
          <a:p>
            <a:pPr algn="ctr">
              <a:lnSpc>
                <a:spcPts val="2332"/>
              </a:lnSpc>
              <a:spcBef>
                <a:spcPct val="0"/>
              </a:spcBef>
            </a:pPr>
            <a:endParaRPr lang="ru-RU" sz="2400" dirty="0">
              <a:solidFill>
                <a:schemeClr val="bg1"/>
              </a:solidFill>
            </a:endParaRPr>
          </a:p>
          <a:p>
            <a:pPr algn="ctr">
              <a:lnSpc>
                <a:spcPts val="2332"/>
              </a:lnSpc>
              <a:spcBef>
                <a:spcPct val="0"/>
              </a:spcBef>
            </a:pPr>
            <a:endParaRPr lang="ru-RU" sz="2400" dirty="0">
              <a:solidFill>
                <a:schemeClr val="bg1"/>
              </a:solidFill>
            </a:endParaRPr>
          </a:p>
          <a:p>
            <a:pPr algn="ctr">
              <a:lnSpc>
                <a:spcPts val="2332"/>
              </a:lnSpc>
              <a:spcBef>
                <a:spcPct val="0"/>
              </a:spcBef>
            </a:pPr>
            <a:endParaRPr lang="ru-RU" sz="2400" dirty="0">
              <a:solidFill>
                <a:schemeClr val="bg1"/>
              </a:solidFill>
            </a:endParaRPr>
          </a:p>
          <a:p>
            <a:pPr algn="ctr">
              <a:lnSpc>
                <a:spcPts val="2332"/>
              </a:lnSpc>
              <a:spcBef>
                <a:spcPct val="0"/>
              </a:spcBef>
            </a:pPr>
            <a:endParaRPr lang="ru-RU" sz="2400" dirty="0">
              <a:solidFill>
                <a:schemeClr val="bg1"/>
              </a:solidFill>
            </a:endParaRPr>
          </a:p>
          <a:p>
            <a:pPr algn="ctr">
              <a:lnSpc>
                <a:spcPts val="2332"/>
              </a:lnSpc>
              <a:spcBef>
                <a:spcPct val="0"/>
              </a:spcBef>
            </a:pPr>
            <a:endParaRPr lang="ru-RU" sz="2400" dirty="0">
              <a:solidFill>
                <a:schemeClr val="bg1"/>
              </a:solidFill>
            </a:endParaRPr>
          </a:p>
          <a:p>
            <a:pPr algn="ctr">
              <a:lnSpc>
                <a:spcPts val="2332"/>
              </a:lnSpc>
              <a:spcBef>
                <a:spcPct val="0"/>
              </a:spcBef>
            </a:pPr>
            <a:endParaRPr lang="ru-RU" sz="2400" dirty="0">
              <a:solidFill>
                <a:schemeClr val="bg1"/>
              </a:solidFill>
            </a:endParaRPr>
          </a:p>
          <a:p>
            <a:pPr algn="ctr">
              <a:lnSpc>
                <a:spcPts val="2332"/>
              </a:lnSpc>
              <a:spcBef>
                <a:spcPct val="0"/>
              </a:spcBef>
            </a:pPr>
            <a:r>
              <a:rPr lang="ru-RU" sz="2400" dirty="0">
                <a:solidFill>
                  <a:schemeClr val="bg1"/>
                </a:solidFill>
              </a:rPr>
              <a:t> </a:t>
            </a:r>
            <a:endParaRPr lang="ru-RU" sz="2400" dirty="0">
              <a:solidFill>
                <a:schemeClr val="bg1"/>
              </a:solidFill>
              <a:latin typeface="Montserrat Bold"/>
            </a:endParaRPr>
          </a:p>
          <a:p>
            <a:pPr algn="ctr">
              <a:lnSpc>
                <a:spcPts val="2332"/>
              </a:lnSpc>
              <a:spcBef>
                <a:spcPct val="0"/>
              </a:spcBef>
            </a:pPr>
            <a:endParaRPr lang="ru-RU" sz="2400" dirty="0">
              <a:solidFill>
                <a:schemeClr val="bg1"/>
              </a:solidFill>
              <a:latin typeface="Montserrat Bold"/>
            </a:endParaRPr>
          </a:p>
          <a:p>
            <a:pPr algn="ctr">
              <a:lnSpc>
                <a:spcPts val="2332"/>
              </a:lnSpc>
              <a:spcBef>
                <a:spcPct val="0"/>
              </a:spcBef>
            </a:pPr>
            <a:endParaRPr lang="ru-RU" sz="2400" dirty="0">
              <a:solidFill>
                <a:schemeClr val="bg1"/>
              </a:solidFill>
              <a:latin typeface="Montserrat Bold"/>
            </a:endParaRPr>
          </a:p>
          <a:p>
            <a:pPr algn="ctr">
              <a:lnSpc>
                <a:spcPts val="2332"/>
              </a:lnSpc>
              <a:spcBef>
                <a:spcPct val="0"/>
              </a:spcBef>
            </a:pPr>
            <a:endParaRPr lang="ru-RU" sz="2400" dirty="0">
              <a:solidFill>
                <a:schemeClr val="bg1"/>
              </a:solidFill>
              <a:latin typeface="Montserrat Bold"/>
            </a:endParaRPr>
          </a:p>
          <a:p>
            <a:pPr algn="ctr">
              <a:lnSpc>
                <a:spcPts val="2332"/>
              </a:lnSpc>
              <a:spcBef>
                <a:spcPct val="0"/>
              </a:spcBef>
            </a:pPr>
            <a:endParaRPr lang="en-US" sz="2400" dirty="0">
              <a:solidFill>
                <a:schemeClr val="bg1"/>
              </a:solidFill>
              <a:latin typeface="Montserrat Bold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190591" y="523855"/>
            <a:ext cx="10810951" cy="553996"/>
          </a:xfrm>
          <a:prstGeom prst="rect">
            <a:avLst/>
          </a:prstGeom>
        </p:spPr>
        <p:txBody>
          <a:bodyPr wrap="square" lIns="60959" tIns="30479" rIns="60959" bIns="30479">
            <a:spAutoFit/>
          </a:bodyPr>
          <a:lstStyle/>
          <a:p>
            <a:pPr algn="ctr"/>
            <a:endParaRPr lang="ru-RU" sz="3200" dirty="0">
              <a:solidFill>
                <a:srgbClr val="800000"/>
              </a:solidFill>
              <a:latin typeface="Montserrat Extra-Bold Bold" charset="-52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286765" y="5286390"/>
            <a:ext cx="3143272" cy="266674"/>
          </a:xfrm>
          <a:prstGeom prst="rect">
            <a:avLst/>
          </a:prstGeom>
        </p:spPr>
        <p:txBody>
          <a:bodyPr wrap="square" lIns="60959" tIns="30479" rIns="60959" bIns="30479">
            <a:spAutoFit/>
          </a:bodyPr>
          <a:lstStyle/>
          <a:p>
            <a:endParaRPr lang="ru-RU" sz="1333" dirty="0">
              <a:solidFill>
                <a:schemeClr val="bg1"/>
              </a:solidFill>
              <a:latin typeface="Montserrat Bold" charset="-52"/>
              <a:ea typeface="Open Sans Extra Bold" charset="0"/>
              <a:cs typeface="Open Sans Extra Bold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8143890" y="1428742"/>
            <a:ext cx="3619525" cy="356506"/>
          </a:xfrm>
          <a:prstGeom prst="rect">
            <a:avLst/>
          </a:prstGeom>
        </p:spPr>
        <p:txBody>
          <a:bodyPr wrap="square" lIns="60959" tIns="30479" rIns="60959" bIns="30479">
            <a:spAutoFit/>
          </a:bodyPr>
          <a:lstStyle/>
          <a:p>
            <a:pPr>
              <a:lnSpc>
                <a:spcPts val="2332"/>
              </a:lnSpc>
              <a:spcBef>
                <a:spcPct val="0"/>
              </a:spcBef>
            </a:pPr>
            <a:r>
              <a:rPr lang="en-US" dirty="0" smtClean="0">
                <a:solidFill>
                  <a:srgbClr val="E8D06C"/>
                </a:solidFill>
                <a:latin typeface="Montserrat Bold" charset="-52"/>
                <a:ea typeface="Open Sans Extra Bold" charset="0"/>
                <a:cs typeface="Open Sans Extra Bold" charset="0"/>
              </a:rPr>
              <a:t>.</a:t>
            </a:r>
            <a:endParaRPr lang="ru-RU" dirty="0" smtClean="0">
              <a:solidFill>
                <a:srgbClr val="E8D06C"/>
              </a:solidFill>
              <a:latin typeface="Montserrat Bold" charset="-52"/>
              <a:ea typeface="Open Sans Extra Bold" charset="0"/>
              <a:cs typeface="Open Sans Extra Bold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80961" y="1238236"/>
            <a:ext cx="7762929" cy="787329"/>
          </a:xfrm>
          <a:prstGeom prst="rect">
            <a:avLst/>
          </a:prstGeom>
        </p:spPr>
        <p:txBody>
          <a:bodyPr wrap="square" lIns="60959" tIns="30479" rIns="60959" bIns="30479">
            <a:spAutoFit/>
          </a:bodyPr>
          <a:lstStyle/>
          <a:p>
            <a:pPr marL="528971" lvl="1" indent="-264485">
              <a:lnSpc>
                <a:spcPts val="3112"/>
              </a:lnSpc>
              <a:buFont typeface="Arial"/>
              <a:buChar char="•"/>
            </a:pPr>
            <a:endParaRPr lang="en-US" sz="2400" spc="-58" dirty="0">
              <a:solidFill>
                <a:srgbClr val="FFFFFF"/>
              </a:solidFill>
              <a:latin typeface="Montserrat 2"/>
            </a:endParaRPr>
          </a:p>
          <a:p>
            <a:pPr marL="528971" lvl="1" indent="-264485">
              <a:buFont typeface="Arial"/>
              <a:buChar char="•"/>
            </a:pPr>
            <a:endParaRPr lang="en-US" sz="2133" spc="-58" dirty="0">
              <a:solidFill>
                <a:srgbClr val="FFFFFF"/>
              </a:solidFill>
              <a:latin typeface="Montserrat 2"/>
            </a:endParaRPr>
          </a:p>
        </p:txBody>
      </p:sp>
      <p:graphicFrame>
        <p:nvGraphicFramePr>
          <p:cNvPr id="43" name="Схема 42"/>
          <p:cNvGraphicFramePr/>
          <p:nvPr>
            <p:extLst>
              <p:ext uri="{D42A27DB-BD31-4B8C-83A1-F6EECF244321}">
                <p14:modId xmlns:p14="http://schemas.microsoft.com/office/powerpoint/2010/main" val="2366586548"/>
              </p:ext>
            </p:extLst>
          </p:nvPr>
        </p:nvGraphicFramePr>
        <p:xfrm>
          <a:off x="3047979" y="1762114"/>
          <a:ext cx="6238919" cy="48577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9" name="Рисунок 48" descr="флаг.jpg"/>
          <p:cNvPicPr>
            <a:picLocks noChangeAspect="1"/>
          </p:cNvPicPr>
          <p:nvPr/>
        </p:nvPicPr>
        <p:blipFill>
          <a:blip r:embed="rId7"/>
          <a:srcRect t="12807"/>
          <a:stretch>
            <a:fillRect/>
          </a:stretch>
        </p:blipFill>
        <p:spPr>
          <a:xfrm>
            <a:off x="238084" y="1809739"/>
            <a:ext cx="3143272" cy="259393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5" name="Прямоугольник 24"/>
          <p:cNvSpPr/>
          <p:nvPr/>
        </p:nvSpPr>
        <p:spPr>
          <a:xfrm>
            <a:off x="1000133" y="103584"/>
            <a:ext cx="101250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6.Молодежная политика и воспитательная работа</a:t>
            </a:r>
          </a:p>
          <a:p>
            <a:pPr algn="ctr"/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– ключевые результаты в 2025-2026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уч.г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.</a:t>
            </a:r>
          </a:p>
        </p:txBody>
      </p:sp>
      <p:pic>
        <p:nvPicPr>
          <p:cNvPr id="26" name="Picture 7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>
          <a:xfrm>
            <a:off x="1021903" y="155687"/>
            <a:ext cx="1000089" cy="960086"/>
          </a:xfrm>
          <a:prstGeom prst="rect">
            <a:avLst/>
          </a:prstGeom>
        </p:spPr>
      </p:pic>
      <p:pic>
        <p:nvPicPr>
          <p:cNvPr id="28" name="Picture 12" descr="C:\Users\Ella.Darmilova\Desktop\фото 2026\i (30)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8858270" y="1809739"/>
            <a:ext cx="3093486" cy="214634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0244" name="AutoShape 4" descr="C:\Users\ELLA~1.DAR\AppData\Local\Temp\{116A0834-ABCA-4B48-A261-625434F469DB}.tmp"/>
          <p:cNvSpPr>
            <a:spLocks noChangeAspect="1" noChangeArrowheads="1"/>
          </p:cNvSpPr>
          <p:nvPr/>
        </p:nvSpPr>
        <p:spPr bwMode="auto">
          <a:xfrm>
            <a:off x="42333" y="-91017"/>
            <a:ext cx="203200" cy="203200"/>
          </a:xfrm>
          <a:prstGeom prst="rect">
            <a:avLst/>
          </a:prstGeom>
          <a:noFill/>
        </p:spPr>
        <p:txBody>
          <a:bodyPr vert="horz" wrap="square" lIns="60960" tIns="30480" rIns="60960" bIns="3048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46" name="AutoShape 6" descr="C:\Users\ELLA~1.DAR\AppData\Local\Temp\{116983FF-6BC6-43EA-976A-21F844BD9C1C}.tmp"/>
          <p:cNvSpPr>
            <a:spLocks noChangeAspect="1" noChangeArrowheads="1"/>
          </p:cNvSpPr>
          <p:nvPr/>
        </p:nvSpPr>
        <p:spPr bwMode="auto">
          <a:xfrm>
            <a:off x="42333" y="-91017"/>
            <a:ext cx="203200" cy="203200"/>
          </a:xfrm>
          <a:prstGeom prst="rect">
            <a:avLst/>
          </a:prstGeom>
          <a:noFill/>
        </p:spPr>
        <p:txBody>
          <a:bodyPr vert="horz" wrap="square" lIns="60960" tIns="30480" rIns="60960" bIns="3048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48" name="AutoShape 8" descr="C:\Users\ELLA~1.DAR\AppData\Local\Temp\{116983FF-6BC6-43EA-976A-21F844BD9C1C}.tmp"/>
          <p:cNvSpPr>
            <a:spLocks noChangeAspect="1" noChangeArrowheads="1"/>
          </p:cNvSpPr>
          <p:nvPr/>
        </p:nvSpPr>
        <p:spPr bwMode="auto">
          <a:xfrm>
            <a:off x="42333" y="-91017"/>
            <a:ext cx="203200" cy="203200"/>
          </a:xfrm>
          <a:prstGeom prst="rect">
            <a:avLst/>
          </a:prstGeom>
          <a:noFill/>
        </p:spPr>
        <p:txBody>
          <a:bodyPr vert="horz" wrap="square" lIns="60960" tIns="30480" rIns="60960" bIns="3048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50" name="Picture 10" descr="C:\Users\Ella.Darmilova\Desktop\фото 2026\i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38084" y="4714884"/>
            <a:ext cx="3190897" cy="188829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3" name="Picture 8" descr="https://downloader.disk.yandex.ru/preview/f298e45b17ed6421a4c47c6a9657eeadd32295d63aa13bf0569b07ad1611b7fa/6a144999/bZNsS_z0YjCRmdXcgn-ndUremSFWk6wGrsEJemwM6_ZpLUZ9VKIhmM5NrQopaFeDVJ6w4RxEkEf2Z3k7IV2xJQ%3D%3D?uid=0&amp;filename=DSC00203.JPG&amp;disposition=inline&amp;hash=&amp;limit=0&amp;content_type=image%2Fjpeg&amp;owner_uid=0&amp;tknv=v3&amp;is_direct_zip_experiment=1&amp;size=1905x945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8905895" y="4524383"/>
            <a:ext cx="3049877" cy="203245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676363917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"/>
          <p:cNvGrpSpPr/>
          <p:nvPr/>
        </p:nvGrpSpPr>
        <p:grpSpPr>
          <a:xfrm>
            <a:off x="714337" y="1619238"/>
            <a:ext cx="6381795" cy="4041846"/>
            <a:chOff x="0" y="19050"/>
            <a:chExt cx="3349411" cy="1333135"/>
          </a:xfrm>
        </p:grpSpPr>
        <p:sp>
          <p:nvSpPr>
            <p:cNvPr id="10" name="Freeform 10"/>
            <p:cNvSpPr/>
            <p:nvPr/>
          </p:nvSpPr>
          <p:spPr>
            <a:xfrm>
              <a:off x="37630" y="188150"/>
              <a:ext cx="3311781" cy="1164035"/>
            </a:xfrm>
            <a:custGeom>
              <a:avLst/>
              <a:gdLst/>
              <a:ahLst/>
              <a:cxnLst/>
              <a:rect l="l" t="t" r="r" b="b"/>
              <a:pathLst>
                <a:path w="3311781" h="1164035">
                  <a:moveTo>
                    <a:pt x="31400" y="0"/>
                  </a:moveTo>
                  <a:lnTo>
                    <a:pt x="3280381" y="0"/>
                  </a:lnTo>
                  <a:cubicBezTo>
                    <a:pt x="3288709" y="0"/>
                    <a:pt x="3296696" y="3308"/>
                    <a:pt x="3302584" y="9197"/>
                  </a:cubicBezTo>
                  <a:cubicBezTo>
                    <a:pt x="3308473" y="15086"/>
                    <a:pt x="3311781" y="23072"/>
                    <a:pt x="3311781" y="31400"/>
                  </a:cubicBezTo>
                  <a:lnTo>
                    <a:pt x="3311781" y="1132635"/>
                  </a:lnTo>
                  <a:cubicBezTo>
                    <a:pt x="3311781" y="1140962"/>
                    <a:pt x="3308473" y="1148949"/>
                    <a:pt x="3302584" y="1154838"/>
                  </a:cubicBezTo>
                  <a:cubicBezTo>
                    <a:pt x="3296696" y="1160726"/>
                    <a:pt x="3288709" y="1164035"/>
                    <a:pt x="3280381" y="1164035"/>
                  </a:cubicBezTo>
                  <a:lnTo>
                    <a:pt x="31400" y="1164035"/>
                  </a:lnTo>
                  <a:cubicBezTo>
                    <a:pt x="14058" y="1164035"/>
                    <a:pt x="0" y="1149976"/>
                    <a:pt x="0" y="1132635"/>
                  </a:cubicBezTo>
                  <a:lnTo>
                    <a:pt x="0" y="31400"/>
                  </a:lnTo>
                  <a:cubicBezTo>
                    <a:pt x="0" y="14058"/>
                    <a:pt x="14058" y="0"/>
                    <a:pt x="31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19050"/>
              <a:ext cx="3311781" cy="114498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925"/>
                </a:lnSpc>
              </a:pPr>
              <a:endParaRPr/>
            </a:p>
          </p:txBody>
        </p:sp>
      </p:grpSp>
      <p:grpSp>
        <p:nvGrpSpPr>
          <p:cNvPr id="3" name="Group 12"/>
          <p:cNvGrpSpPr/>
          <p:nvPr/>
        </p:nvGrpSpPr>
        <p:grpSpPr>
          <a:xfrm>
            <a:off x="4429113" y="1047734"/>
            <a:ext cx="2195280" cy="31750"/>
            <a:chOff x="0" y="0"/>
            <a:chExt cx="867271" cy="1254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67271" cy="12543"/>
            </a:xfrm>
            <a:custGeom>
              <a:avLst/>
              <a:gdLst/>
              <a:ahLst/>
              <a:cxnLst/>
              <a:rect l="l" t="t" r="r" b="b"/>
              <a:pathLst>
                <a:path w="867271" h="12543">
                  <a:moveTo>
                    <a:pt x="6272" y="0"/>
                  </a:moveTo>
                  <a:lnTo>
                    <a:pt x="860999" y="0"/>
                  </a:lnTo>
                  <a:cubicBezTo>
                    <a:pt x="862663" y="0"/>
                    <a:pt x="864258" y="661"/>
                    <a:pt x="865434" y="1837"/>
                  </a:cubicBezTo>
                  <a:cubicBezTo>
                    <a:pt x="866610" y="3013"/>
                    <a:pt x="867271" y="4608"/>
                    <a:pt x="867271" y="6272"/>
                  </a:cubicBezTo>
                  <a:lnTo>
                    <a:pt x="867271" y="6272"/>
                  </a:lnTo>
                  <a:cubicBezTo>
                    <a:pt x="867271" y="7935"/>
                    <a:pt x="866610" y="9530"/>
                    <a:pt x="865434" y="10706"/>
                  </a:cubicBezTo>
                  <a:cubicBezTo>
                    <a:pt x="864258" y="11882"/>
                    <a:pt x="862663" y="12543"/>
                    <a:pt x="860999" y="12543"/>
                  </a:cubicBezTo>
                  <a:lnTo>
                    <a:pt x="6272" y="12543"/>
                  </a:lnTo>
                  <a:cubicBezTo>
                    <a:pt x="4608" y="12543"/>
                    <a:pt x="3013" y="11882"/>
                    <a:pt x="1837" y="10706"/>
                  </a:cubicBezTo>
                  <a:cubicBezTo>
                    <a:pt x="661" y="9530"/>
                    <a:pt x="0" y="7935"/>
                    <a:pt x="0" y="6272"/>
                  </a:cubicBezTo>
                  <a:lnTo>
                    <a:pt x="0" y="6272"/>
                  </a:lnTo>
                  <a:cubicBezTo>
                    <a:pt x="0" y="4608"/>
                    <a:pt x="661" y="3013"/>
                    <a:pt x="1837" y="1837"/>
                  </a:cubicBezTo>
                  <a:cubicBezTo>
                    <a:pt x="3013" y="661"/>
                    <a:pt x="4608" y="0"/>
                    <a:pt x="6272" y="0"/>
                  </a:cubicBezTo>
                  <a:close/>
                </a:path>
              </a:pathLst>
            </a:custGeom>
            <a:solidFill>
              <a:srgbClr val="771F28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19050"/>
              <a:ext cx="867271" cy="1254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925"/>
                </a:lnSpc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>
            <a:off x="285713" y="1266645"/>
            <a:ext cx="480423" cy="320247"/>
          </a:xfrm>
          <a:custGeom>
            <a:avLst/>
            <a:gdLst/>
            <a:ahLst/>
            <a:cxnLst/>
            <a:rect l="l" t="t" r="r" b="b"/>
            <a:pathLst>
              <a:path w="506320" h="480371">
                <a:moveTo>
                  <a:pt x="0" y="0"/>
                </a:moveTo>
                <a:lnTo>
                  <a:pt x="506320" y="0"/>
                </a:lnTo>
                <a:lnTo>
                  <a:pt x="506320" y="480371"/>
                </a:lnTo>
                <a:lnTo>
                  <a:pt x="0" y="48037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"/>
                </a:ext>
              </a:extLst>
            </a:blip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737893" y="1324419"/>
            <a:ext cx="4476778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/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Arial" pitchFamily="34" charset="0"/>
              </a:rPr>
              <a:t>Проведение и участие в мероприятиях, посвящённых памятным датам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cs typeface="Arial" pitchFamily="34" charset="0"/>
              </a:rPr>
              <a:t>: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5260213" y="1373002"/>
            <a:ext cx="6048415" cy="2051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just"/>
            <a:r>
              <a:rPr lang="ru-RU" sz="1333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Arial" pitchFamily="34" charset="0"/>
              </a:rPr>
              <a:t>Участие студентов в акциях и проектах :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22811" y="1820091"/>
            <a:ext cx="3849178" cy="22563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ru-RU" sz="1333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цикл </a:t>
            </a: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мероприятий приуроченных  к празднованию 80-ой годовщины со Дня Великой Победы 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цикл  мероприятий посвященных Дню защитника Отечества</a:t>
            </a:r>
            <a:endParaRPr lang="en-US" sz="1333" dirty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  <a:ea typeface="Times New Roman Bold"/>
              <a:cs typeface="Times New Roman" pitchFamily="18" charset="0"/>
              <a:sym typeface="Times New Roman Bold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мероприяти</a:t>
            </a: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я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ко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Дню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памяти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жертв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геноцида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советского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народа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;</a:t>
            </a:r>
          </a:p>
          <a:p>
            <a:pPr lvl="0" algn="just">
              <a:buFont typeface="Wingdings" pitchFamily="2" charset="2"/>
              <a:buChar char="Ø"/>
            </a:pP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мероприятия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по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сохранению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исторической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правды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и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противодействию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фальсификации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истории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;</a:t>
            </a: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«Мы помним город осажденный»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День Конституции РФ 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День народного единства 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810116" y="1809739"/>
            <a:ext cx="4238655" cy="2328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just">
              <a:buFont typeface="Wingdings" pitchFamily="2" charset="2"/>
              <a:buChar char="Ø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«80 Добрых Дел»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1333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«</a:t>
            </a: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Георгиевская ленточка»,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«Диктант Победы»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«Сад памяти»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Всероссийский проект «Победили тогда, победим и сейчас!»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«Мы за чистоту»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«Экскурсии со Знанием»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«Вода России»</a:t>
            </a:r>
          </a:p>
          <a:p>
            <a:pPr algn="just">
              <a:buFont typeface="Wingdings" pitchFamily="2" charset="2"/>
              <a:buChar char="Ø"/>
            </a:pPr>
            <a:r>
              <a:rPr lang="en-US" sz="1333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А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кция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«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Зеркало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Победы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»</a:t>
            </a:r>
          </a:p>
          <a:p>
            <a:pPr lvl="0" algn="just"/>
            <a:endParaRPr lang="ru-RU" sz="1333" dirty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  <a:cs typeface="Arial" pitchFamily="34" charset="0"/>
            </a:endParaRPr>
          </a:p>
          <a:p>
            <a:pPr lvl="0" algn="just"/>
            <a:endParaRPr lang="ru-RU" dirty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  <a:cs typeface="Arial" pitchFamily="34" charset="0"/>
            </a:endParaRPr>
          </a:p>
        </p:txBody>
      </p:sp>
      <p:sp>
        <p:nvSpPr>
          <p:cNvPr id="34" name="TextBox 12"/>
          <p:cNvSpPr txBox="1"/>
          <p:nvPr/>
        </p:nvSpPr>
        <p:spPr>
          <a:xfrm>
            <a:off x="1" y="476230"/>
            <a:ext cx="12191999" cy="4221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762"/>
              </a:lnSpc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Гражданско-патриотическое воспитание</a:t>
            </a:r>
            <a:endParaRPr lang="en-US" sz="2000" b="1" spc="-212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  <a:ea typeface="Arial Bold"/>
              <a:cs typeface="Arial Bold"/>
              <a:sym typeface="Arial Bold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5143494" y="4191006"/>
            <a:ext cx="3905277" cy="471794"/>
          </a:xfrm>
          <a:prstGeom prst="rect">
            <a:avLst/>
          </a:prstGeom>
        </p:spPr>
        <p:txBody>
          <a:bodyPr wrap="square" lIns="60959" tIns="30479" rIns="60959" bIns="30479">
            <a:spAutoFit/>
          </a:bodyPr>
          <a:lstStyle/>
          <a:p>
            <a:pPr lvl="0" algn="just"/>
            <a:r>
              <a:rPr lang="ru-RU" sz="1333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Arial" pitchFamily="34" charset="0"/>
              </a:rPr>
              <a:t>Проведение интеллектуальных игр и конференций на тему гражданской идентичности и патриотизма.</a:t>
            </a:r>
            <a:endParaRPr lang="ru-RU" sz="1333" b="1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7" name="Freeform 15"/>
          <p:cNvSpPr/>
          <p:nvPr/>
        </p:nvSpPr>
        <p:spPr>
          <a:xfrm>
            <a:off x="285710" y="4143381"/>
            <a:ext cx="432797" cy="320247"/>
          </a:xfrm>
          <a:custGeom>
            <a:avLst/>
            <a:gdLst/>
            <a:ahLst/>
            <a:cxnLst/>
            <a:rect l="l" t="t" r="r" b="b"/>
            <a:pathLst>
              <a:path w="506320" h="480371">
                <a:moveTo>
                  <a:pt x="0" y="0"/>
                </a:moveTo>
                <a:lnTo>
                  <a:pt x="506320" y="0"/>
                </a:lnTo>
                <a:lnTo>
                  <a:pt x="506320" y="480371"/>
                </a:lnTo>
                <a:lnTo>
                  <a:pt x="0" y="48037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"/>
                </a:ext>
              </a:extLst>
            </a:blip>
            <a:stretch>
              <a:fillRect/>
            </a:stretch>
          </a:blipFill>
        </p:spPr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DEA2553E-0EC3-4BC3-8205-0FDF724FB90B}"/>
              </a:ext>
            </a:extLst>
          </p:cNvPr>
          <p:cNvSpPr txBox="1"/>
          <p:nvPr/>
        </p:nvSpPr>
        <p:spPr>
          <a:xfrm>
            <a:off x="4762491" y="4905385"/>
            <a:ext cx="4238655" cy="1569274"/>
          </a:xfrm>
          <a:prstGeom prst="rect">
            <a:avLst/>
          </a:prstGeom>
          <a:noFill/>
        </p:spPr>
        <p:txBody>
          <a:bodyPr wrap="square" lIns="60959" tIns="30479" rIns="60959" bIns="30479">
            <a:spAutoFit/>
          </a:bodyPr>
          <a:lstStyle/>
          <a:p>
            <a:pPr lvl="0" algn="just">
              <a:buFont typeface="Wingdings" pitchFamily="2" charset="2"/>
              <a:buChar char="Ø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Молодежный патриотический фестиваль-чемпионат «Вызов-Спорт»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Организация фото выставки «Эхо войны».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Квиз-игра</a:t>
            </a: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«От солдата до генерала – путь к успеху»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Открытие спортивно-патриотический клуба «Бастион»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Конференция «Единство народов»</a:t>
            </a:r>
          </a:p>
          <a:p>
            <a:pPr lvl="0" algn="just"/>
            <a:endParaRPr lang="ru-RU" dirty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  <a:cs typeface="Arial" pitchFamily="34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666712" y="4143381"/>
            <a:ext cx="3952903" cy="25538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600"/>
              </a:lnSpc>
            </a:pPr>
            <a:r>
              <a:rPr lang="en-US" b="1" dirty="0" err="1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Военно-патриотическое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мероприятия:</a:t>
            </a:r>
          </a:p>
          <a:p>
            <a:pPr algn="just"/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➢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военно-патриотическ</a:t>
            </a:r>
            <a:r>
              <a:rPr lang="ru-RU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ая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игр</a:t>
            </a: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а 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«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Защитник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»;</a:t>
            </a:r>
          </a:p>
          <a:p>
            <a:pPr algn="just"/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➢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встречи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с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представителями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Военного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учебного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центра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и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военного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комиссариата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;</a:t>
            </a:r>
          </a:p>
          <a:p>
            <a:pPr algn="just"/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➢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встречи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с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участниками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специальной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военной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операции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;</a:t>
            </a:r>
          </a:p>
          <a:p>
            <a:pPr algn="just"/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➢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информационны</a:t>
            </a: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е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встреч</a:t>
            </a: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и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о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военной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службе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,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социальных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;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гарантиях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и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современных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направлениях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военной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подготовки</a:t>
            </a:r>
            <a:endParaRPr lang="en-US" sz="1333" dirty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  <a:ea typeface="Times New Roman Bold"/>
              <a:cs typeface="Times New Roman Bold"/>
              <a:sym typeface="Times New Roman Bold"/>
            </a:endParaRPr>
          </a:p>
          <a:p>
            <a:pPr algn="just"/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➢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организация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мастер-классов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и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практических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занятий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на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базе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Военного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учебного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центра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имени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Героя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России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Канамата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Боташева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.</a:t>
            </a:r>
          </a:p>
        </p:txBody>
      </p:sp>
      <p:pic>
        <p:nvPicPr>
          <p:cNvPr id="40" name="Picture 7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285709" y="238103"/>
            <a:ext cx="857256" cy="857256"/>
          </a:xfrm>
          <a:prstGeom prst="rect">
            <a:avLst/>
          </a:prstGeom>
        </p:spPr>
      </p:pic>
      <p:sp>
        <p:nvSpPr>
          <p:cNvPr id="42" name="Freeform 15"/>
          <p:cNvSpPr/>
          <p:nvPr/>
        </p:nvSpPr>
        <p:spPr>
          <a:xfrm>
            <a:off x="4762491" y="4238631"/>
            <a:ext cx="480423" cy="333377"/>
          </a:xfrm>
          <a:custGeom>
            <a:avLst/>
            <a:gdLst/>
            <a:ahLst/>
            <a:cxnLst/>
            <a:rect l="l" t="t" r="r" b="b"/>
            <a:pathLst>
              <a:path w="506320" h="480371">
                <a:moveTo>
                  <a:pt x="0" y="0"/>
                </a:moveTo>
                <a:lnTo>
                  <a:pt x="506320" y="0"/>
                </a:lnTo>
                <a:lnTo>
                  <a:pt x="506320" y="480371"/>
                </a:lnTo>
                <a:lnTo>
                  <a:pt x="0" y="48037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"/>
                </a:ext>
              </a:extLst>
            </a:blip>
            <a:stretch>
              <a:fillRect/>
            </a:stretch>
          </a:blipFill>
        </p:spPr>
      </p:sp>
      <p:sp>
        <p:nvSpPr>
          <p:cNvPr id="45" name="Freeform 15"/>
          <p:cNvSpPr/>
          <p:nvPr/>
        </p:nvSpPr>
        <p:spPr>
          <a:xfrm>
            <a:off x="4779790" y="1289763"/>
            <a:ext cx="480423" cy="320247"/>
          </a:xfrm>
          <a:custGeom>
            <a:avLst/>
            <a:gdLst/>
            <a:ahLst/>
            <a:cxnLst/>
            <a:rect l="l" t="t" r="r" b="b"/>
            <a:pathLst>
              <a:path w="506320" h="480371">
                <a:moveTo>
                  <a:pt x="0" y="0"/>
                </a:moveTo>
                <a:lnTo>
                  <a:pt x="506320" y="0"/>
                </a:lnTo>
                <a:lnTo>
                  <a:pt x="506320" y="480371"/>
                </a:lnTo>
                <a:lnTo>
                  <a:pt x="0" y="48037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"/>
                </a:ext>
              </a:extLst>
            </a:blip>
            <a:stretch>
              <a:fillRect/>
            </a:stretch>
          </a:blipFill>
        </p:spPr>
      </p:sp>
      <p:sp>
        <p:nvSpPr>
          <p:cNvPr id="81922" name="AutoShape 2" descr="C:\Users\ELLA~1.DAR\AppData\Local\Temp\{73EEE706-4563-45E7-93F3-EFA57F54EE07}.tmp"/>
          <p:cNvSpPr>
            <a:spLocks noChangeAspect="1" noChangeArrowheads="1"/>
          </p:cNvSpPr>
          <p:nvPr/>
        </p:nvSpPr>
        <p:spPr bwMode="auto">
          <a:xfrm>
            <a:off x="42333" y="-91017"/>
            <a:ext cx="203200" cy="203200"/>
          </a:xfrm>
          <a:prstGeom prst="rect">
            <a:avLst/>
          </a:prstGeom>
          <a:noFill/>
        </p:spPr>
        <p:txBody>
          <a:bodyPr vert="horz" wrap="square" lIns="60960" tIns="30480" rIns="60960" bIns="3048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6" name="Picture 5" descr="C:\Users\Ella.Darmilova\Desktop\фото 2026\i (31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91647" y="2952747"/>
            <a:ext cx="2714644" cy="16463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7" name="Picture 10" descr="https://downloader.disk.yandex.ru/preview/536f52cd6e3826325bf1e9246a46cc5f54d0d081c8aa962283b218165e5506db/6a144999/YX0SRuPdAPuiqyx9uEVJi-oEOy5pVafevRycJZ0Qk2SBZTBB4vN53eEwROyxWwVZu180WcUVMvj7hM06jeiTDg%3D%3D?uid=0&amp;filename=DSC00222.JPG&amp;disposition=inline&amp;hash=&amp;limit=0&amp;content_type=image%2Fjpeg&amp;owner_uid=0&amp;tknv=v3&amp;is_direct_zip_experiment=1&amp;size=1905x94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191647" y="1000108"/>
            <a:ext cx="2714644" cy="17170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30696385-FD58-49BD-BCE5-572168B33BA8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239272" y="4905386"/>
            <a:ext cx="2719458" cy="17621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37600962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381356" y="1285860"/>
            <a:ext cx="5619789" cy="5221561"/>
            <a:chOff x="-105168" y="0"/>
            <a:chExt cx="12409868" cy="10443123"/>
          </a:xfrm>
        </p:grpSpPr>
        <p:sp>
          <p:nvSpPr>
            <p:cNvPr id="3" name="Freeform 3"/>
            <p:cNvSpPr/>
            <p:nvPr/>
          </p:nvSpPr>
          <p:spPr>
            <a:xfrm>
              <a:off x="-105168" y="0"/>
              <a:ext cx="12409868" cy="10443123"/>
            </a:xfrm>
            <a:custGeom>
              <a:avLst/>
              <a:gdLst/>
              <a:ahLst/>
              <a:cxnLst/>
              <a:rect l="l" t="t" r="r" b="b"/>
              <a:pathLst>
                <a:path w="12409868" h="10443122">
                  <a:moveTo>
                    <a:pt x="0" y="0"/>
                  </a:moveTo>
                  <a:lnTo>
                    <a:pt x="12409868" y="0"/>
                  </a:lnTo>
                  <a:lnTo>
                    <a:pt x="12409868" y="10443122"/>
                  </a:lnTo>
                  <a:lnTo>
                    <a:pt x="0" y="104431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="" xmlns:asvg="http://schemas.microsoft.com/office/drawing/2016/SVG/main" r:embed="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TextBox 4"/>
            <p:cNvSpPr txBox="1"/>
            <p:nvPr/>
          </p:nvSpPr>
          <p:spPr>
            <a:xfrm>
              <a:off x="1546067" y="467100"/>
              <a:ext cx="10347427" cy="16158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2069"/>
                </a:lnSpc>
              </a:pPr>
              <a:r>
                <a:rPr lang="en-US" sz="1600" b="1" dirty="0" err="1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Студенческий</a:t>
              </a:r>
              <a:r>
                <a:rPr lang="en-US" sz="1600" b="1" dirty="0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 </a:t>
              </a:r>
              <a:r>
                <a:rPr lang="en-US" sz="1600" b="1" dirty="0" err="1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патриотический</a:t>
              </a:r>
              <a:r>
                <a:rPr lang="en-US" sz="1600" b="1" dirty="0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 </a:t>
              </a:r>
              <a:r>
                <a:rPr lang="en-US" sz="1600" b="1" dirty="0" err="1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клуб</a:t>
              </a:r>
              <a:r>
                <a:rPr lang="en-US" sz="1600" b="1" dirty="0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 «</a:t>
              </a:r>
              <a:r>
                <a:rPr lang="en-US" sz="1600" b="1" dirty="0" err="1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Бастион</a:t>
              </a:r>
              <a:r>
                <a:rPr lang="en-US" sz="1600" b="1" dirty="0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» </a:t>
              </a:r>
              <a:r>
                <a:rPr lang="en-US" sz="1600" b="1" dirty="0" err="1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вошёл</a:t>
              </a:r>
              <a:r>
                <a:rPr lang="en-US" sz="1600" b="1" dirty="0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 в </a:t>
              </a:r>
              <a:r>
                <a:rPr lang="en-US" sz="1600" b="1" dirty="0" err="1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рейтинг</a:t>
              </a:r>
              <a:r>
                <a:rPr lang="en-US" sz="1600" b="1" dirty="0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 </a:t>
              </a:r>
              <a:r>
                <a:rPr lang="en-US" sz="1600" b="1" dirty="0" err="1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лучших</a:t>
              </a:r>
              <a:r>
                <a:rPr lang="en-US" sz="1600" b="1" dirty="0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 </a:t>
              </a:r>
              <a:r>
                <a:rPr lang="en-US" sz="1600" b="1" dirty="0" err="1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патриотических</a:t>
              </a:r>
              <a:r>
                <a:rPr lang="en-US" sz="1600" b="1" dirty="0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 </a:t>
              </a:r>
              <a:r>
                <a:rPr lang="en-US" sz="1600" b="1" dirty="0" err="1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клубов</a:t>
              </a:r>
              <a:r>
                <a:rPr lang="en-US" sz="1600" b="1" dirty="0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 </a:t>
              </a:r>
              <a:r>
                <a:rPr lang="en-US" sz="1600" b="1" dirty="0" err="1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России</a:t>
              </a:r>
              <a:r>
                <a:rPr lang="ru-RU" sz="1600" b="1" dirty="0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:</a:t>
              </a:r>
              <a:endParaRPr lang="en-US" sz="16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endParaRPr>
            </a:p>
            <a:p>
              <a:pPr algn="just">
                <a:lnSpc>
                  <a:spcPts val="2069"/>
                </a:lnSpc>
              </a:pPr>
              <a:r>
                <a:rPr lang="en-US" sz="1600" b="1" dirty="0">
                  <a:solidFill>
                    <a:schemeClr val="accent2">
                      <a:lumMod val="75000"/>
                    </a:schemeClr>
                  </a:solidFill>
                  <a:latin typeface="Arial Narrow" panose="020B0606020202030204" pitchFamily="34" charset="0"/>
                  <a:ea typeface="Times New Roman"/>
                  <a:cs typeface="Times New Roman" pitchFamily="18" charset="0"/>
                  <a:sym typeface="Times New Roman"/>
                </a:rPr>
                <a:t>143 </a:t>
              </a:r>
              <a:r>
                <a:rPr lang="en-US" sz="1600" b="1" dirty="0" err="1">
                  <a:solidFill>
                    <a:schemeClr val="accent2">
                      <a:lumMod val="75000"/>
                    </a:schemeClr>
                  </a:solidFill>
                  <a:latin typeface="Arial Narrow" panose="020B0606020202030204" pitchFamily="34" charset="0"/>
                  <a:ea typeface="Times New Roman"/>
                  <a:cs typeface="Times New Roman" pitchFamily="18" charset="0"/>
                  <a:sym typeface="Times New Roman"/>
                </a:rPr>
                <a:t>место</a:t>
              </a:r>
              <a:r>
                <a:rPr lang="en-US" sz="1600" b="1" dirty="0">
                  <a:solidFill>
                    <a:schemeClr val="accent2">
                      <a:lumMod val="75000"/>
                    </a:schemeClr>
                  </a:solidFill>
                  <a:latin typeface="Arial Narrow" panose="020B0606020202030204" pitchFamily="34" charset="0"/>
                  <a:ea typeface="Times New Roman"/>
                  <a:cs typeface="Times New Roman" pitchFamily="18" charset="0"/>
                  <a:sym typeface="Times New Roman"/>
                </a:rPr>
                <a:t> </a:t>
              </a:r>
              <a:r>
                <a:rPr lang="en-US" sz="1600" b="1" dirty="0" err="1">
                  <a:solidFill>
                    <a:schemeClr val="accent2">
                      <a:lumMod val="75000"/>
                    </a:schemeClr>
                  </a:solidFill>
                  <a:latin typeface="Arial Narrow" panose="020B0606020202030204" pitchFamily="34" charset="0"/>
                  <a:ea typeface="Times New Roman"/>
                  <a:cs typeface="Times New Roman" pitchFamily="18" charset="0"/>
                  <a:sym typeface="Times New Roman"/>
                </a:rPr>
                <a:t>из</a:t>
              </a:r>
              <a:r>
                <a:rPr lang="en-US" sz="1600" b="1" dirty="0">
                  <a:solidFill>
                    <a:schemeClr val="accent2">
                      <a:lumMod val="75000"/>
                    </a:schemeClr>
                  </a:solidFill>
                  <a:latin typeface="Arial Narrow" panose="020B0606020202030204" pitchFamily="34" charset="0"/>
                  <a:ea typeface="Times New Roman"/>
                  <a:cs typeface="Times New Roman" pitchFamily="18" charset="0"/>
                  <a:sym typeface="Times New Roman"/>
                </a:rPr>
                <a:t> 470 </a:t>
              </a:r>
              <a:r>
                <a:rPr lang="en-US" sz="1600" b="1" dirty="0" err="1">
                  <a:solidFill>
                    <a:schemeClr val="accent2">
                      <a:lumMod val="75000"/>
                    </a:schemeClr>
                  </a:solidFill>
                  <a:latin typeface="Arial Narrow" panose="020B0606020202030204" pitchFamily="34" charset="0"/>
                  <a:ea typeface="Times New Roman"/>
                  <a:cs typeface="Times New Roman" pitchFamily="18" charset="0"/>
                  <a:sym typeface="Times New Roman"/>
                </a:rPr>
                <a:t>участников</a:t>
              </a:r>
              <a:r>
                <a:rPr lang="en-US" sz="1600" b="1" dirty="0">
                  <a:solidFill>
                    <a:schemeClr val="accent2">
                      <a:lumMod val="75000"/>
                    </a:schemeClr>
                  </a:solidFill>
                  <a:latin typeface="Arial Narrow" panose="020B0606020202030204" pitchFamily="34" charset="0"/>
                  <a:ea typeface="Times New Roman"/>
                  <a:cs typeface="Times New Roman" pitchFamily="18" charset="0"/>
                  <a:sym typeface="Times New Roman"/>
                </a:rPr>
                <a:t>.</a:t>
              </a:r>
            </a:p>
          </p:txBody>
        </p:sp>
        <p:sp>
          <p:nvSpPr>
            <p:cNvPr id="5" name="Freeform 5"/>
            <p:cNvSpPr/>
            <p:nvPr/>
          </p:nvSpPr>
          <p:spPr>
            <a:xfrm>
              <a:off x="105169" y="3048022"/>
              <a:ext cx="1149770" cy="1371947"/>
            </a:xfrm>
            <a:custGeom>
              <a:avLst/>
              <a:gdLst/>
              <a:ahLst/>
              <a:cxnLst/>
              <a:rect l="l" t="t" r="r" b="b"/>
              <a:pathLst>
                <a:path w="1149769" h="1513561">
                  <a:moveTo>
                    <a:pt x="0" y="0"/>
                  </a:moveTo>
                  <a:lnTo>
                    <a:pt x="1149769" y="0"/>
                  </a:lnTo>
                  <a:lnTo>
                    <a:pt x="1149769" y="1513561"/>
                  </a:lnTo>
                  <a:lnTo>
                    <a:pt x="0" y="15135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0033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1577525" y="2857520"/>
              <a:ext cx="10266106" cy="27181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2069"/>
                </a:lnSpc>
              </a:pPr>
              <a:r>
                <a:rPr lang="en-US" sz="1600" b="1" dirty="0" err="1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Представители</a:t>
              </a:r>
              <a:r>
                <a:rPr lang="en-US" sz="1600" b="1" dirty="0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 СКГА </a:t>
              </a:r>
              <a:r>
                <a:rPr lang="en-US" sz="1600" b="1" dirty="0" err="1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приняли</a:t>
              </a:r>
              <a:r>
                <a:rPr lang="en-US" sz="1600" b="1" dirty="0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 </a:t>
              </a:r>
              <a:r>
                <a:rPr lang="en-US" sz="1600" b="1" dirty="0" err="1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участие</a:t>
              </a:r>
              <a:r>
                <a:rPr lang="en-US" sz="1600" b="1" dirty="0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 в </a:t>
              </a:r>
              <a:r>
                <a:rPr lang="ru-RU" sz="1600" b="1" dirty="0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и</a:t>
              </a:r>
              <a:r>
                <a:rPr lang="en-US" sz="1600" b="1" dirty="0" err="1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тоговом</a:t>
              </a:r>
              <a:r>
                <a:rPr lang="en-US" sz="1600" b="1" dirty="0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 </a:t>
              </a:r>
              <a:r>
                <a:rPr lang="en-US" sz="1600" b="1" dirty="0" err="1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конгрессе</a:t>
              </a:r>
              <a:r>
                <a:rPr lang="en-US" sz="1600" b="1" dirty="0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 </a:t>
              </a:r>
              <a:r>
                <a:rPr lang="en-US" sz="1600" b="1" dirty="0" err="1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Ассоциации</a:t>
              </a:r>
              <a:r>
                <a:rPr lang="en-US" sz="1600" b="1" dirty="0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 «Я </a:t>
              </a:r>
              <a:r>
                <a:rPr lang="en-US" sz="1600" b="1" dirty="0" err="1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горжусь</a:t>
              </a:r>
              <a:r>
                <a:rPr lang="en-US" sz="1600" b="1" dirty="0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»</a:t>
              </a:r>
            </a:p>
            <a:p>
              <a:pPr algn="just"/>
              <a:r>
                <a:rPr lang="en-US" sz="1333" dirty="0" err="1">
                  <a:solidFill>
                    <a:schemeClr val="tx2">
                      <a:lumMod val="50000"/>
                    </a:schemeClr>
                  </a:solidFill>
                  <a:latin typeface="Arial Narrow" panose="020B0606020202030204" pitchFamily="34" charset="0"/>
                  <a:ea typeface="Times New Roman"/>
                  <a:cs typeface="Times New Roman" pitchFamily="18" charset="0"/>
                  <a:sym typeface="Times New Roman"/>
                </a:rPr>
                <a:t>Представители</a:t>
              </a:r>
              <a:r>
                <a:rPr lang="en-US" sz="1333" dirty="0">
                  <a:solidFill>
                    <a:schemeClr val="tx2">
                      <a:lumMod val="50000"/>
                    </a:schemeClr>
                  </a:solidFill>
                  <a:latin typeface="Arial Narrow" panose="020B0606020202030204" pitchFamily="34" charset="0"/>
                  <a:ea typeface="Times New Roman"/>
                  <a:cs typeface="Times New Roman" pitchFamily="18" charset="0"/>
                  <a:sym typeface="Times New Roman"/>
                </a:rPr>
                <a:t> </a:t>
              </a:r>
              <a:r>
                <a:rPr lang="en-US" sz="1333" dirty="0" err="1">
                  <a:solidFill>
                    <a:schemeClr val="tx2">
                      <a:lumMod val="50000"/>
                    </a:schemeClr>
                  </a:solidFill>
                  <a:latin typeface="Arial Narrow" panose="020B0606020202030204" pitchFamily="34" charset="0"/>
                  <a:ea typeface="Times New Roman"/>
                  <a:cs typeface="Times New Roman" pitchFamily="18" charset="0"/>
                  <a:sym typeface="Times New Roman"/>
                </a:rPr>
                <a:t>студенческого</a:t>
              </a:r>
              <a:r>
                <a:rPr lang="en-US" sz="1333" dirty="0">
                  <a:solidFill>
                    <a:schemeClr val="tx2">
                      <a:lumMod val="50000"/>
                    </a:schemeClr>
                  </a:solidFill>
                  <a:latin typeface="Arial Narrow" panose="020B0606020202030204" pitchFamily="34" charset="0"/>
                  <a:ea typeface="Times New Roman"/>
                  <a:cs typeface="Times New Roman" pitchFamily="18" charset="0"/>
                  <a:sym typeface="Times New Roman"/>
                </a:rPr>
                <a:t> </a:t>
              </a:r>
              <a:r>
                <a:rPr lang="en-US" sz="1333" dirty="0" err="1">
                  <a:solidFill>
                    <a:schemeClr val="tx2">
                      <a:lumMod val="50000"/>
                    </a:schemeClr>
                  </a:solidFill>
                  <a:latin typeface="Arial Narrow" panose="020B0606020202030204" pitchFamily="34" charset="0"/>
                  <a:ea typeface="Times New Roman"/>
                  <a:cs typeface="Times New Roman" pitchFamily="18" charset="0"/>
                  <a:sym typeface="Times New Roman"/>
                </a:rPr>
                <a:t>патриотического</a:t>
              </a:r>
              <a:r>
                <a:rPr lang="en-US" sz="1333" dirty="0">
                  <a:solidFill>
                    <a:schemeClr val="tx2">
                      <a:lumMod val="50000"/>
                    </a:schemeClr>
                  </a:solidFill>
                  <a:latin typeface="Arial Narrow" panose="020B0606020202030204" pitchFamily="34" charset="0"/>
                  <a:ea typeface="Times New Roman"/>
                  <a:cs typeface="Times New Roman" pitchFamily="18" charset="0"/>
                  <a:sym typeface="Times New Roman"/>
                </a:rPr>
                <a:t> </a:t>
              </a:r>
              <a:r>
                <a:rPr lang="en-US" sz="1333" dirty="0" err="1">
                  <a:solidFill>
                    <a:schemeClr val="tx2">
                      <a:lumMod val="50000"/>
                    </a:schemeClr>
                  </a:solidFill>
                  <a:latin typeface="Arial Narrow" panose="020B0606020202030204" pitchFamily="34" charset="0"/>
                  <a:ea typeface="Times New Roman"/>
                  <a:cs typeface="Times New Roman" pitchFamily="18" charset="0"/>
                  <a:sym typeface="Times New Roman"/>
                </a:rPr>
                <a:t>клуба</a:t>
              </a:r>
              <a:r>
                <a:rPr lang="en-US" sz="1333" dirty="0">
                  <a:solidFill>
                    <a:schemeClr val="tx2">
                      <a:lumMod val="50000"/>
                    </a:schemeClr>
                  </a:solidFill>
                  <a:latin typeface="Arial Narrow" panose="020B0606020202030204" pitchFamily="34" charset="0"/>
                  <a:ea typeface="Times New Roman"/>
                  <a:cs typeface="Times New Roman" pitchFamily="18" charset="0"/>
                  <a:sym typeface="Times New Roman"/>
                </a:rPr>
                <a:t> «</a:t>
              </a:r>
              <a:r>
                <a:rPr lang="en-US" sz="1333" dirty="0" err="1">
                  <a:solidFill>
                    <a:schemeClr val="tx2">
                      <a:lumMod val="50000"/>
                    </a:schemeClr>
                  </a:solidFill>
                  <a:latin typeface="Arial Narrow" panose="020B0606020202030204" pitchFamily="34" charset="0"/>
                  <a:ea typeface="Times New Roman"/>
                  <a:cs typeface="Times New Roman" pitchFamily="18" charset="0"/>
                  <a:sym typeface="Times New Roman"/>
                </a:rPr>
                <a:t>Бастион</a:t>
              </a:r>
              <a:r>
                <a:rPr lang="en-US" sz="1333" dirty="0">
                  <a:solidFill>
                    <a:schemeClr val="tx2">
                      <a:lumMod val="50000"/>
                    </a:schemeClr>
                  </a:solidFill>
                  <a:latin typeface="Arial Narrow" panose="020B0606020202030204" pitchFamily="34" charset="0"/>
                  <a:ea typeface="Times New Roman"/>
                  <a:cs typeface="Times New Roman" pitchFamily="18" charset="0"/>
                  <a:sym typeface="Times New Roman"/>
                </a:rPr>
                <a:t>» </a:t>
              </a:r>
              <a:r>
                <a:rPr lang="en-US" sz="1333" dirty="0" err="1">
                  <a:solidFill>
                    <a:schemeClr val="tx2">
                      <a:lumMod val="50000"/>
                    </a:schemeClr>
                  </a:solidFill>
                  <a:latin typeface="Arial Narrow" panose="020B0606020202030204" pitchFamily="34" charset="0"/>
                  <a:ea typeface="Times New Roman"/>
                  <a:cs typeface="Times New Roman" pitchFamily="18" charset="0"/>
                  <a:sym typeface="Times New Roman"/>
                </a:rPr>
                <a:t>приняли</a:t>
              </a:r>
              <a:r>
                <a:rPr lang="en-US" sz="1333" dirty="0">
                  <a:solidFill>
                    <a:schemeClr val="tx2">
                      <a:lumMod val="50000"/>
                    </a:schemeClr>
                  </a:solidFill>
                  <a:latin typeface="Arial Narrow" panose="020B0606020202030204" pitchFamily="34" charset="0"/>
                  <a:ea typeface="Times New Roman"/>
                  <a:cs typeface="Times New Roman" pitchFamily="18" charset="0"/>
                  <a:sym typeface="Times New Roman"/>
                </a:rPr>
                <a:t> </a:t>
              </a:r>
              <a:r>
                <a:rPr lang="en-US" sz="1333" dirty="0" err="1">
                  <a:solidFill>
                    <a:schemeClr val="tx2">
                      <a:lumMod val="50000"/>
                    </a:schemeClr>
                  </a:solidFill>
                  <a:latin typeface="Arial Narrow" panose="020B0606020202030204" pitchFamily="34" charset="0"/>
                  <a:ea typeface="Times New Roman"/>
                  <a:cs typeface="Times New Roman" pitchFamily="18" charset="0"/>
                  <a:sym typeface="Times New Roman"/>
                </a:rPr>
                <a:t>участие</a:t>
              </a:r>
              <a:r>
                <a:rPr lang="en-US" sz="1333" dirty="0">
                  <a:solidFill>
                    <a:schemeClr val="tx2">
                      <a:lumMod val="50000"/>
                    </a:schemeClr>
                  </a:solidFill>
                  <a:latin typeface="Arial Narrow" panose="020B0606020202030204" pitchFamily="34" charset="0"/>
                  <a:ea typeface="Times New Roman"/>
                  <a:cs typeface="Times New Roman" pitchFamily="18" charset="0"/>
                  <a:sym typeface="Times New Roman"/>
                </a:rPr>
                <a:t> в </a:t>
              </a:r>
              <a:r>
                <a:rPr lang="en-US" sz="1333" dirty="0" err="1">
                  <a:solidFill>
                    <a:schemeClr val="tx2">
                      <a:lumMod val="50000"/>
                    </a:schemeClr>
                  </a:solidFill>
                  <a:latin typeface="Arial Narrow" panose="020B0606020202030204" pitchFamily="34" charset="0"/>
                  <a:ea typeface="Times New Roman"/>
                  <a:cs typeface="Times New Roman" pitchFamily="18" charset="0"/>
                  <a:sym typeface="Times New Roman"/>
                </a:rPr>
                <a:t>Итоговом</a:t>
              </a:r>
              <a:r>
                <a:rPr lang="en-US" sz="1333" dirty="0">
                  <a:solidFill>
                    <a:schemeClr val="tx2">
                      <a:lumMod val="50000"/>
                    </a:schemeClr>
                  </a:solidFill>
                  <a:latin typeface="Arial Narrow" panose="020B0606020202030204" pitchFamily="34" charset="0"/>
                  <a:ea typeface="Times New Roman"/>
                  <a:cs typeface="Times New Roman" pitchFamily="18" charset="0"/>
                  <a:sym typeface="Times New Roman"/>
                </a:rPr>
                <a:t> </a:t>
              </a:r>
              <a:r>
                <a:rPr lang="en-US" sz="1333" dirty="0" err="1">
                  <a:solidFill>
                    <a:schemeClr val="tx2">
                      <a:lumMod val="50000"/>
                    </a:schemeClr>
                  </a:solidFill>
                  <a:latin typeface="Arial Narrow" panose="020B0606020202030204" pitchFamily="34" charset="0"/>
                  <a:ea typeface="Times New Roman"/>
                  <a:cs typeface="Times New Roman" pitchFamily="18" charset="0"/>
                  <a:sym typeface="Times New Roman"/>
                </a:rPr>
                <a:t>конгрессе</a:t>
              </a:r>
              <a:r>
                <a:rPr lang="en-US" sz="1333" dirty="0">
                  <a:solidFill>
                    <a:schemeClr val="tx2">
                      <a:lumMod val="50000"/>
                    </a:schemeClr>
                  </a:solidFill>
                  <a:latin typeface="Arial Narrow" panose="020B0606020202030204" pitchFamily="34" charset="0"/>
                  <a:ea typeface="Times New Roman"/>
                  <a:cs typeface="Times New Roman" pitchFamily="18" charset="0"/>
                  <a:sym typeface="Times New Roman"/>
                </a:rPr>
                <a:t> </a:t>
              </a:r>
              <a:r>
                <a:rPr lang="en-US" sz="1333" dirty="0" err="1">
                  <a:solidFill>
                    <a:schemeClr val="tx2">
                      <a:lumMod val="50000"/>
                    </a:schemeClr>
                  </a:solidFill>
                  <a:latin typeface="Arial Narrow" panose="020B0606020202030204" pitchFamily="34" charset="0"/>
                  <a:ea typeface="Times New Roman"/>
                  <a:cs typeface="Times New Roman" pitchFamily="18" charset="0"/>
                  <a:sym typeface="Times New Roman"/>
                </a:rPr>
                <a:t>Ассоциации</a:t>
              </a:r>
              <a:r>
                <a:rPr lang="en-US" sz="1333" dirty="0">
                  <a:solidFill>
                    <a:schemeClr val="tx2">
                      <a:lumMod val="50000"/>
                    </a:schemeClr>
                  </a:solidFill>
                  <a:latin typeface="Arial Narrow" panose="020B0606020202030204" pitchFamily="34" charset="0"/>
                  <a:ea typeface="Times New Roman"/>
                  <a:cs typeface="Times New Roman" pitchFamily="18" charset="0"/>
                  <a:sym typeface="Times New Roman"/>
                </a:rPr>
                <a:t> «Я </a:t>
              </a:r>
              <a:r>
                <a:rPr lang="en-US" sz="1333" dirty="0" err="1">
                  <a:solidFill>
                    <a:schemeClr val="tx2">
                      <a:lumMod val="50000"/>
                    </a:schemeClr>
                  </a:solidFill>
                  <a:latin typeface="Arial Narrow" panose="020B0606020202030204" pitchFamily="34" charset="0"/>
                  <a:ea typeface="Times New Roman"/>
                  <a:cs typeface="Times New Roman" pitchFamily="18" charset="0"/>
                  <a:sym typeface="Times New Roman"/>
                </a:rPr>
                <a:t>горжусь</a:t>
              </a:r>
              <a:r>
                <a:rPr lang="en-US" sz="1333" dirty="0">
                  <a:solidFill>
                    <a:schemeClr val="tx2">
                      <a:lumMod val="50000"/>
                    </a:schemeClr>
                  </a:solidFill>
                  <a:latin typeface="Arial Narrow" panose="020B0606020202030204" pitchFamily="34" charset="0"/>
                  <a:ea typeface="Times New Roman"/>
                  <a:cs typeface="Times New Roman" pitchFamily="18" charset="0"/>
                  <a:sym typeface="Times New Roman"/>
                </a:rPr>
                <a:t>», </a:t>
              </a:r>
              <a:r>
                <a:rPr lang="en-US" sz="1333" dirty="0" err="1">
                  <a:solidFill>
                    <a:schemeClr val="tx2">
                      <a:lumMod val="50000"/>
                    </a:schemeClr>
                  </a:solidFill>
                  <a:latin typeface="Arial Narrow" panose="020B0606020202030204" pitchFamily="34" charset="0"/>
                  <a:ea typeface="Times New Roman"/>
                  <a:cs typeface="Times New Roman" pitchFamily="18" charset="0"/>
                  <a:sym typeface="Times New Roman"/>
                </a:rPr>
                <a:t>представляя</a:t>
              </a:r>
              <a:r>
                <a:rPr lang="en-US" sz="1333" dirty="0">
                  <a:solidFill>
                    <a:schemeClr val="tx2">
                      <a:lumMod val="50000"/>
                    </a:schemeClr>
                  </a:solidFill>
                  <a:latin typeface="Arial Narrow" panose="020B0606020202030204" pitchFamily="34" charset="0"/>
                  <a:ea typeface="Times New Roman"/>
                  <a:cs typeface="Times New Roman" pitchFamily="18" charset="0"/>
                  <a:sym typeface="Times New Roman"/>
                </a:rPr>
                <a:t> </a:t>
              </a:r>
              <a:r>
                <a:rPr lang="en-US" sz="1333" dirty="0" err="1">
                  <a:solidFill>
                    <a:schemeClr val="tx2">
                      <a:lumMod val="50000"/>
                    </a:schemeClr>
                  </a:solidFill>
                  <a:latin typeface="Arial Narrow" panose="020B0606020202030204" pitchFamily="34" charset="0"/>
                  <a:ea typeface="Times New Roman"/>
                  <a:cs typeface="Times New Roman" pitchFamily="18" charset="0"/>
                  <a:sym typeface="Times New Roman"/>
                </a:rPr>
                <a:t>Северо-Кавказскую</a:t>
              </a:r>
              <a:r>
                <a:rPr lang="en-US" sz="1333" dirty="0">
                  <a:solidFill>
                    <a:schemeClr val="tx2">
                      <a:lumMod val="50000"/>
                    </a:schemeClr>
                  </a:solidFill>
                  <a:latin typeface="Arial Narrow" panose="020B0606020202030204" pitchFamily="34" charset="0"/>
                  <a:ea typeface="Times New Roman"/>
                  <a:cs typeface="Times New Roman" pitchFamily="18" charset="0"/>
                  <a:sym typeface="Times New Roman"/>
                </a:rPr>
                <a:t> </a:t>
              </a:r>
              <a:r>
                <a:rPr lang="en-US" sz="1333" dirty="0" err="1">
                  <a:solidFill>
                    <a:schemeClr val="tx2">
                      <a:lumMod val="50000"/>
                    </a:schemeClr>
                  </a:solidFill>
                  <a:latin typeface="Arial Narrow" panose="020B0606020202030204" pitchFamily="34" charset="0"/>
                  <a:ea typeface="Times New Roman"/>
                  <a:cs typeface="Times New Roman" pitchFamily="18" charset="0"/>
                  <a:sym typeface="Times New Roman"/>
                </a:rPr>
                <a:t>государственную</a:t>
              </a:r>
              <a:r>
                <a:rPr lang="en-US" sz="1333" dirty="0">
                  <a:solidFill>
                    <a:schemeClr val="tx2">
                      <a:lumMod val="50000"/>
                    </a:schemeClr>
                  </a:solidFill>
                  <a:latin typeface="Arial Narrow" panose="020B0606020202030204" pitchFamily="34" charset="0"/>
                  <a:ea typeface="Times New Roman"/>
                  <a:cs typeface="Times New Roman" pitchFamily="18" charset="0"/>
                  <a:sym typeface="Times New Roman"/>
                </a:rPr>
                <a:t> </a:t>
              </a:r>
              <a:r>
                <a:rPr lang="en-US" sz="1333" dirty="0" err="1">
                  <a:solidFill>
                    <a:schemeClr val="tx2">
                      <a:lumMod val="50000"/>
                    </a:schemeClr>
                  </a:solidFill>
                  <a:latin typeface="Arial Narrow" panose="020B0606020202030204" pitchFamily="34" charset="0"/>
                  <a:ea typeface="Times New Roman"/>
                  <a:cs typeface="Times New Roman" pitchFamily="18" charset="0"/>
                  <a:sym typeface="Times New Roman"/>
                </a:rPr>
                <a:t>академию</a:t>
              </a:r>
              <a:r>
                <a:rPr lang="en-US" sz="1333" dirty="0">
                  <a:solidFill>
                    <a:schemeClr val="tx2">
                      <a:lumMod val="50000"/>
                    </a:schemeClr>
                  </a:solidFill>
                  <a:latin typeface="Arial Narrow" panose="020B0606020202030204" pitchFamily="34" charset="0"/>
                  <a:ea typeface="Times New Roman"/>
                  <a:cs typeface="Times New Roman" pitchFamily="18" charset="0"/>
                  <a:sym typeface="Times New Roman"/>
                </a:rPr>
                <a:t> </a:t>
              </a:r>
              <a:r>
                <a:rPr lang="en-US" sz="1333" dirty="0" err="1">
                  <a:solidFill>
                    <a:schemeClr val="tx2">
                      <a:lumMod val="50000"/>
                    </a:schemeClr>
                  </a:solidFill>
                  <a:latin typeface="Arial Narrow" panose="020B0606020202030204" pitchFamily="34" charset="0"/>
                  <a:ea typeface="Times New Roman"/>
                  <a:cs typeface="Times New Roman" pitchFamily="18" charset="0"/>
                  <a:sym typeface="Times New Roman"/>
                </a:rPr>
                <a:t>на</a:t>
              </a:r>
              <a:r>
                <a:rPr lang="en-US" sz="1333" dirty="0">
                  <a:solidFill>
                    <a:schemeClr val="tx2">
                      <a:lumMod val="50000"/>
                    </a:schemeClr>
                  </a:solidFill>
                  <a:latin typeface="Arial Narrow" panose="020B0606020202030204" pitchFamily="34" charset="0"/>
                  <a:ea typeface="Times New Roman"/>
                  <a:cs typeface="Times New Roman" pitchFamily="18" charset="0"/>
                  <a:sym typeface="Times New Roman"/>
                </a:rPr>
                <a:t> </a:t>
              </a:r>
              <a:r>
                <a:rPr lang="en-US" sz="1333" dirty="0" err="1">
                  <a:solidFill>
                    <a:schemeClr val="tx2">
                      <a:lumMod val="50000"/>
                    </a:schemeClr>
                  </a:solidFill>
                  <a:latin typeface="Arial Narrow" panose="020B0606020202030204" pitchFamily="34" charset="0"/>
                  <a:ea typeface="Times New Roman"/>
                  <a:cs typeface="Times New Roman" pitchFamily="18" charset="0"/>
                  <a:sym typeface="Times New Roman"/>
                </a:rPr>
                <a:t>федеральной</a:t>
              </a:r>
              <a:r>
                <a:rPr lang="en-US" sz="1333" dirty="0">
                  <a:solidFill>
                    <a:schemeClr val="tx2">
                      <a:lumMod val="50000"/>
                    </a:schemeClr>
                  </a:solidFill>
                  <a:latin typeface="Arial Narrow" panose="020B0606020202030204" pitchFamily="34" charset="0"/>
                  <a:ea typeface="Times New Roman"/>
                  <a:cs typeface="Times New Roman" pitchFamily="18" charset="0"/>
                  <a:sym typeface="Times New Roman"/>
                </a:rPr>
                <a:t> </a:t>
              </a:r>
              <a:r>
                <a:rPr lang="en-US" sz="1333" dirty="0" err="1">
                  <a:solidFill>
                    <a:schemeClr val="tx2">
                      <a:lumMod val="50000"/>
                    </a:schemeClr>
                  </a:solidFill>
                  <a:latin typeface="Arial Narrow" panose="020B0606020202030204" pitchFamily="34" charset="0"/>
                  <a:ea typeface="Times New Roman"/>
                  <a:cs typeface="Times New Roman" pitchFamily="18" charset="0"/>
                  <a:sym typeface="Times New Roman"/>
                </a:rPr>
                <a:t>патриотической</a:t>
              </a:r>
              <a:r>
                <a:rPr lang="en-US" sz="1333" dirty="0">
                  <a:solidFill>
                    <a:schemeClr val="tx2">
                      <a:lumMod val="50000"/>
                    </a:schemeClr>
                  </a:solidFill>
                  <a:latin typeface="Arial Narrow" panose="020B0606020202030204" pitchFamily="34" charset="0"/>
                  <a:ea typeface="Times New Roman"/>
                  <a:cs typeface="Times New Roman" pitchFamily="18" charset="0"/>
                  <a:sym typeface="Times New Roman"/>
                </a:rPr>
                <a:t> </a:t>
              </a:r>
              <a:r>
                <a:rPr lang="en-US" sz="1333" dirty="0" err="1">
                  <a:solidFill>
                    <a:schemeClr val="tx2">
                      <a:lumMod val="50000"/>
                    </a:schemeClr>
                  </a:solidFill>
                  <a:latin typeface="Arial Narrow" panose="020B0606020202030204" pitchFamily="34" charset="0"/>
                  <a:ea typeface="Times New Roman"/>
                  <a:cs typeface="Times New Roman" pitchFamily="18" charset="0"/>
                  <a:sym typeface="Times New Roman"/>
                </a:rPr>
                <a:t>площадке</a:t>
              </a:r>
              <a:r>
                <a:rPr lang="en-US" sz="1333" dirty="0">
                  <a:solidFill>
                    <a:schemeClr val="tx2">
                      <a:lumMod val="50000"/>
                    </a:schemeClr>
                  </a:solidFill>
                  <a:latin typeface="Arial Narrow" panose="020B0606020202030204" pitchFamily="34" charset="0"/>
                  <a:ea typeface="Times New Roman"/>
                  <a:cs typeface="Times New Roman" pitchFamily="18" charset="0"/>
                  <a:sym typeface="Times New Roman"/>
                </a:rPr>
                <a:t>.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105169" y="476253"/>
              <a:ext cx="1149770" cy="1323060"/>
            </a:xfrm>
            <a:custGeom>
              <a:avLst/>
              <a:gdLst/>
              <a:ahLst/>
              <a:cxnLst/>
              <a:rect l="l" t="t" r="r" b="b"/>
              <a:pathLst>
                <a:path w="1149769" h="1513561">
                  <a:moveTo>
                    <a:pt x="0" y="0"/>
                  </a:moveTo>
                  <a:lnTo>
                    <a:pt x="1149769" y="0"/>
                  </a:lnTo>
                  <a:lnTo>
                    <a:pt x="1149769" y="1513560"/>
                  </a:lnTo>
                  <a:lnTo>
                    <a:pt x="0" y="15135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0033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482724" y="467100"/>
              <a:ext cx="486448" cy="1102866"/>
            </a:xfrm>
            <a:prstGeom prst="rect">
              <a:avLst/>
            </a:prstGeom>
            <a:solidFill>
              <a:srgbClr val="990033"/>
            </a:solidFill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265"/>
                </a:lnSpc>
              </a:pPr>
              <a:r>
                <a:rPr lang="en-US" sz="3046" b="1" dirty="0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1</a:t>
              </a:r>
              <a:endParaRPr lang="en-US" sz="3046" b="1" dirty="0">
                <a:solidFill>
                  <a:srgbClr val="990033"/>
                </a:solidFill>
                <a:latin typeface="Canva Sans Bold"/>
                <a:ea typeface="Canva Sans Bold"/>
                <a:cs typeface="Canva Sans Bold"/>
                <a:sym typeface="Canva Sans Bold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482724" y="3234544"/>
              <a:ext cx="486448" cy="1102866"/>
            </a:xfrm>
            <a:prstGeom prst="rect">
              <a:avLst/>
            </a:prstGeom>
            <a:ln>
              <a:solidFill>
                <a:srgbClr val="990033"/>
              </a:solidFill>
            </a:ln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265"/>
                </a:lnSpc>
              </a:pPr>
              <a:r>
                <a:rPr lang="en-US" sz="3046" b="1" dirty="0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2</a:t>
              </a:r>
            </a:p>
          </p:txBody>
        </p:sp>
        <p:sp>
          <p:nvSpPr>
            <p:cNvPr id="10" name="Freeform 10"/>
            <p:cNvSpPr/>
            <p:nvPr/>
          </p:nvSpPr>
          <p:spPr>
            <a:xfrm>
              <a:off x="210337" y="6096044"/>
              <a:ext cx="1159768" cy="1333508"/>
            </a:xfrm>
            <a:custGeom>
              <a:avLst/>
              <a:gdLst/>
              <a:ahLst/>
              <a:cxnLst/>
              <a:rect l="l" t="t" r="r" b="b"/>
              <a:pathLst>
                <a:path w="1149769" h="1513561">
                  <a:moveTo>
                    <a:pt x="0" y="0"/>
                  </a:moveTo>
                  <a:lnTo>
                    <a:pt x="1149770" y="0"/>
                  </a:lnTo>
                  <a:lnTo>
                    <a:pt x="1149770" y="1513560"/>
                  </a:lnTo>
                  <a:lnTo>
                    <a:pt x="0" y="15135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0033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631010" y="6096045"/>
              <a:ext cx="486448" cy="11028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265"/>
                </a:lnSpc>
              </a:pPr>
              <a:r>
                <a:rPr lang="en-US" sz="3046" b="1" dirty="0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3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577525" y="5905543"/>
              <a:ext cx="10266106" cy="39849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/>
              <a:r>
                <a:rPr lang="en-US" sz="1600" b="1" dirty="0" err="1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Военный</a:t>
              </a:r>
              <a:r>
                <a:rPr lang="en-US" sz="1600" b="1" dirty="0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 </a:t>
              </a:r>
              <a:r>
                <a:rPr lang="en-US" sz="1600" b="1" dirty="0" err="1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учебный</a:t>
              </a:r>
              <a:r>
                <a:rPr lang="en-US" sz="1600" b="1" dirty="0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 </a:t>
              </a:r>
              <a:r>
                <a:rPr lang="en-US" sz="1600" b="1" dirty="0" err="1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центр</a:t>
              </a:r>
              <a:r>
                <a:rPr lang="en-US" sz="1600" b="1" dirty="0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 СКГА </a:t>
              </a:r>
              <a:r>
                <a:rPr lang="en-US" sz="1600" b="1" dirty="0" err="1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стал</a:t>
              </a:r>
              <a:r>
                <a:rPr lang="en-US" sz="1600" b="1" dirty="0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 </a:t>
              </a:r>
              <a:r>
                <a:rPr lang="en-US" sz="1600" b="1" dirty="0" err="1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площадкой</a:t>
              </a:r>
              <a:r>
                <a:rPr lang="en-US" sz="1600" b="1" dirty="0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 </a:t>
              </a:r>
              <a:r>
                <a:rPr lang="en-US" sz="1600" b="1" dirty="0" err="1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проведения</a:t>
              </a:r>
              <a:r>
                <a:rPr lang="en-US" sz="1600" b="1" dirty="0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 </a:t>
              </a:r>
              <a:r>
                <a:rPr lang="ru-RU" sz="1600" b="1" dirty="0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cs typeface="Times New Roman" pitchFamily="18" charset="0"/>
                </a:rPr>
                <a:t>  военно-патриотической игры «Защитник»</a:t>
              </a:r>
            </a:p>
            <a:p>
              <a:pPr algn="just"/>
              <a:r>
                <a:rPr lang="ru-RU" sz="1333" dirty="0">
                  <a:solidFill>
                    <a:schemeClr val="tx2">
                      <a:lumMod val="50000"/>
                    </a:schemeClr>
                  </a:solidFill>
                  <a:latin typeface="Arial Narrow" panose="020B0606020202030204" pitchFamily="34" charset="0"/>
                  <a:cs typeface="Times New Roman" pitchFamily="18" charset="0"/>
                </a:rPr>
                <a:t>В </a:t>
              </a:r>
              <a:r>
                <a:rPr lang="ru-RU" sz="1333" dirty="0" err="1">
                  <a:solidFill>
                    <a:schemeClr val="tx2">
                      <a:lumMod val="50000"/>
                    </a:schemeClr>
                  </a:solidFill>
                  <a:latin typeface="Arial Narrow" panose="020B0606020202030204" pitchFamily="34" charset="0"/>
                  <a:cs typeface="Times New Roman" pitchFamily="18" charset="0"/>
                </a:rPr>
                <a:t>Северо-Кавказской</a:t>
              </a:r>
              <a:r>
                <a:rPr lang="ru-RU" sz="1333" dirty="0">
                  <a:solidFill>
                    <a:schemeClr val="tx2">
                      <a:lumMod val="50000"/>
                    </a:schemeClr>
                  </a:solidFill>
                  <a:latin typeface="Arial Narrow" panose="020B0606020202030204" pitchFamily="34" charset="0"/>
                  <a:cs typeface="Times New Roman" pitchFamily="18" charset="0"/>
                </a:rPr>
                <a:t> государственной академии впервые прошла военно-патриотическая игра «Защитник», приуроченная к 81-й годовщине Победы в Великой Отечественной войне</a:t>
              </a:r>
              <a:r>
                <a:rPr lang="ru-RU" sz="1333" dirty="0">
                  <a:solidFill>
                    <a:schemeClr val="tx2">
                      <a:lumMod val="50000"/>
                    </a:schemeClr>
                  </a:solidFill>
                  <a:latin typeface="Arial Narrow" panose="020B0606020202030204" pitchFamily="34" charset="0"/>
                </a:rPr>
                <a:t> </a:t>
              </a:r>
            </a:p>
            <a:p>
              <a:pPr algn="just"/>
              <a:r>
                <a:rPr lang="ru-RU" sz="1333" b="1" dirty="0">
                  <a:solidFill>
                    <a:schemeClr val="tx2">
                      <a:lumMod val="50000"/>
                    </a:schemeClr>
                  </a:solidFill>
                  <a:latin typeface="Arial Narrow" panose="020B0606020202030204" pitchFamily="34" charset="0"/>
                  <a:cs typeface="Times New Roman" pitchFamily="18" charset="0"/>
                </a:rPr>
                <a:t>Участники - 12 команд старшеклассников и студентов средних профессиональных образовательных организаций Черкесска и районов Карачаево-Черкесии. </a:t>
              </a:r>
            </a:p>
            <a:p>
              <a:pPr algn="just">
                <a:lnSpc>
                  <a:spcPts val="2069"/>
                </a:lnSpc>
              </a:pPr>
              <a:endParaRPr lang="en-US" sz="1600" b="1" dirty="0">
                <a:solidFill>
                  <a:srgbClr val="990033"/>
                </a:solidFill>
                <a:latin typeface="Times New Roman" pitchFamily="18" charset="0"/>
                <a:ea typeface="Times New Roman Bold"/>
                <a:cs typeface="Times New Roman" pitchFamily="18" charset="0"/>
                <a:sym typeface="Times New Roman Bold"/>
              </a:endParaRPr>
            </a:p>
          </p:txBody>
        </p:sp>
      </p:grpSp>
      <p:grpSp>
        <p:nvGrpSpPr>
          <p:cNvPr id="26" name="Group 13"/>
          <p:cNvGrpSpPr/>
          <p:nvPr/>
        </p:nvGrpSpPr>
        <p:grpSpPr>
          <a:xfrm>
            <a:off x="285709" y="190477"/>
            <a:ext cx="857580" cy="857580"/>
            <a:chOff x="0" y="0"/>
            <a:chExt cx="1715160" cy="1715160"/>
          </a:xfrm>
        </p:grpSpPr>
        <p:sp>
          <p:nvSpPr>
            <p:cNvPr id="27" name="Freeform 14"/>
            <p:cNvSpPr/>
            <p:nvPr/>
          </p:nvSpPr>
          <p:spPr>
            <a:xfrm>
              <a:off x="0" y="0"/>
              <a:ext cx="1715135" cy="1715135"/>
            </a:xfrm>
            <a:custGeom>
              <a:avLst/>
              <a:gdLst/>
              <a:ahLst/>
              <a:cxnLst/>
              <a:rect l="l" t="t" r="r" b="b"/>
              <a:pathLst>
                <a:path w="1715135" h="1715135">
                  <a:moveTo>
                    <a:pt x="0" y="0"/>
                  </a:moveTo>
                  <a:lnTo>
                    <a:pt x="1715135" y="0"/>
                  </a:lnTo>
                  <a:lnTo>
                    <a:pt x="1715135" y="1715135"/>
                  </a:lnTo>
                  <a:lnTo>
                    <a:pt x="0" y="17151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1" b="-1"/>
              </a:stretch>
            </a:blipFill>
          </p:spPr>
        </p:sp>
      </p:grpSp>
      <p:sp>
        <p:nvSpPr>
          <p:cNvPr id="29" name="Прямоугольник 28"/>
          <p:cNvSpPr/>
          <p:nvPr/>
        </p:nvSpPr>
        <p:spPr>
          <a:xfrm>
            <a:off x="0" y="523855"/>
            <a:ext cx="12096792" cy="5145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3762"/>
              </a:lnSpc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Гражданско-патриотическое воспитание</a:t>
            </a:r>
            <a:endParaRPr lang="en-US" sz="2000" b="1" spc="-212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  <a:ea typeface="Arial Bold"/>
              <a:cs typeface="Times New Roman" pitchFamily="18" charset="0"/>
              <a:sym typeface="Arial Bold"/>
            </a:endParaRPr>
          </a:p>
        </p:txBody>
      </p:sp>
      <p:pic>
        <p:nvPicPr>
          <p:cNvPr id="79874" name="Picture 2" descr="C:\Users\Ella.Darmilova\Desktop\фото 2026\ДИКТАНТ 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096396" y="1381111"/>
            <a:ext cx="2911770" cy="19526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9876" name="Picture 4" descr="https://downloader.disk.yandex.ru/preview/d83f501dd21066065d6021c7c6d4fb6d37c8737863090b954ff977e478703c61/6a144973/cSSaTSASjcfbDzlCAXN1eOoEOy5pVafevRycJZ0Qk2SHEbCPOj9Xz9DbCRjHyl2umci9i-n86xf37-hyrfNQYA%3D%3D?uid=0&amp;filename=DSC00221.JPG&amp;disposition=inline&amp;hash=&amp;limit=0&amp;content_type=image%2Fjpeg&amp;owner_uid=0&amp;tknv=v3&amp;is_direct_zip_experiment=1&amp;size=1905x94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38084" y="4095755"/>
            <a:ext cx="2970433" cy="19795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9882" name="Picture 10" descr="https://downloader.disk.yandex.ru/preview/536f52cd6e3826325bf1e9246a46cc5f54d0d081c8aa962283b218165e5506db/6a144999/YX0SRuPdAPuiqyx9uEVJi-oEOy5pVafevRycJZ0Qk2SBZTBB4vN53eEwROyxWwVZu180WcUVMvj7hM06jeiTDg%3D%3D?uid=0&amp;filename=DSC00222.JPG&amp;disposition=inline&amp;hash=&amp;limit=0&amp;content_type=image%2Fjpeg&amp;owner_uid=0&amp;tknv=v3&amp;is_direct_zip_experiment=1&amp;size=1905x94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38084" y="1381111"/>
            <a:ext cx="2958768" cy="19717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7" name="Picture 8" descr="https://downloader.disk.yandex.ru/preview/f298e45b17ed6421a4c47c6a9657eeadd32295d63aa13bf0569b07ad1611b7fa/6a144999/bZNsS_z0YjCRmdXcgn-ndUremSFWk6wGrsEJemwM6_ZpLUZ9VKIhmM5NrQopaFeDVJ6w4RxEkEf2Z3k7IV2xJQ%3D%3D?uid=0&amp;filename=DSC00203.JPG&amp;disposition=inline&amp;hash=&amp;limit=0&amp;content_type=image%2Fjpeg&amp;owner_uid=0&amp;tknv=v3&amp;is_direct_zip_experiment=1&amp;size=1905x945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9120461" y="4191006"/>
            <a:ext cx="2858637" cy="19050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13297555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9"/>
          <p:cNvGrpSpPr/>
          <p:nvPr/>
        </p:nvGrpSpPr>
        <p:grpSpPr>
          <a:xfrm>
            <a:off x="285709" y="5048262"/>
            <a:ext cx="14817204" cy="1666887"/>
            <a:chOff x="-1333510" y="-95252"/>
            <a:chExt cx="29634407" cy="3333776"/>
          </a:xfrm>
        </p:grpSpPr>
        <p:grpSp>
          <p:nvGrpSpPr>
            <p:cNvPr id="10" name="Group 10"/>
            <p:cNvGrpSpPr/>
            <p:nvPr/>
          </p:nvGrpSpPr>
          <p:grpSpPr>
            <a:xfrm>
              <a:off x="-1333510" y="0"/>
              <a:ext cx="5440740" cy="3238524"/>
              <a:chOff x="-872417" y="0"/>
              <a:chExt cx="3559475" cy="2118727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-872417" y="0"/>
                <a:ext cx="3559475" cy="2118727"/>
              </a:xfrm>
              <a:custGeom>
                <a:avLst/>
                <a:gdLst/>
                <a:ahLst/>
                <a:cxnLst/>
                <a:rect l="l" t="t" r="r" b="b"/>
                <a:pathLst>
                  <a:path w="3559475" h="1935092">
                    <a:moveTo>
                      <a:pt x="0" y="0"/>
                    </a:moveTo>
                    <a:lnTo>
                      <a:pt x="3559475" y="0"/>
                    </a:lnTo>
                    <a:lnTo>
                      <a:pt x="3559475" y="1935092"/>
                    </a:lnTo>
                    <a:lnTo>
                      <a:pt x="0" y="193509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 t="-18978" b="-18978"/>
                </a:stretch>
              </a:blipFill>
              <a:ln w="38100" cap="sq">
                <a:solidFill>
                  <a:schemeClr val="bg1"/>
                </a:solidFill>
                <a:prstDash val="solid"/>
                <a:miter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</p:sp>
        </p:grpSp>
        <p:grpSp>
          <p:nvGrpSpPr>
            <p:cNvPr id="12" name="Group 12"/>
            <p:cNvGrpSpPr/>
            <p:nvPr/>
          </p:nvGrpSpPr>
          <p:grpSpPr>
            <a:xfrm>
              <a:off x="22860157" y="-95252"/>
              <a:ext cx="5440740" cy="190501"/>
              <a:chOff x="10268107" y="-62317"/>
              <a:chExt cx="3559475" cy="124631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10268107" y="-62317"/>
                <a:ext cx="3559475" cy="124631"/>
              </a:xfrm>
              <a:custGeom>
                <a:avLst/>
                <a:gdLst/>
                <a:ahLst/>
                <a:cxnLst/>
                <a:rect l="l" t="t" r="r" b="b"/>
                <a:pathLst>
                  <a:path w="3559475" h="1935092">
                    <a:moveTo>
                      <a:pt x="0" y="0"/>
                    </a:moveTo>
                    <a:lnTo>
                      <a:pt x="3559475" y="0"/>
                    </a:lnTo>
                    <a:lnTo>
                      <a:pt x="3559475" y="1935092"/>
                    </a:lnTo>
                    <a:lnTo>
                      <a:pt x="0" y="193509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4"/>
                <a:stretch>
                  <a:fillRect t="-18978" b="-18978"/>
                </a:stretch>
              </a:blipFill>
              <a:ln w="38100" cap="sq">
                <a:solidFill>
                  <a:schemeClr val="bg1"/>
                </a:solidFill>
                <a:prstDash val="solid"/>
                <a:miter/>
              </a:ln>
            </p:spPr>
          </p:sp>
        </p:grpSp>
      </p:grpSp>
      <p:sp>
        <p:nvSpPr>
          <p:cNvPr id="16" name="TextBox 16"/>
          <p:cNvSpPr txBox="1"/>
          <p:nvPr/>
        </p:nvSpPr>
        <p:spPr>
          <a:xfrm>
            <a:off x="619087" y="1285860"/>
            <a:ext cx="4905409" cy="32316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1759"/>
              </a:lnSpc>
            </a:pP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Реализация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добровольческих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и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благотворительных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инициатив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:</a:t>
            </a:r>
          </a:p>
          <a:p>
            <a:pPr algn="just">
              <a:lnSpc>
                <a:spcPts val="1759"/>
              </a:lnSpc>
            </a:pPr>
            <a:r>
              <a:rPr lang="en-US" sz="1466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➢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участие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студентов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и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сотрудников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СКГА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во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Всероссийской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акции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«12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добрых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дел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— 12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лет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единства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»</a:t>
            </a:r>
          </a:p>
          <a:p>
            <a:pPr algn="just">
              <a:lnSpc>
                <a:spcPts val="1759"/>
              </a:lnSpc>
            </a:pP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➢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проведение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акции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«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Письма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солдатам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» в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поддержку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участников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СВО</a:t>
            </a:r>
          </a:p>
          <a:p>
            <a:pPr algn="just">
              <a:lnSpc>
                <a:spcPts val="1759"/>
              </a:lnSpc>
            </a:pP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➢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участие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обучающихся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в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деятельности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благотворительного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центра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«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Очаг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Добра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»</a:t>
            </a:r>
          </a:p>
          <a:p>
            <a:pPr algn="just">
              <a:lnSpc>
                <a:spcPts val="1759"/>
              </a:lnSpc>
            </a:pP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➢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оказание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помощи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нуждающимся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и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поддержка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социальных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учреждений</a:t>
            </a:r>
            <a:endParaRPr lang="en-US" sz="1600" dirty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  <a:ea typeface="Times New Roman Bold"/>
              <a:cs typeface="Times New Roman Bold"/>
              <a:sym typeface="Times New Roman Bold"/>
            </a:endParaRPr>
          </a:p>
          <a:p>
            <a:pPr algn="just">
              <a:lnSpc>
                <a:spcPts val="1759"/>
              </a:lnSpc>
            </a:pP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➢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посещение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детских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домов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и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организация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благотворительных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мероприятий</a:t>
            </a:r>
            <a:endParaRPr lang="en-US" sz="1600" dirty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  <a:ea typeface="Times New Roman Bold"/>
              <a:cs typeface="Times New Roman Bold"/>
              <a:sym typeface="Times New Roman Bold"/>
            </a:endParaRPr>
          </a:p>
          <a:p>
            <a:pPr algn="just">
              <a:lnSpc>
                <a:spcPts val="1759"/>
              </a:lnSpc>
            </a:pP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➢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развитие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волонтёрского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движения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и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культуры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взаимопомощи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среди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молодёжи</a:t>
            </a:r>
            <a:endParaRPr lang="ru-RU" sz="1600" dirty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  <a:ea typeface="Times New Roman Bold"/>
              <a:cs typeface="Times New Roman Bold"/>
              <a:sym typeface="Times New Roman Bold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6191250" y="1238235"/>
            <a:ext cx="5619749" cy="36933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1759"/>
              </a:lnSpc>
            </a:pP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Проведение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социально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значимых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и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профилактических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мероприятий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: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  <a:ea typeface="Times New Roman Bold"/>
              <a:cs typeface="Times New Roman Bold"/>
              <a:sym typeface="Times New Roman Bold"/>
            </a:endParaRPr>
          </a:p>
          <a:p>
            <a:pPr algn="just">
              <a:lnSpc>
                <a:spcPts val="1759"/>
              </a:lnSpc>
            </a:pPr>
            <a:endParaRPr lang="en-US" sz="1600" dirty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  <a:ea typeface="Times New Roman Bold"/>
              <a:cs typeface="Times New Roman Bold"/>
              <a:sym typeface="Times New Roman Bold"/>
            </a:endParaRPr>
          </a:p>
          <a:p>
            <a:pPr algn="just">
              <a:lnSpc>
                <a:spcPts val="1759"/>
              </a:lnSpc>
              <a:buFont typeface="Wingdings" pitchFamily="2" charset="2"/>
              <a:buChar char="Ø"/>
            </a:pP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организация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мастер-классов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по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оказанию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первой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помощи</a:t>
            </a:r>
            <a:endParaRPr lang="en-US" sz="1600" dirty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  <a:ea typeface="Times New Roman Bold"/>
              <a:cs typeface="Times New Roman" pitchFamily="18" charset="0"/>
              <a:sym typeface="Times New Roman Bold"/>
            </a:endParaRPr>
          </a:p>
          <a:p>
            <a:pPr algn="just">
              <a:lnSpc>
                <a:spcPts val="1759"/>
              </a:lnSpc>
              <a:buFont typeface="Wingdings" pitchFamily="2" charset="2"/>
              <a:buChar char="Ø"/>
            </a:pP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участие в просветительской акции «Неделя </a:t>
            </a:r>
            <a:r>
              <a:rPr lang="ru-RU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БезОпасности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»</a:t>
            </a:r>
            <a:endParaRPr lang="en-US" sz="1600" dirty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  <a:ea typeface="Times New Roman Bold"/>
              <a:cs typeface="Times New Roman" pitchFamily="18" charset="0"/>
              <a:sym typeface="Times New Roman Bold"/>
            </a:endParaRPr>
          </a:p>
          <a:p>
            <a:pPr algn="just">
              <a:lnSpc>
                <a:spcPts val="1759"/>
              </a:lnSpc>
              <a:buFont typeface="Wingdings" pitchFamily="2" charset="2"/>
              <a:buChar char="Ø"/>
            </a:pP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у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частие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студентов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Медицинского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института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в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профилактических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акциях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для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жителей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города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Черкесска</a:t>
            </a:r>
            <a:endParaRPr lang="ru-RU" sz="1600" dirty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  <a:ea typeface="Times New Roman Bold"/>
              <a:cs typeface="Times New Roman" pitchFamily="18" charset="0"/>
              <a:sym typeface="Times New Roman Bold"/>
            </a:endParaRPr>
          </a:p>
          <a:p>
            <a:pPr algn="just">
              <a:lnSpc>
                <a:spcPts val="1759"/>
              </a:lnSpc>
              <a:buFont typeface="Wingdings" pitchFamily="2" charset="2"/>
              <a:buChar char="Ø"/>
            </a:pP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цикл 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профилактических мероприятий в рамках межведомственной комплексной оперативно-профилактической акции «Чистое поколение – 2026»</a:t>
            </a:r>
          </a:p>
          <a:p>
            <a:pPr algn="just">
              <a:lnSpc>
                <a:spcPts val="1759"/>
              </a:lnSpc>
              <a:buFont typeface="Wingdings" pitchFamily="2" charset="2"/>
              <a:buChar char="Ø"/>
            </a:pP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профилактическое мероприятие — показ документального фильма Андрея Медведева «Предательство», посвященного вопросам информационной безопасности и противодействия вовлечению молодежи в противоправную деятельность</a:t>
            </a:r>
          </a:p>
          <a:p>
            <a:pPr algn="just">
              <a:lnSpc>
                <a:spcPts val="1759"/>
              </a:lnSpc>
            </a:pPr>
            <a:endParaRPr lang="ru-RU" sz="1333" b="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ts val="1759"/>
              </a:lnSpc>
            </a:pPr>
            <a:endParaRPr lang="ru-RU" sz="1333" b="1" dirty="0">
              <a:solidFill>
                <a:srgbClr val="000000"/>
              </a:solidFill>
              <a:latin typeface="Times New Roman Bold"/>
              <a:ea typeface="Times New Roman Bold"/>
              <a:cs typeface="Times New Roman Bold"/>
              <a:sym typeface="Times New Roman Bold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0" y="476229"/>
            <a:ext cx="12192000" cy="5145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3762"/>
              </a:lnSpc>
            </a:pPr>
            <a:r>
              <a:rPr lang="en-US" sz="20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Духовно-нравственное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20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воспитание</a:t>
            </a:r>
            <a:endParaRPr lang="en-US" sz="2000" b="1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  <a:ea typeface="Times New Roman Bold"/>
              <a:cs typeface="Times New Roman Bold"/>
              <a:sym typeface="Times New Roman Bold"/>
            </a:endParaRPr>
          </a:p>
        </p:txBody>
      </p:sp>
      <p:grpSp>
        <p:nvGrpSpPr>
          <p:cNvPr id="21" name="Group 2"/>
          <p:cNvGrpSpPr/>
          <p:nvPr/>
        </p:nvGrpSpPr>
        <p:grpSpPr>
          <a:xfrm>
            <a:off x="523836" y="0"/>
            <a:ext cx="1000132" cy="952507"/>
            <a:chOff x="0" y="0"/>
            <a:chExt cx="1714513" cy="1714513"/>
          </a:xfrm>
        </p:grpSpPr>
        <p:sp>
          <p:nvSpPr>
            <p:cNvPr id="22" name="Freeform 3"/>
            <p:cNvSpPr/>
            <p:nvPr/>
          </p:nvSpPr>
          <p:spPr>
            <a:xfrm>
              <a:off x="0" y="0"/>
              <a:ext cx="1714500" cy="1714500"/>
            </a:xfrm>
            <a:custGeom>
              <a:avLst/>
              <a:gdLst/>
              <a:ahLst/>
              <a:cxnLst/>
              <a:rect l="l" t="t" r="r" b="b"/>
              <a:pathLst>
                <a:path w="1714500" h="1714500">
                  <a:moveTo>
                    <a:pt x="0" y="0"/>
                  </a:moveTo>
                  <a:lnTo>
                    <a:pt x="1714500" y="0"/>
                  </a:lnTo>
                  <a:lnTo>
                    <a:pt x="1714500" y="1714500"/>
                  </a:lnTo>
                  <a:lnTo>
                    <a:pt x="0" y="1714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sp>
        <p:nvSpPr>
          <p:cNvPr id="23" name="Freeform 15"/>
          <p:cNvSpPr/>
          <p:nvPr/>
        </p:nvSpPr>
        <p:spPr>
          <a:xfrm>
            <a:off x="271460" y="1038883"/>
            <a:ext cx="480423" cy="320247"/>
          </a:xfrm>
          <a:custGeom>
            <a:avLst/>
            <a:gdLst/>
            <a:ahLst/>
            <a:cxnLst/>
            <a:rect l="l" t="t" r="r" b="b"/>
            <a:pathLst>
              <a:path w="506320" h="480371">
                <a:moveTo>
                  <a:pt x="0" y="0"/>
                </a:moveTo>
                <a:lnTo>
                  <a:pt x="506320" y="0"/>
                </a:lnTo>
                <a:lnTo>
                  <a:pt x="506320" y="480371"/>
                </a:lnTo>
                <a:lnTo>
                  <a:pt x="0" y="48037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15"/>
          <p:cNvSpPr/>
          <p:nvPr/>
        </p:nvSpPr>
        <p:spPr>
          <a:xfrm>
            <a:off x="5762623" y="1238235"/>
            <a:ext cx="480423" cy="320247"/>
          </a:xfrm>
          <a:custGeom>
            <a:avLst/>
            <a:gdLst/>
            <a:ahLst/>
            <a:cxnLst/>
            <a:rect l="l" t="t" r="r" b="b"/>
            <a:pathLst>
              <a:path w="506320" h="480371">
                <a:moveTo>
                  <a:pt x="0" y="0"/>
                </a:moveTo>
                <a:lnTo>
                  <a:pt x="506320" y="0"/>
                </a:lnTo>
                <a:lnTo>
                  <a:pt x="506320" y="480371"/>
                </a:lnTo>
                <a:lnTo>
                  <a:pt x="0" y="48037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"/>
                </a:ext>
              </a:extLst>
            </a:blip>
            <a:stretch>
              <a:fillRect/>
            </a:stretch>
          </a:blipFill>
        </p:spPr>
      </p:sp>
      <p:pic>
        <p:nvPicPr>
          <p:cNvPr id="76801" name="Picture 1" descr="E:\12 дел\pPGo6Op-tPbR_Z7NT9Nn_fVDlv-vq8f0niXbS24M6N9wXyTwxNJ-x6qcDoZdasro6AmbvPdBw0GoT6dzOnv6SBv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38876" y="5048262"/>
            <a:ext cx="2714644" cy="16192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6802" name="Picture 2" descr="E:\12 дел\HpvX9XMt4IJCqlkVgRXUMmy5KLYGRNf63Fi1X7oyKHWH_VmqekCVYBJv4yffB5jFwh8U9T4pdj13FQqhekDVoXrq.jpg"/>
          <p:cNvPicPr>
            <a:picLocks noChangeAspect="1" noChangeArrowheads="1"/>
          </p:cNvPicPr>
          <p:nvPr/>
        </p:nvPicPr>
        <p:blipFill>
          <a:blip r:embed="rId8" cstate="print"/>
          <a:srcRect t="9877" b="6173"/>
          <a:stretch>
            <a:fillRect/>
          </a:stretch>
        </p:blipFill>
        <p:spPr bwMode="auto">
          <a:xfrm>
            <a:off x="9239272" y="5000636"/>
            <a:ext cx="2667019" cy="16192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6804" name="AutoShape 4" descr="https://i.oneme.ru/i?r=BTE2sh_eZW7g8kugOdIm2NotvS-zTXaMk0yb_8kPQ24mw9X_cE9HL9r5P5ZQcXGns-g"/>
          <p:cNvSpPr>
            <a:spLocks noChangeAspect="1" noChangeArrowheads="1"/>
          </p:cNvSpPr>
          <p:nvPr/>
        </p:nvSpPr>
        <p:spPr bwMode="auto">
          <a:xfrm>
            <a:off x="103717" y="-96309"/>
            <a:ext cx="203200" cy="203201"/>
          </a:xfrm>
          <a:prstGeom prst="rect">
            <a:avLst/>
          </a:prstGeom>
          <a:noFill/>
        </p:spPr>
        <p:txBody>
          <a:bodyPr vert="horz" wrap="square" lIns="60960" tIns="30480" rIns="60960" bIns="3048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6806" name="Picture 6" descr="C:\Users\Ella.Darmilova\Desktop\фото 2026\i (36)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86106" y="5048261"/>
            <a:ext cx="2619393" cy="15716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95446839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4"/>
          <p:cNvSpPr txBox="1"/>
          <p:nvPr/>
        </p:nvSpPr>
        <p:spPr>
          <a:xfrm>
            <a:off x="6834143" y="1134719"/>
            <a:ext cx="5069529" cy="38985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00"/>
              </a:lnSpc>
            </a:pP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Реализация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культурно-творческих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и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просветительских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проектов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:</a:t>
            </a:r>
          </a:p>
          <a:p>
            <a:pPr algn="l">
              <a:lnSpc>
                <a:spcPts val="1600"/>
              </a:lnSpc>
            </a:pP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➢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проведение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культурно-творческого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фестиваля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«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Притяжение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»;</a:t>
            </a:r>
          </a:p>
          <a:p>
            <a:pPr algn="l">
              <a:lnSpc>
                <a:spcPts val="1600"/>
              </a:lnSpc>
            </a:pP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➢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организация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национальных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подворий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и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презентаций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народной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культуры</a:t>
            </a:r>
            <a:r>
              <a:rPr lang="ru-RU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в рамках мероприятий Дня народного единства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;</a:t>
            </a:r>
          </a:p>
          <a:p>
            <a:pPr algn="l">
              <a:lnSpc>
                <a:spcPts val="1600"/>
              </a:lnSpc>
            </a:pP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➢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проведение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мастер-классов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по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национальной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кухне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народов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Карачаево-Черкесской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Республики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;</a:t>
            </a:r>
          </a:p>
          <a:p>
            <a:pPr algn="l">
              <a:lnSpc>
                <a:spcPts val="1600"/>
              </a:lnSpc>
            </a:pP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➢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мероприятия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по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сохранению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культурного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наследия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народов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Северного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Кавказа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;</a:t>
            </a:r>
          </a:p>
          <a:p>
            <a:pPr algn="l">
              <a:lnSpc>
                <a:spcPts val="1600"/>
              </a:lnSpc>
            </a:pP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➢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проведение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лекции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«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Культурный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код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» в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рамках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акции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«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Поделись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своим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Знанием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».</a:t>
            </a:r>
          </a:p>
          <a:p>
            <a:pPr algn="l">
              <a:lnSpc>
                <a:spcPts val="1600"/>
              </a:lnSpc>
            </a:pPr>
            <a:r>
              <a:rPr lang="en-US" sz="1500" b="1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Формирование</a:t>
            </a:r>
            <a:r>
              <a:rPr lang="en-US" sz="1500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500" b="1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духовно-нравственных</a:t>
            </a:r>
            <a:r>
              <a:rPr lang="en-US" sz="1500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500" b="1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ценностей</a:t>
            </a:r>
            <a:r>
              <a:rPr lang="en-US" sz="1500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и </a:t>
            </a:r>
            <a:r>
              <a:rPr lang="en-US" sz="1500" b="1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культуры</a:t>
            </a:r>
            <a:r>
              <a:rPr lang="en-US" sz="1500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500" b="1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гуманизма</a:t>
            </a:r>
            <a:r>
              <a:rPr lang="en-US" sz="1500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:</a:t>
            </a:r>
          </a:p>
          <a:p>
            <a:pPr algn="l">
              <a:lnSpc>
                <a:spcPts val="1600"/>
              </a:lnSpc>
            </a:pP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➢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конкурс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чтецов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«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Память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в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стихах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»;</a:t>
            </a:r>
          </a:p>
          <a:p>
            <a:pPr algn="l">
              <a:lnSpc>
                <a:spcPts val="1600"/>
              </a:lnSpc>
            </a:pP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➢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кинолектории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и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обсуждения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,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посвящённые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нравственному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выбору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,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мужеству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и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милосердию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;</a:t>
            </a:r>
          </a:p>
          <a:p>
            <a:pPr algn="l">
              <a:lnSpc>
                <a:spcPts val="1600"/>
              </a:lnSpc>
            </a:pP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➢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просветительские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встречи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о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роли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семьи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,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общества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и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молодёжи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в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развитии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500" dirty="0" err="1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страны</a:t>
            </a:r>
            <a:endParaRPr lang="en-US" sz="1500" dirty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  <a:ea typeface="Times New Roman Bold"/>
              <a:cs typeface="Times New Roman Bold"/>
              <a:sym typeface="Times New Roman Bold"/>
            </a:endParaRPr>
          </a:p>
          <a:p>
            <a:pPr algn="l">
              <a:lnSpc>
                <a:spcPts val="1600"/>
              </a:lnSpc>
            </a:pPr>
            <a:endParaRPr lang="en-US" sz="1333" dirty="0">
              <a:solidFill>
                <a:srgbClr val="000000"/>
              </a:solidFill>
              <a:latin typeface="Arial Narrow" panose="020B0606020202030204" pitchFamily="34" charset="0"/>
              <a:ea typeface="Times New Roman Bold"/>
              <a:cs typeface="Times New Roman Bold"/>
              <a:sym typeface="Times New Roman Bold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523836" y="1166840"/>
            <a:ext cx="5762665" cy="38163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1600"/>
              </a:lnSpc>
            </a:pP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Проведение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мероприятий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по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укреплению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межнационального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согласия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и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гражданского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единства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:</a:t>
            </a:r>
          </a:p>
          <a:p>
            <a:pPr algn="just">
              <a:lnSpc>
                <a:spcPts val="1600"/>
              </a:lnSpc>
              <a:buFont typeface="Wingdings" pitchFamily="2" charset="2"/>
              <a:buChar char="Ø"/>
            </a:pP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лекции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Российского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общества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«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Знание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» о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единстве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народов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России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и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гражданской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идентичности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;</a:t>
            </a:r>
          </a:p>
          <a:p>
            <a:pPr algn="just">
              <a:lnSpc>
                <a:spcPts val="1600"/>
              </a:lnSpc>
              <a:buFont typeface="Wingdings" pitchFamily="2" charset="2"/>
              <a:buChar char="Ø"/>
            </a:pP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проведение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просветительских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встреч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в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рамках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Года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единства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народов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России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;</a:t>
            </a:r>
          </a:p>
          <a:p>
            <a:pPr algn="just">
              <a:lnSpc>
                <a:spcPts val="1600"/>
              </a:lnSpc>
              <a:buFont typeface="Wingdings" pitchFamily="2" charset="2"/>
              <a:buChar char="Ø"/>
            </a:pP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конференция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«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Диалог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культур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народов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Северного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Кавказа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»;</a:t>
            </a:r>
          </a:p>
          <a:p>
            <a:pPr algn="just">
              <a:lnSpc>
                <a:spcPts val="1600"/>
              </a:lnSpc>
              <a:buFont typeface="Wingdings" pitchFamily="2" charset="2"/>
              <a:buChar char="Ø"/>
            </a:pP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интеллектуальная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игра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«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Народы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России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»;</a:t>
            </a:r>
          </a:p>
          <a:p>
            <a:pPr algn="just">
              <a:lnSpc>
                <a:spcPts val="1600"/>
              </a:lnSpc>
              <a:buFont typeface="Wingdings" pitchFamily="2" charset="2"/>
              <a:buChar char="Ø"/>
            </a:pP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лекции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«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Сила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единства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: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история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и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будущее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России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»;</a:t>
            </a:r>
          </a:p>
          <a:p>
            <a:pPr algn="just">
              <a:lnSpc>
                <a:spcPts val="1600"/>
              </a:lnSpc>
              <a:buFont typeface="Wingdings" pitchFamily="2" charset="2"/>
              <a:buChar char="Ø"/>
            </a:pP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лекции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«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Сила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в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многообразии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: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язык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и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традиции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народов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России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»;</a:t>
            </a:r>
            <a:endParaRPr lang="ru-RU" sz="1500" dirty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  <a:ea typeface="Times New Roman Bold"/>
              <a:cs typeface="Times New Roman" pitchFamily="18" charset="0"/>
              <a:sym typeface="Times New Roman Bold"/>
            </a:endParaRPr>
          </a:p>
          <a:p>
            <a:pPr algn="just">
              <a:lnSpc>
                <a:spcPts val="1600"/>
              </a:lnSpc>
              <a:buFont typeface="Wingdings" pitchFamily="2" charset="2"/>
              <a:buChar char="Ø"/>
            </a:pPr>
            <a:r>
              <a:rPr lang="ru-RU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СКГА стала площадкой для проведения VIII Международной образовательно-просветительской акция «</a:t>
            </a:r>
            <a:r>
              <a:rPr lang="ru-RU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Адыгэ</a:t>
            </a:r>
            <a:r>
              <a:rPr lang="ru-RU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диктант», приуроченная ко Дню адыгского (черкесского) языка и письменности</a:t>
            </a:r>
            <a:endParaRPr lang="en-US" sz="1500" dirty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  <a:ea typeface="Times New Roman Bold"/>
              <a:cs typeface="Times New Roman" pitchFamily="18" charset="0"/>
              <a:sym typeface="Times New Roman Bold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Лекция </a:t>
            </a:r>
            <a:r>
              <a:rPr lang="ru-RU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начальниак</a:t>
            </a:r>
            <a:r>
              <a:rPr lang="ru-RU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комитета по делам молодежи Духовного управления мусульман Карачаево-Черкесской Республики </a:t>
            </a:r>
            <a:r>
              <a:rPr lang="ru-RU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Динислама</a:t>
            </a:r>
            <a:r>
              <a:rPr lang="ru-RU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Семенова  на тему «Семья — наш духовный код</a:t>
            </a:r>
            <a:r>
              <a:rPr lang="ru-RU" sz="15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»</a:t>
            </a:r>
            <a:endParaRPr lang="ru-RU" sz="1500" dirty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  <a:cs typeface="Times New Roman" pitchFamily="18" charset="0"/>
            </a:endParaRPr>
          </a:p>
          <a:p>
            <a:endParaRPr lang="ru-RU" sz="1333" dirty="0">
              <a:latin typeface="Arial Narrow" panose="020B0606020202030204" pitchFamily="34" charset="0"/>
            </a:endParaRPr>
          </a:p>
          <a:p>
            <a:pPr algn="l">
              <a:lnSpc>
                <a:spcPts val="1600"/>
              </a:lnSpc>
            </a:pPr>
            <a:endParaRPr lang="en-US" sz="1333" b="1" dirty="0">
              <a:solidFill>
                <a:srgbClr val="000000"/>
              </a:solidFill>
              <a:latin typeface="Arial Narrow" panose="020B0606020202030204" pitchFamily="34" charset="0"/>
              <a:ea typeface="Times New Roman Bold"/>
              <a:cs typeface="Times New Roman Bold"/>
              <a:sym typeface="Times New Roman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42833" y="445126"/>
            <a:ext cx="12049167" cy="4221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762"/>
              </a:lnSpc>
            </a:pPr>
            <a:r>
              <a:rPr lang="en-US" sz="20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Духовно-нравственное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20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воспитание</a:t>
            </a:r>
            <a:endParaRPr lang="en-US" sz="2000" b="1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  <a:ea typeface="Times New Roman Bold"/>
              <a:cs typeface="Times New Roman Bold"/>
              <a:sym typeface="Times New Roman Bold"/>
            </a:endParaRPr>
          </a:p>
        </p:txBody>
      </p:sp>
      <p:grpSp>
        <p:nvGrpSpPr>
          <p:cNvPr id="18" name="Group 2"/>
          <p:cNvGrpSpPr/>
          <p:nvPr/>
        </p:nvGrpSpPr>
        <p:grpSpPr>
          <a:xfrm>
            <a:off x="238084" y="190478"/>
            <a:ext cx="857257" cy="857257"/>
            <a:chOff x="0" y="0"/>
            <a:chExt cx="1714513" cy="1714513"/>
          </a:xfrm>
        </p:grpSpPr>
        <p:sp>
          <p:nvSpPr>
            <p:cNvPr id="19" name="Freeform 3"/>
            <p:cNvSpPr/>
            <p:nvPr/>
          </p:nvSpPr>
          <p:spPr>
            <a:xfrm>
              <a:off x="0" y="0"/>
              <a:ext cx="1714500" cy="1714500"/>
            </a:xfrm>
            <a:custGeom>
              <a:avLst/>
              <a:gdLst/>
              <a:ahLst/>
              <a:cxnLst/>
              <a:rect l="l" t="t" r="r" b="b"/>
              <a:pathLst>
                <a:path w="1714500" h="1714500">
                  <a:moveTo>
                    <a:pt x="0" y="0"/>
                  </a:moveTo>
                  <a:lnTo>
                    <a:pt x="1714500" y="0"/>
                  </a:lnTo>
                  <a:lnTo>
                    <a:pt x="1714500" y="1714500"/>
                  </a:lnTo>
                  <a:lnTo>
                    <a:pt x="0" y="1714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sp>
        <p:nvSpPr>
          <p:cNvPr id="21" name="Freeform 15"/>
          <p:cNvSpPr/>
          <p:nvPr/>
        </p:nvSpPr>
        <p:spPr>
          <a:xfrm>
            <a:off x="142833" y="1571612"/>
            <a:ext cx="428628" cy="333377"/>
          </a:xfrm>
          <a:custGeom>
            <a:avLst/>
            <a:gdLst/>
            <a:ahLst/>
            <a:cxnLst/>
            <a:rect l="l" t="t" r="r" b="b"/>
            <a:pathLst>
              <a:path w="506320" h="480371">
                <a:moveTo>
                  <a:pt x="0" y="0"/>
                </a:moveTo>
                <a:lnTo>
                  <a:pt x="506320" y="0"/>
                </a:lnTo>
                <a:lnTo>
                  <a:pt x="506320" y="480371"/>
                </a:lnTo>
                <a:lnTo>
                  <a:pt x="0" y="48037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15"/>
          <p:cNvSpPr/>
          <p:nvPr/>
        </p:nvSpPr>
        <p:spPr>
          <a:xfrm>
            <a:off x="6381752" y="1619238"/>
            <a:ext cx="432797" cy="272622"/>
          </a:xfrm>
          <a:custGeom>
            <a:avLst/>
            <a:gdLst/>
            <a:ahLst/>
            <a:cxnLst/>
            <a:rect l="l" t="t" r="r" b="b"/>
            <a:pathLst>
              <a:path w="506320" h="480371">
                <a:moveTo>
                  <a:pt x="0" y="0"/>
                </a:moveTo>
                <a:lnTo>
                  <a:pt x="506320" y="0"/>
                </a:lnTo>
                <a:lnTo>
                  <a:pt x="506320" y="480371"/>
                </a:lnTo>
                <a:lnTo>
                  <a:pt x="0" y="48037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"/>
                </a:ext>
              </a:extLst>
            </a:blip>
            <a:stretch>
              <a:fillRect/>
            </a:stretch>
          </a:blipFill>
        </p:spPr>
      </p:sp>
      <p:pic>
        <p:nvPicPr>
          <p:cNvPr id="75778" name="Picture 2" descr="C:\Users\Ella.Darmilova\Desktop\фото 2026\i (40).jpg"/>
          <p:cNvPicPr>
            <a:picLocks noChangeAspect="1" noChangeArrowheads="1"/>
          </p:cNvPicPr>
          <p:nvPr/>
        </p:nvPicPr>
        <p:blipFill>
          <a:blip r:embed="rId4" cstate="print"/>
          <a:srcRect t="11905"/>
          <a:stretch>
            <a:fillRect/>
          </a:stretch>
        </p:blipFill>
        <p:spPr bwMode="auto">
          <a:xfrm>
            <a:off x="523836" y="4953011"/>
            <a:ext cx="2571736" cy="16991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5780" name="Picture 4" descr="C:\Users\Ella.Darmilova\Desktop\фото 2026\i (13).jpg"/>
          <p:cNvPicPr>
            <a:picLocks noChangeAspect="1" noChangeArrowheads="1"/>
          </p:cNvPicPr>
          <p:nvPr/>
        </p:nvPicPr>
        <p:blipFill>
          <a:blip r:embed="rId5" cstate="print"/>
          <a:srcRect t="2779"/>
          <a:stretch>
            <a:fillRect/>
          </a:stretch>
        </p:blipFill>
        <p:spPr bwMode="auto">
          <a:xfrm>
            <a:off x="3905235" y="4953011"/>
            <a:ext cx="2619393" cy="16662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5" name="Freeform 15"/>
          <p:cNvSpPr/>
          <p:nvPr/>
        </p:nvSpPr>
        <p:spPr>
          <a:xfrm>
            <a:off x="6429378" y="4238631"/>
            <a:ext cx="432797" cy="272622"/>
          </a:xfrm>
          <a:custGeom>
            <a:avLst/>
            <a:gdLst/>
            <a:ahLst/>
            <a:cxnLst/>
            <a:rect l="l" t="t" r="r" b="b"/>
            <a:pathLst>
              <a:path w="506320" h="480371">
                <a:moveTo>
                  <a:pt x="0" y="0"/>
                </a:moveTo>
                <a:lnTo>
                  <a:pt x="506320" y="0"/>
                </a:lnTo>
                <a:lnTo>
                  <a:pt x="506320" y="480371"/>
                </a:lnTo>
                <a:lnTo>
                  <a:pt x="0" y="48037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456111802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3"/>
          <p:cNvSpPr/>
          <p:nvPr/>
        </p:nvSpPr>
        <p:spPr>
          <a:xfrm>
            <a:off x="0" y="428604"/>
            <a:ext cx="12096792" cy="55088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Autofit/>
          </a:bodyPr>
          <a:lstStyle/>
          <a:p>
            <a:pPr algn="ctr"/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" pitchFamily="34" charset="-122"/>
                <a:cs typeface="Times New Roman" pitchFamily="34" charset="-120"/>
              </a:rPr>
              <a:t>Центр культуры и творчества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4712130" y="5135880"/>
            <a:ext cx="1344168" cy="32613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933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Подписчики</a:t>
            </a:r>
            <a:endParaRPr lang="en-US" sz="933" dirty="0"/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2558372001"/>
              </p:ext>
            </p:extLst>
          </p:nvPr>
        </p:nvGraphicFramePr>
        <p:xfrm>
          <a:off x="501507" y="979491"/>
          <a:ext cx="11185939" cy="30089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25" name="Схема 24"/>
          <p:cNvGraphicFramePr/>
          <p:nvPr>
            <p:extLst>
              <p:ext uri="{D42A27DB-BD31-4B8C-83A1-F6EECF244321}">
                <p14:modId xmlns:p14="http://schemas.microsoft.com/office/powerpoint/2010/main" val="3995294137"/>
              </p:ext>
            </p:extLst>
          </p:nvPr>
        </p:nvGraphicFramePr>
        <p:xfrm>
          <a:off x="501506" y="3988470"/>
          <a:ext cx="11185939" cy="27752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pSp>
        <p:nvGrpSpPr>
          <p:cNvPr id="11" name="Group 2"/>
          <p:cNvGrpSpPr/>
          <p:nvPr/>
        </p:nvGrpSpPr>
        <p:grpSpPr>
          <a:xfrm>
            <a:off x="238084" y="190478"/>
            <a:ext cx="857257" cy="857257"/>
            <a:chOff x="0" y="0"/>
            <a:chExt cx="1714513" cy="1714513"/>
          </a:xfrm>
        </p:grpSpPr>
        <p:sp>
          <p:nvSpPr>
            <p:cNvPr id="12" name="Freeform 3"/>
            <p:cNvSpPr/>
            <p:nvPr/>
          </p:nvSpPr>
          <p:spPr>
            <a:xfrm>
              <a:off x="0" y="0"/>
              <a:ext cx="1714500" cy="1714500"/>
            </a:xfrm>
            <a:custGeom>
              <a:avLst/>
              <a:gdLst/>
              <a:ahLst/>
              <a:cxnLst/>
              <a:rect l="l" t="t" r="r" b="b"/>
              <a:pathLst>
                <a:path w="1714500" h="1714500">
                  <a:moveTo>
                    <a:pt x="0" y="0"/>
                  </a:moveTo>
                  <a:lnTo>
                    <a:pt x="1714500" y="0"/>
                  </a:lnTo>
                  <a:lnTo>
                    <a:pt x="1714500" y="1714500"/>
                  </a:lnTo>
                  <a:lnTo>
                    <a:pt x="0" y="1714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75308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/>
          <p:cNvSpPr/>
          <p:nvPr/>
        </p:nvSpPr>
        <p:spPr>
          <a:xfrm>
            <a:off x="516172" y="1297704"/>
            <a:ext cx="6067598" cy="45719"/>
          </a:xfrm>
          <a:prstGeom prst="rect">
            <a:avLst/>
          </a:prstGeom>
          <a:solidFill>
            <a:srgbClr val="8B1E2D"/>
          </a:solidFill>
          <a:ln w="12700">
            <a:solidFill>
              <a:srgbClr val="8B1E2D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35084" y="1501887"/>
            <a:ext cx="1895055" cy="466284"/>
          </a:xfrm>
          <a:prstGeom prst="rect">
            <a:avLst/>
          </a:prstGeom>
          <a:solidFill>
            <a:srgbClr val="F8EEE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lIns="91440" tIns="45720" rIns="91440" bIns="45720"/>
          <a:lstStyle/>
          <a:p>
            <a:pPr algn="ctr"/>
            <a:r>
              <a:rPr lang="ru-RU" sz="1400" dirty="0" smtClean="0"/>
              <a:t>Академические мероприятия</a:t>
            </a:r>
            <a:endParaRPr lang="ru-RU" sz="1400" dirty="0"/>
          </a:p>
        </p:txBody>
      </p:sp>
      <p:sp>
        <p:nvSpPr>
          <p:cNvPr id="10" name="Shape 8"/>
          <p:cNvSpPr/>
          <p:nvPr/>
        </p:nvSpPr>
        <p:spPr>
          <a:xfrm>
            <a:off x="2622198" y="1486837"/>
            <a:ext cx="1895054" cy="466284"/>
          </a:xfrm>
          <a:prstGeom prst="rect">
            <a:avLst/>
          </a:prstGeom>
          <a:solidFill>
            <a:srgbClr val="F8EEE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lIns="91440" tIns="45720" rIns="91440" bIns="45720"/>
          <a:lstStyle/>
          <a:p>
            <a:pPr algn="ctr"/>
            <a:r>
              <a:rPr lang="ru-RU" sz="1400" dirty="0" smtClean="0"/>
              <a:t>Мероприятия регионального уровня</a:t>
            </a:r>
            <a:endParaRPr lang="ru-RU" sz="1400" dirty="0"/>
          </a:p>
        </p:txBody>
      </p:sp>
      <p:sp>
        <p:nvSpPr>
          <p:cNvPr id="16" name="Shape 14"/>
          <p:cNvSpPr/>
          <p:nvPr/>
        </p:nvSpPr>
        <p:spPr>
          <a:xfrm>
            <a:off x="4709332" y="1486837"/>
            <a:ext cx="1874459" cy="466284"/>
          </a:xfrm>
          <a:prstGeom prst="rect">
            <a:avLst/>
          </a:prstGeom>
          <a:solidFill>
            <a:srgbClr val="F8EEE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lIns="91440" tIns="45720" rIns="91440" bIns="45720"/>
          <a:lstStyle/>
          <a:p>
            <a:pPr algn="ctr"/>
            <a:r>
              <a:rPr lang="ru-RU" sz="1400" dirty="0" smtClean="0"/>
              <a:t>Проекты </a:t>
            </a:r>
          </a:p>
          <a:p>
            <a:pPr algn="ctr"/>
            <a:r>
              <a:rPr lang="ru-RU" sz="1400" dirty="0" smtClean="0"/>
              <a:t>федерального масштаба</a:t>
            </a:r>
            <a:endParaRPr lang="ru-RU" sz="1400" dirty="0"/>
          </a:p>
        </p:txBody>
      </p:sp>
      <p:sp>
        <p:nvSpPr>
          <p:cNvPr id="87" name="Shape 5"/>
          <p:cNvSpPr/>
          <p:nvPr/>
        </p:nvSpPr>
        <p:spPr>
          <a:xfrm>
            <a:off x="535084" y="788316"/>
            <a:ext cx="6048686" cy="354370"/>
          </a:xfrm>
          <a:prstGeom prst="rect">
            <a:avLst/>
          </a:prstGeom>
          <a:solidFill>
            <a:srgbClr val="FFD1D1"/>
          </a:solidFill>
          <a:ln w="9525" cap="flat" cmpd="sng" algn="ctr">
            <a:solidFill>
              <a:srgbClr val="8E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lIns="91440" tIns="45720" rIns="91440" bIns="45720"/>
          <a:lstStyle/>
          <a:p>
            <a:pPr algn="ctr"/>
            <a:r>
              <a:rPr lang="ru-RU" sz="1600" b="1" dirty="0">
                <a:solidFill>
                  <a:schemeClr val="tx2">
                    <a:lumMod val="75000"/>
                  </a:schemeClr>
                </a:solidFill>
              </a:rPr>
              <a:t>Ансамбль национального танца «Снежные вершины»</a:t>
            </a:r>
          </a:p>
        </p:txBody>
      </p:sp>
      <p:graphicFrame>
        <p:nvGraphicFramePr>
          <p:cNvPr id="79" name="Таблица 7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7578550"/>
              </p:ext>
            </p:extLst>
          </p:nvPr>
        </p:nvGraphicFramePr>
        <p:xfrm>
          <a:off x="535086" y="2255123"/>
          <a:ext cx="6048686" cy="439237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180556">
                  <a:extLst>
                    <a:ext uri="{9D8B030D-6E8A-4147-A177-3AD203B41FA5}">
                      <a16:colId xmlns="" xmlns:a16="http://schemas.microsoft.com/office/drawing/2014/main" val="2252125732"/>
                    </a:ext>
                  </a:extLst>
                </a:gridCol>
                <a:gridCol w="2868130">
                  <a:extLst>
                    <a:ext uri="{9D8B030D-6E8A-4147-A177-3AD203B41FA5}">
                      <a16:colId xmlns="" xmlns:a16="http://schemas.microsoft.com/office/drawing/2014/main" val="544214363"/>
                    </a:ext>
                  </a:extLst>
                </a:gridCol>
              </a:tblGrid>
              <a:tr h="4785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dirty="0" smtClean="0"/>
                        <a:t>МЕРОПРИЯТИЯ </a:t>
                      </a:r>
                    </a:p>
                  </a:txBody>
                  <a:tcPr anchor="ctr">
                    <a:solidFill>
                      <a:srgbClr val="8E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dirty="0" smtClean="0"/>
                        <a:t>РЕЗУЛЬТАТЫ</a:t>
                      </a:r>
                      <a:endParaRPr lang="ru-RU" sz="1100" dirty="0">
                        <a:latin typeface="+mn-lt"/>
                      </a:endParaRPr>
                    </a:p>
                  </a:txBody>
                  <a:tcPr anchor="ctr">
                    <a:solidFill>
                      <a:srgbClr val="8E0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76270913"/>
                  </a:ext>
                </a:extLst>
              </a:tr>
              <a:tr h="459178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11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Фестиваль народного творчества «</a:t>
                      </a:r>
                      <a:r>
                        <a:rPr kumimoji="0" lang="ru-RU" sz="1100" u="none" strike="noStrike" kern="1200" cap="none" spc="0" normalizeH="0" baseline="0" noProof="0" dirty="0" err="1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Этнова</a:t>
                      </a:r>
                      <a:r>
                        <a:rPr kumimoji="0" lang="ru-RU" sz="11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 2025», республика Дагестан</a:t>
                      </a:r>
                      <a:endParaRPr kumimoji="0" lang="ru-RU" sz="11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uLnTx/>
                        <a:uFillTx/>
                        <a:latin typeface="+mn-lt"/>
                        <a:ea typeface="Times New Roman" pitchFamily="34" charset="-122"/>
                        <a:cs typeface="Times New Roman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11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По итогам фестиваля 2 место в общекомандном зачете</a:t>
                      </a:r>
                      <a:endParaRPr kumimoji="0" lang="ru-RU" sz="11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uLnTx/>
                        <a:uFillTx/>
                        <a:latin typeface="+mn-lt"/>
                        <a:ea typeface="Times New Roman" pitchFamily="34" charset="-122"/>
                        <a:cs typeface="Times New Roman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772914914"/>
                  </a:ext>
                </a:extLst>
              </a:tr>
              <a:tr h="459178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XXXIII </a:t>
                      </a:r>
                      <a:r>
                        <a:rPr kumimoji="0" lang="ru-RU" sz="11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Всероссийский фестиваль «Российская студенческая весна», город Казань</a:t>
                      </a:r>
                      <a:endParaRPr kumimoji="0" lang="ru-RU" sz="11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Times New Roman" pitchFamily="34" charset="-122"/>
                        <a:cs typeface="Times New Roman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11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Специальный приз «За сохранение традиций»</a:t>
                      </a:r>
                      <a:endParaRPr kumimoji="0" lang="ru-RU" sz="11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uLnTx/>
                        <a:uFillTx/>
                        <a:latin typeface="+mn-lt"/>
                        <a:ea typeface="Times New Roman" pitchFamily="34" charset="-122"/>
                        <a:cs typeface="Times New Roman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480110100"/>
                  </a:ext>
                </a:extLst>
              </a:tr>
              <a:tr h="459178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11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Республиканский фестиваль-конкурса хореографических коллективов «Магия танца»</a:t>
                      </a: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Times New Roman" pitchFamily="34" charset="-122"/>
                        <a:cs typeface="Times New Roman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11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Победитель в номинации «Приз жюри» </a:t>
                      </a: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175900633"/>
                  </a:ext>
                </a:extLst>
              </a:tr>
              <a:tr h="51541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Times New Roman" pitchFamily="34" charset="-122"/>
                          <a:cs typeface="Times New Roman" pitchFamily="34" charset="-120"/>
                        </a:rPr>
                        <a:t>УЧАСТИЕ АНСАМБЛЯ В ЗНАЧИМЫХ МЕРОПРИЯТИЯХ</a:t>
                      </a:r>
                      <a:endParaRPr kumimoji="0" lang="ru-RU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+mn-lt"/>
                        <a:ea typeface="Times New Roman" pitchFamily="34" charset="-122"/>
                        <a:cs typeface="Times New Roman" pitchFamily="34" charset="-120"/>
                      </a:endParaRPr>
                    </a:p>
                  </a:txBody>
                  <a:tcPr anchor="ctr">
                    <a:solidFill>
                      <a:srgbClr val="8E0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712898300"/>
                  </a:ext>
                </a:extLst>
              </a:tr>
              <a:tr h="45917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 pitchFamily="34" charset="-122"/>
                          <a:cs typeface="Times New Roman" pitchFamily="34" charset="-120"/>
                        </a:rPr>
                        <a:t>Участие в съемках программы «Республика традиций»,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 pitchFamily="34" charset="-122"/>
                          <a:cs typeface="Times New Roman" pitchFamily="34" charset="-120"/>
                        </a:rPr>
                        <a:t>проводимого КЧРГАУ «Центр развития связи и коммуникаций»</a:t>
                      </a: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Times New Roman" pitchFamily="34" charset="-122"/>
                        <a:cs typeface="Times New Roman" pitchFamily="34" charset="-12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266245639"/>
                  </a:ext>
                </a:extLst>
              </a:tr>
              <a:tr h="464799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 pitchFamily="34" charset="-122"/>
                          <a:cs typeface="Times New Roman" pitchFamily="34" charset="-120"/>
                        </a:rPr>
                        <a:t>Участие в мероприятии ко Дню возрождения карачаевского народа и 81—й годовщине победы             в Великой Отечественной Войне </a:t>
                      </a: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Times New Roman" pitchFamily="34" charset="-122"/>
                        <a:cs typeface="Times New Roman" pitchFamily="34" charset="-12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66123693"/>
                  </a:ext>
                </a:extLst>
              </a:tr>
              <a:tr h="637747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 pitchFamily="34" charset="-122"/>
                          <a:cs typeface="Times New Roman" pitchFamily="34" charset="-120"/>
                        </a:rPr>
                        <a:t>Участие в съемках видеоклипа, созданного к Дню России в рамках Всероссийского конкурса лучших практик в сфере медиа «Главное рядом» (ролик на песню «Конь») и творческом проекте, приуроченном к Дню народного единства России (ролик на песню «Смуглянка»)</a:t>
                      </a: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Times New Roman" pitchFamily="34" charset="-122"/>
                        <a:cs typeface="Times New Roman" pitchFamily="34" charset="-12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855208036"/>
                  </a:ext>
                </a:extLst>
              </a:tr>
              <a:tr h="45917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 pitchFamily="34" charset="-122"/>
                          <a:cs typeface="Times New Roman" pitchFamily="34" charset="-120"/>
                        </a:rPr>
                        <a:t>Участие в мероприятии, посвящённом Дню туризма, пос. Архыз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 pitchFamily="34" charset="-122"/>
                          <a:cs typeface="Times New Roman" pitchFamily="34" charset="-120"/>
                        </a:rPr>
                        <a:t>(проводимом филиалом Российского Общества «Знание»)</a:t>
                      </a: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Times New Roman" pitchFamily="34" charset="-122"/>
                        <a:cs typeface="Times New Roman" pitchFamily="34" charset="-12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882167346"/>
                  </a:ext>
                </a:extLst>
              </a:tr>
            </a:tbl>
          </a:graphicData>
        </a:graphic>
      </p:graphicFrame>
      <p:pic>
        <p:nvPicPr>
          <p:cNvPr id="82" name="Рисунок 81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207" r="5263"/>
          <a:stretch/>
        </p:blipFill>
        <p:spPr>
          <a:xfrm>
            <a:off x="6858005" y="3524251"/>
            <a:ext cx="2571768" cy="14287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9" name="Рисунок 88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46" t="9727" r="3957" b="4570"/>
          <a:stretch/>
        </p:blipFill>
        <p:spPr>
          <a:xfrm>
            <a:off x="6858005" y="5048261"/>
            <a:ext cx="2571768" cy="15716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1" name="Рисунок 90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867" r="14567" b="2523"/>
          <a:stretch/>
        </p:blipFill>
        <p:spPr>
          <a:xfrm>
            <a:off x="9653096" y="3524251"/>
            <a:ext cx="2057642" cy="31432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5" name="Рисунок 94"/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561" b="5372"/>
          <a:stretch/>
        </p:blipFill>
        <p:spPr>
          <a:xfrm>
            <a:off x="6858006" y="809607"/>
            <a:ext cx="4860085" cy="26193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7" name="Group 2"/>
          <p:cNvGrpSpPr/>
          <p:nvPr/>
        </p:nvGrpSpPr>
        <p:grpSpPr>
          <a:xfrm>
            <a:off x="238084" y="190478"/>
            <a:ext cx="857257" cy="857257"/>
            <a:chOff x="0" y="0"/>
            <a:chExt cx="1714513" cy="1714513"/>
          </a:xfrm>
        </p:grpSpPr>
        <p:sp>
          <p:nvSpPr>
            <p:cNvPr id="18" name="Freeform 3"/>
            <p:cNvSpPr/>
            <p:nvPr/>
          </p:nvSpPr>
          <p:spPr>
            <a:xfrm>
              <a:off x="0" y="0"/>
              <a:ext cx="1714500" cy="1714500"/>
            </a:xfrm>
            <a:custGeom>
              <a:avLst/>
              <a:gdLst/>
              <a:ahLst/>
              <a:cxnLst/>
              <a:rect l="l" t="t" r="r" b="b"/>
              <a:pathLst>
                <a:path w="1714500" h="1714500">
                  <a:moveTo>
                    <a:pt x="0" y="0"/>
                  </a:moveTo>
                  <a:lnTo>
                    <a:pt x="1714500" y="0"/>
                  </a:lnTo>
                  <a:lnTo>
                    <a:pt x="1714500" y="1714500"/>
                  </a:lnTo>
                  <a:lnTo>
                    <a:pt x="0" y="1714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sp>
        <p:nvSpPr>
          <p:cNvPr id="19" name="Прямоугольник 18"/>
          <p:cNvSpPr/>
          <p:nvPr/>
        </p:nvSpPr>
        <p:spPr>
          <a:xfrm>
            <a:off x="0" y="333354"/>
            <a:ext cx="1162053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" pitchFamily="34" charset="-122"/>
                <a:cs typeface="Times New Roman" pitchFamily="34" charset="-120"/>
              </a:rPr>
              <a:t>Центр культуры и творчества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3684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5"/>
          <p:cNvSpPr/>
          <p:nvPr/>
        </p:nvSpPr>
        <p:spPr>
          <a:xfrm>
            <a:off x="666712" y="904858"/>
            <a:ext cx="6953299" cy="354370"/>
          </a:xfrm>
          <a:prstGeom prst="rect">
            <a:avLst/>
          </a:prstGeom>
          <a:solidFill>
            <a:srgbClr val="FFD1D1"/>
          </a:solidFill>
          <a:ln>
            <a:solidFill>
              <a:srgbClr val="8E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/>
          <a:lstStyle/>
          <a:p>
            <a:pPr algn="ctr"/>
            <a:r>
              <a:rPr lang="ru-RU" sz="1600" b="1" dirty="0">
                <a:solidFill>
                  <a:schemeClr val="tx2">
                    <a:lumMod val="75000"/>
                  </a:schemeClr>
                </a:solidFill>
              </a:rPr>
              <a:t>Мероприятия с участием иностранных обучающихся</a:t>
            </a:r>
          </a:p>
        </p:txBody>
      </p:sp>
      <p:sp>
        <p:nvSpPr>
          <p:cNvPr id="24" name="Text 22"/>
          <p:cNvSpPr/>
          <p:nvPr/>
        </p:nvSpPr>
        <p:spPr>
          <a:xfrm>
            <a:off x="4712130" y="5135880"/>
            <a:ext cx="1344168" cy="32613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933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Подписчики</a:t>
            </a:r>
            <a:endParaRPr lang="en-US" sz="933" dirty="0"/>
          </a:p>
        </p:txBody>
      </p:sp>
      <p:graphicFrame>
        <p:nvGraphicFramePr>
          <p:cNvPr id="22" name="Таблица 21"/>
          <p:cNvGraphicFramePr>
            <a:graphicFrameLocks noGrp="1"/>
          </p:cNvGraphicFramePr>
          <p:nvPr>
            <p:extLst/>
          </p:nvPr>
        </p:nvGraphicFramePr>
        <p:xfrm>
          <a:off x="7762887" y="904857"/>
          <a:ext cx="3995518" cy="3009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95518">
                  <a:extLst>
                    <a:ext uri="{9D8B030D-6E8A-4147-A177-3AD203B41FA5}">
                      <a16:colId xmlns="" xmlns:a16="http://schemas.microsoft.com/office/drawing/2014/main" val="3147734947"/>
                    </a:ext>
                  </a:extLst>
                </a:gridCol>
              </a:tblGrid>
              <a:tr h="3333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МЕРОПРИЯТИЯ</a:t>
                      </a:r>
                      <a:endParaRPr lang="ru-RU" sz="1200" dirty="0"/>
                    </a:p>
                  </a:txBody>
                  <a:tcPr anchor="ctr">
                    <a:solidFill>
                      <a:srgbClr val="8E0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02968726"/>
                  </a:ext>
                </a:extLst>
              </a:tr>
              <a:tr h="48584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Культурно – творческий фестиваль  развития креативного потенциала детей и молодежи «Притяжение»</a:t>
                      </a:r>
                      <a:endParaRPr lang="ru-RU" sz="1200" dirty="0"/>
                    </a:p>
                  </a:txBody>
                  <a:tcPr anchor="ctr">
                    <a:solidFill>
                      <a:srgbClr val="FFD1D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004213441"/>
                  </a:ext>
                </a:extLst>
              </a:tr>
              <a:tr h="87034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Академический фестиваль</a:t>
                      </a:r>
                      <a:r>
                        <a:rPr lang="ru-RU" sz="1200" baseline="0" dirty="0" smtClean="0"/>
                        <a:t> молодежного творчества «Студенческая весна в СКГА - 2026»</a:t>
                      </a:r>
                      <a:endParaRPr lang="ru-RU" sz="1200" dirty="0"/>
                    </a:p>
                  </a:txBody>
                  <a:tcPr anchor="ctr">
                    <a:solidFill>
                      <a:srgbClr val="FFD1D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558363"/>
                  </a:ext>
                </a:extLst>
              </a:tr>
              <a:tr h="680176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Участие в</a:t>
                      </a:r>
                      <a:r>
                        <a:rPr lang="ru-RU" sz="1200" baseline="0" dirty="0" smtClean="0"/>
                        <a:t> благотворительной акции для воспитанников республиканского детского дома-интерната для умственно отсталых детей «Забота»</a:t>
                      </a:r>
                      <a:endParaRPr lang="ru-RU" sz="1200" dirty="0"/>
                    </a:p>
                  </a:txBody>
                  <a:tcPr anchor="ctr">
                    <a:solidFill>
                      <a:srgbClr val="FFD1D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98744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Региональный этап Всероссийского творческого фестиваля «Российская студенческая весна»,               город</a:t>
                      </a:r>
                      <a:r>
                        <a:rPr lang="ru-RU" sz="1200" baseline="0" dirty="0" smtClean="0"/>
                        <a:t> </a:t>
                      </a:r>
                      <a:r>
                        <a:rPr lang="ru-RU" sz="1200" dirty="0" smtClean="0"/>
                        <a:t> Карачаевск </a:t>
                      </a:r>
                      <a:endParaRPr lang="ru-RU" sz="1200" dirty="0"/>
                    </a:p>
                  </a:txBody>
                  <a:tcPr anchor="ctr">
                    <a:solidFill>
                      <a:srgbClr val="FFD1D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85172985"/>
                  </a:ext>
                </a:extLst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9" t="9109"/>
          <a:stretch>
            <a:fillRect/>
          </a:stretch>
        </p:blipFill>
        <p:spPr>
          <a:xfrm>
            <a:off x="7810512" y="3952879"/>
            <a:ext cx="1864226" cy="27374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5736" y="4286256"/>
            <a:ext cx="3524275" cy="23336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837" y="4286256"/>
            <a:ext cx="3458679" cy="23336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23" t="9488" r="6056"/>
          <a:stretch/>
        </p:blipFill>
        <p:spPr>
          <a:xfrm>
            <a:off x="9810776" y="3952879"/>
            <a:ext cx="1927302" cy="27260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4302" y="1594520"/>
            <a:ext cx="3458679" cy="23057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559" y="1582564"/>
            <a:ext cx="3458679" cy="23057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9" name="Group 2"/>
          <p:cNvGrpSpPr/>
          <p:nvPr/>
        </p:nvGrpSpPr>
        <p:grpSpPr>
          <a:xfrm>
            <a:off x="190459" y="0"/>
            <a:ext cx="857257" cy="857257"/>
            <a:chOff x="0" y="0"/>
            <a:chExt cx="1714513" cy="1714513"/>
          </a:xfrm>
        </p:grpSpPr>
        <p:sp>
          <p:nvSpPr>
            <p:cNvPr id="20" name="Freeform 3"/>
            <p:cNvSpPr/>
            <p:nvPr/>
          </p:nvSpPr>
          <p:spPr>
            <a:xfrm>
              <a:off x="0" y="0"/>
              <a:ext cx="1714500" cy="1714500"/>
            </a:xfrm>
            <a:custGeom>
              <a:avLst/>
              <a:gdLst/>
              <a:ahLst/>
              <a:cxnLst/>
              <a:rect l="l" t="t" r="r" b="b"/>
              <a:pathLst>
                <a:path w="1714500" h="1714500">
                  <a:moveTo>
                    <a:pt x="0" y="0"/>
                  </a:moveTo>
                  <a:lnTo>
                    <a:pt x="1714500" y="0"/>
                  </a:lnTo>
                  <a:lnTo>
                    <a:pt x="1714500" y="1714500"/>
                  </a:lnTo>
                  <a:lnTo>
                    <a:pt x="0" y="1714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</p:grpSp>
      <p:sp>
        <p:nvSpPr>
          <p:cNvPr id="21" name="Прямоугольник 20"/>
          <p:cNvSpPr/>
          <p:nvPr/>
        </p:nvSpPr>
        <p:spPr>
          <a:xfrm>
            <a:off x="0" y="238103"/>
            <a:ext cx="12192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" pitchFamily="34" charset="-122"/>
                <a:cs typeface="Times New Roman" pitchFamily="34" charset="-120"/>
              </a:rPr>
              <a:t>Центр культуры и творчества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3710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5"/>
          <p:cNvSpPr txBox="1"/>
          <p:nvPr/>
        </p:nvSpPr>
        <p:spPr>
          <a:xfrm>
            <a:off x="5186823" y="608397"/>
            <a:ext cx="3007771" cy="2655963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4166"/>
              </a:lnSpc>
            </a:pPr>
            <a:endParaRPr/>
          </a:p>
        </p:txBody>
      </p:sp>
      <p:sp>
        <p:nvSpPr>
          <p:cNvPr id="11" name="TextBox 11"/>
          <p:cNvSpPr txBox="1"/>
          <p:nvPr/>
        </p:nvSpPr>
        <p:spPr>
          <a:xfrm>
            <a:off x="904839" y="1142984"/>
            <a:ext cx="4127647" cy="11288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defRPr sz="2200" b="1"/>
            </a:pPr>
            <a:r>
              <a:rPr lang="ru-RU" sz="1467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 июня 2022 года по настоящее время совершено 48 двухнедельных выезда по 10 человек в военный госпиталь г. Ростов-на-Дону. </a:t>
            </a:r>
            <a:r>
              <a:rPr lang="ru-RU" sz="1467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За три года в госпитали прошли порядка 300 студентов</a:t>
            </a:r>
          </a:p>
          <a:p>
            <a:pPr algn="just">
              <a:defRPr sz="2200" b="1"/>
            </a:pPr>
            <a:endParaRPr lang="ru-RU" sz="1467" dirty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0480" y="121087"/>
            <a:ext cx="12192000" cy="6914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6600"/>
              </a:lnSpc>
              <a:defRPr sz="4400" b="1" spc="-316">
                <a:solidFill>
                  <a:srgbClr val="771F28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ctr"/>
            <a:r>
              <a:rPr sz="2000" spc="0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Результаты</a:t>
            </a:r>
            <a:r>
              <a:rPr sz="2000" spc="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</a:t>
            </a:r>
            <a:r>
              <a:rPr sz="2000" spc="0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добровольческой</a:t>
            </a:r>
            <a:r>
              <a:rPr sz="2000" spc="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</a:t>
            </a:r>
            <a:r>
              <a:rPr sz="2000" spc="0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деятельности</a:t>
            </a:r>
            <a:endParaRPr sz="2000" spc="0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09588" y="2381243"/>
            <a:ext cx="4286280" cy="14469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 sz="2200" b="1"/>
            </a:pPr>
            <a:r>
              <a:rPr lang="ru-RU" sz="1467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 2022 года швейная лаборатория Института дизайна и лингвистики перепрофилирована на пошив нательного термобелья для военнослужащих СВО. Волонтерами института изготовлено и направлено в зону СВО уже свыше 7 500 комплектов термобелья и носков</a:t>
            </a:r>
          </a:p>
        </p:txBody>
      </p:sp>
      <p:sp>
        <p:nvSpPr>
          <p:cNvPr id="15" name="Freeform 15"/>
          <p:cNvSpPr/>
          <p:nvPr/>
        </p:nvSpPr>
        <p:spPr>
          <a:xfrm>
            <a:off x="380960" y="1238235"/>
            <a:ext cx="354847" cy="3202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 w="12700">
            <a:miter lim="400000"/>
          </a:ln>
        </p:spPr>
        <p:txBody>
          <a:bodyPr lIns="30479" tIns="30479" rIns="30479" bIns="30479"/>
          <a:lstStyle/>
          <a:p>
            <a:endParaRPr/>
          </a:p>
        </p:txBody>
      </p:sp>
      <p:sp>
        <p:nvSpPr>
          <p:cNvPr id="16" name="Freeform 15"/>
          <p:cNvSpPr/>
          <p:nvPr/>
        </p:nvSpPr>
        <p:spPr>
          <a:xfrm>
            <a:off x="380960" y="2381243"/>
            <a:ext cx="337548" cy="3202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 w="12700">
            <a:miter lim="400000"/>
          </a:ln>
        </p:spPr>
        <p:txBody>
          <a:bodyPr lIns="30479" tIns="30479" rIns="30479" bIns="30479"/>
          <a:lstStyle/>
          <a:p>
            <a:endParaRPr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82"/>
          <a:stretch>
            <a:fillRect/>
          </a:stretch>
        </p:blipFill>
        <p:spPr>
          <a:xfrm>
            <a:off x="8905895" y="1047734"/>
            <a:ext cx="2952771" cy="16935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Прямоугольник 1"/>
          <p:cNvSpPr/>
          <p:nvPr/>
        </p:nvSpPr>
        <p:spPr>
          <a:xfrm>
            <a:off x="904839" y="5000636"/>
            <a:ext cx="4238655" cy="9954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67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На регулярной основе студенты являются донорами крови и костного мозга. За этот учебный год в донорских акциях приняло участие свыше 300 студентов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57214" y="3905254"/>
            <a:ext cx="4270523" cy="9954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67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Силами сотрудников и студентов СКГА на регулярной основе формируется гуманитарный груз. Всего передано свыше 80 тонн гуманитарной помощи</a:t>
            </a:r>
          </a:p>
        </p:txBody>
      </p:sp>
      <p:sp>
        <p:nvSpPr>
          <p:cNvPr id="26" name="Freeform 15"/>
          <p:cNvSpPr/>
          <p:nvPr/>
        </p:nvSpPr>
        <p:spPr>
          <a:xfrm>
            <a:off x="380960" y="3857628"/>
            <a:ext cx="337548" cy="3202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 w="12700">
            <a:miter lim="400000"/>
          </a:ln>
        </p:spPr>
        <p:txBody>
          <a:bodyPr lIns="30479" tIns="30479" rIns="30479" bIns="30479"/>
          <a:lstStyle/>
          <a:p>
            <a:endParaRPr/>
          </a:p>
        </p:txBody>
      </p:sp>
      <p:sp>
        <p:nvSpPr>
          <p:cNvPr id="27" name="Freeform 15"/>
          <p:cNvSpPr/>
          <p:nvPr/>
        </p:nvSpPr>
        <p:spPr>
          <a:xfrm>
            <a:off x="380960" y="5000636"/>
            <a:ext cx="337548" cy="3202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 w="12700">
            <a:miter lim="400000"/>
          </a:ln>
        </p:spPr>
        <p:txBody>
          <a:bodyPr lIns="30479" tIns="30479" rIns="30479" bIns="30479"/>
          <a:lstStyle/>
          <a:p>
            <a:endParaRPr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7373" y="4841873"/>
            <a:ext cx="2811011" cy="18732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2" name="Рисунок 3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59" t="10223" r="2418" b="49439"/>
          <a:stretch/>
        </p:blipFill>
        <p:spPr>
          <a:xfrm>
            <a:off x="8905895" y="2857496"/>
            <a:ext cx="2952771" cy="18082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35" name="Group 2"/>
          <p:cNvGrpSpPr/>
          <p:nvPr/>
        </p:nvGrpSpPr>
        <p:grpSpPr>
          <a:xfrm>
            <a:off x="190459" y="142852"/>
            <a:ext cx="1047757" cy="1000132"/>
            <a:chOff x="0" y="0"/>
            <a:chExt cx="1714513" cy="1714513"/>
          </a:xfrm>
        </p:grpSpPr>
        <p:sp>
          <p:nvSpPr>
            <p:cNvPr id="36" name="Freeform 3"/>
            <p:cNvSpPr/>
            <p:nvPr/>
          </p:nvSpPr>
          <p:spPr>
            <a:xfrm>
              <a:off x="0" y="0"/>
              <a:ext cx="1714500" cy="1714500"/>
            </a:xfrm>
            <a:custGeom>
              <a:avLst/>
              <a:gdLst/>
              <a:ahLst/>
              <a:cxnLst/>
              <a:rect l="l" t="t" r="r" b="b"/>
              <a:pathLst>
                <a:path w="1714500" h="1714500">
                  <a:moveTo>
                    <a:pt x="0" y="0"/>
                  </a:moveTo>
                  <a:lnTo>
                    <a:pt x="1714500" y="0"/>
                  </a:lnTo>
                  <a:lnTo>
                    <a:pt x="1714500" y="1714500"/>
                  </a:lnTo>
                  <a:lnTo>
                    <a:pt x="0" y="1714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pic>
        <p:nvPicPr>
          <p:cNvPr id="38" name="Picture 14" descr="C:\Users\Ella.Darmilova\Desktop\фото 2026\i (16).jpg"/>
          <p:cNvPicPr>
            <a:picLocks noChangeAspect="1" noChangeArrowheads="1"/>
          </p:cNvPicPr>
          <p:nvPr/>
        </p:nvPicPr>
        <p:blipFill>
          <a:blip r:embed="rId7"/>
          <a:srcRect t="4861" b="10078"/>
          <a:stretch>
            <a:fillRect/>
          </a:stretch>
        </p:blipFill>
        <p:spPr bwMode="auto">
          <a:xfrm>
            <a:off x="5714997" y="1047734"/>
            <a:ext cx="2667019" cy="33337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6498" name="Picture 2" descr="C:\Users\Ella.Darmilova\Downloads\78e5337e-454d-4589-a4a2-c1ea2b8a0511.jpg"/>
          <p:cNvPicPr>
            <a:picLocks noChangeAspect="1" noChangeArrowheads="1"/>
          </p:cNvPicPr>
          <p:nvPr/>
        </p:nvPicPr>
        <p:blipFill>
          <a:blip r:embed="rId8"/>
          <a:srcRect l="6476" t="15542" r="13228" b="10206"/>
          <a:stretch>
            <a:fillRect/>
          </a:stretch>
        </p:blipFill>
        <p:spPr bwMode="auto">
          <a:xfrm>
            <a:off x="8953520" y="4905385"/>
            <a:ext cx="2952771" cy="18394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9" name="AutoShape 10"/>
          <p:cNvSpPr/>
          <p:nvPr/>
        </p:nvSpPr>
        <p:spPr>
          <a:xfrm>
            <a:off x="5429246" y="1333485"/>
            <a:ext cx="30479" cy="5000660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94031147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5"/>
          <p:cNvSpPr/>
          <p:nvPr/>
        </p:nvSpPr>
        <p:spPr>
          <a:xfrm>
            <a:off x="333335" y="2047865"/>
            <a:ext cx="337548" cy="3202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 w="12700">
            <a:miter lim="400000"/>
          </a:ln>
        </p:spPr>
        <p:txBody>
          <a:bodyPr lIns="30479" tIns="30479" rIns="30479" bIns="30479"/>
          <a:lstStyle/>
          <a:p>
            <a:endParaRPr/>
          </a:p>
        </p:txBody>
      </p:sp>
      <p:sp>
        <p:nvSpPr>
          <p:cNvPr id="16" name="Freeform 15"/>
          <p:cNvSpPr/>
          <p:nvPr/>
        </p:nvSpPr>
        <p:spPr>
          <a:xfrm>
            <a:off x="380960" y="3047997"/>
            <a:ext cx="337548" cy="3202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 w="12700">
            <a:miter lim="400000"/>
          </a:ln>
        </p:spPr>
        <p:txBody>
          <a:bodyPr lIns="30479" tIns="30479" rIns="30479" bIns="30479"/>
          <a:lstStyle/>
          <a:p>
            <a:endParaRPr/>
          </a:p>
        </p:txBody>
      </p:sp>
      <p:sp>
        <p:nvSpPr>
          <p:cNvPr id="17" name="TextBox 15"/>
          <p:cNvSpPr txBox="1"/>
          <p:nvPr/>
        </p:nvSpPr>
        <p:spPr>
          <a:xfrm>
            <a:off x="1523968" y="1095359"/>
            <a:ext cx="9601200" cy="3125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just">
              <a:lnSpc>
                <a:spcPts val="2700"/>
              </a:lnSpc>
              <a:defRPr sz="2800" b="1"/>
            </a:lvl1pPr>
          </a:lstStyle>
          <a:p>
            <a:r>
              <a:rPr sz="1867" dirty="0" err="1">
                <a:solidFill>
                  <a:srgbClr val="800000"/>
                </a:solidFill>
                <a:latin typeface="Arial Narrow" panose="020B0606020202030204" pitchFamily="34" charset="0"/>
                <a:cs typeface="Arial" pitchFamily="34" charset="0"/>
              </a:rPr>
              <a:t>Более</a:t>
            </a:r>
            <a:r>
              <a:rPr sz="1867" dirty="0">
                <a:solidFill>
                  <a:srgbClr val="800000"/>
                </a:solidFill>
                <a:latin typeface="Arial Narrow" panose="020B0606020202030204" pitchFamily="34" charset="0"/>
                <a:cs typeface="Arial" pitchFamily="34" charset="0"/>
              </a:rPr>
              <a:t> </a:t>
            </a:r>
            <a:r>
              <a:rPr lang="ru-RU" sz="1867" dirty="0">
                <a:solidFill>
                  <a:srgbClr val="800000"/>
                </a:solidFill>
                <a:latin typeface="Arial Narrow" panose="020B0606020202030204" pitchFamily="34" charset="0"/>
                <a:cs typeface="Arial" pitchFamily="34" charset="0"/>
              </a:rPr>
              <a:t>1500</a:t>
            </a:r>
            <a:r>
              <a:rPr sz="1867" dirty="0">
                <a:solidFill>
                  <a:srgbClr val="800000"/>
                </a:solidFill>
                <a:latin typeface="Arial Narrow" panose="020B0606020202030204" pitchFamily="34" charset="0"/>
                <a:cs typeface="Arial" pitchFamily="34" charset="0"/>
              </a:rPr>
              <a:t> </a:t>
            </a:r>
            <a:r>
              <a:rPr sz="1867" dirty="0" err="1">
                <a:solidFill>
                  <a:srgbClr val="800000"/>
                </a:solidFill>
                <a:latin typeface="Arial Narrow" panose="020B0606020202030204" pitchFamily="34" charset="0"/>
                <a:cs typeface="Arial" pitchFamily="34" charset="0"/>
              </a:rPr>
              <a:t>студентов</a:t>
            </a:r>
            <a:r>
              <a:rPr sz="1867" dirty="0">
                <a:solidFill>
                  <a:srgbClr val="800000"/>
                </a:solidFill>
                <a:latin typeface="Arial Narrow" panose="020B0606020202030204" pitchFamily="34" charset="0"/>
                <a:cs typeface="Arial" pitchFamily="34" charset="0"/>
              </a:rPr>
              <a:t> СКГА </a:t>
            </a:r>
            <a:r>
              <a:rPr sz="1867" dirty="0" err="1">
                <a:solidFill>
                  <a:srgbClr val="800000"/>
                </a:solidFill>
                <a:latin typeface="Arial Narrow" panose="020B0606020202030204" pitchFamily="34" charset="0"/>
                <a:cs typeface="Arial" pitchFamily="34" charset="0"/>
              </a:rPr>
              <a:t>приняли</a:t>
            </a:r>
            <a:r>
              <a:rPr sz="1867" dirty="0">
                <a:solidFill>
                  <a:srgbClr val="800000"/>
                </a:solidFill>
                <a:latin typeface="Arial Narrow" panose="020B0606020202030204" pitchFamily="34" charset="0"/>
                <a:cs typeface="Arial" pitchFamily="34" charset="0"/>
              </a:rPr>
              <a:t> </a:t>
            </a:r>
            <a:r>
              <a:rPr sz="1867" dirty="0" err="1">
                <a:solidFill>
                  <a:srgbClr val="800000"/>
                </a:solidFill>
                <a:latin typeface="Arial Narrow" panose="020B0606020202030204" pitchFamily="34" charset="0"/>
                <a:cs typeface="Arial" pitchFamily="34" charset="0"/>
              </a:rPr>
              <a:t>участие</a:t>
            </a:r>
            <a:r>
              <a:rPr sz="1867" dirty="0">
                <a:solidFill>
                  <a:srgbClr val="800000"/>
                </a:solidFill>
                <a:latin typeface="Arial Narrow" panose="020B0606020202030204" pitchFamily="34" charset="0"/>
                <a:cs typeface="Arial" pitchFamily="34" charset="0"/>
              </a:rPr>
              <a:t> в </a:t>
            </a:r>
            <a:r>
              <a:rPr sz="1867" dirty="0" err="1">
                <a:solidFill>
                  <a:srgbClr val="800000"/>
                </a:solidFill>
                <a:latin typeface="Arial Narrow" panose="020B0606020202030204" pitchFamily="34" charset="0"/>
                <a:cs typeface="Arial" pitchFamily="34" charset="0"/>
              </a:rPr>
              <a:t>волонтерских</a:t>
            </a:r>
            <a:r>
              <a:rPr sz="1867" dirty="0">
                <a:solidFill>
                  <a:srgbClr val="800000"/>
                </a:solidFill>
                <a:latin typeface="Arial Narrow" panose="020B0606020202030204" pitchFamily="34" charset="0"/>
                <a:cs typeface="Arial" pitchFamily="34" charset="0"/>
              </a:rPr>
              <a:t> </a:t>
            </a:r>
            <a:r>
              <a:rPr sz="1867" dirty="0" err="1">
                <a:solidFill>
                  <a:srgbClr val="800000"/>
                </a:solidFill>
                <a:latin typeface="Arial Narrow" panose="020B0606020202030204" pitchFamily="34" charset="0"/>
                <a:cs typeface="Arial" pitchFamily="34" charset="0"/>
              </a:rPr>
              <a:t>инициативах</a:t>
            </a:r>
            <a:endParaRPr sz="1867" dirty="0">
              <a:solidFill>
                <a:srgbClr val="800000"/>
              </a:solidFill>
              <a:latin typeface="Arial Narrow" panose="020B0606020202030204" pitchFamily="34" charset="0"/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76211" y="1333485"/>
            <a:ext cx="11287204" cy="5025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33" b="1" dirty="0">
                <a:solidFill>
                  <a:srgbClr val="8D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течение учебного года добровольческое направление активно расширяло спектр социально значимых инициатив и укрепляло взаимодействие с учреждениями социальной поддержки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09588" y="2036083"/>
            <a:ext cx="5000661" cy="912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333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Сотрудничество с реабилитационным центром </a:t>
            </a:r>
            <a:r>
              <a:rPr lang="ru-RU" sz="1333" b="1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для собак-инвалидов «Белый клык»</a:t>
            </a:r>
            <a:r>
              <a:rPr lang="ru-RU" sz="1333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, деятельность которого направлена на помощь и восстановление животных, нуждающихся в особой заботе и внимании</a:t>
            </a:r>
          </a:p>
        </p:txBody>
      </p:sp>
      <p:sp>
        <p:nvSpPr>
          <p:cNvPr id="18" name="AutoShape 10"/>
          <p:cNvSpPr/>
          <p:nvPr/>
        </p:nvSpPr>
        <p:spPr>
          <a:xfrm>
            <a:off x="5910122" y="2376179"/>
            <a:ext cx="32333" cy="3643379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720" r="38349"/>
          <a:stretch/>
        </p:blipFill>
        <p:spPr>
          <a:xfrm>
            <a:off x="5994400" y="2036083"/>
            <a:ext cx="2586293" cy="1676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Прямоугольник 18"/>
          <p:cNvSpPr/>
          <p:nvPr/>
        </p:nvSpPr>
        <p:spPr>
          <a:xfrm>
            <a:off x="809588" y="3000372"/>
            <a:ext cx="4945817" cy="11179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333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На системной основе выстроено взаимодействие с </a:t>
            </a:r>
            <a:r>
              <a:rPr lang="ru-RU" sz="1333" b="1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Домом ребенка города Черкесска.</a:t>
            </a:r>
            <a:r>
              <a:rPr lang="ru-RU" sz="1333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За учебный год добровольцами было организовано 7 выездов, каждый из которых стал важным вкладом в создание атмосферы поддержки, внимания и душевного тепла для воспитанников учреждения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857214" y="4095755"/>
            <a:ext cx="4912010" cy="2215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SzPct val="100000"/>
              <a:buFont typeface="Wingdings" pitchFamily="2" charset="2"/>
              <a:buChar char="Ø"/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Налажено сотрудничество </a:t>
            </a:r>
            <a:r>
              <a:rPr lang="ru-RU" sz="1333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 пансионатом «Гармония</a:t>
            </a: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». В рамках добровольческой деятельности было проведено 2 выезда, направленных на оказание социальной поддержки, организацию досуга и укрепление </a:t>
            </a:r>
            <a:r>
              <a:rPr lang="ru-RU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межпоколенческого</a:t>
            </a: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взаимодействия</a:t>
            </a:r>
          </a:p>
          <a:p>
            <a:pPr algn="just">
              <a:buSzPct val="100000"/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rPr lang="ru-RU" sz="1333" dirty="0">
                <a:solidFill>
                  <a:srgbClr val="8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Запуск «Волонтерской книжки СКГА»</a:t>
            </a:r>
          </a:p>
          <a:p>
            <a:pPr algn="just">
              <a:buSzPct val="100000"/>
              <a:defRPr b="1">
                <a:latin typeface="Arial"/>
                <a:ea typeface="Arial"/>
                <a:cs typeface="Arial"/>
                <a:sym typeface="Arial"/>
              </a:defRPr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  <a:sym typeface="Arial"/>
              </a:rPr>
              <a:t>В целях систематизации добровольческой активности на портале «</a:t>
            </a:r>
            <a:r>
              <a:rPr lang="ru-RU" sz="1333" dirty="0" err="1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  <a:sym typeface="Arial"/>
              </a:rPr>
              <a:t>Добро.рф</a:t>
            </a: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  <a:sym typeface="Arial"/>
              </a:rPr>
              <a:t>» разработана «Волонтёрская книжка СКГА», которая прошла верификацию. В настоящее время мы проставляем в ней официальные часы волонтёрской работы</a:t>
            </a:r>
          </a:p>
          <a:p>
            <a:pPr algn="just"/>
            <a:endParaRPr lang="ru-RU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" b="9659"/>
          <a:stretch/>
        </p:blipFill>
        <p:spPr>
          <a:xfrm>
            <a:off x="6010216" y="4197868"/>
            <a:ext cx="2570477" cy="17489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67"/>
          <a:stretch/>
        </p:blipFill>
        <p:spPr>
          <a:xfrm>
            <a:off x="8699810" y="2036084"/>
            <a:ext cx="2579938" cy="16447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5" name="Freeform 15"/>
          <p:cNvSpPr/>
          <p:nvPr/>
        </p:nvSpPr>
        <p:spPr>
          <a:xfrm>
            <a:off x="380960" y="4143380"/>
            <a:ext cx="337548" cy="3202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 w="12700">
            <a:miter lim="400000"/>
          </a:ln>
        </p:spPr>
        <p:txBody>
          <a:bodyPr lIns="30479" tIns="30479" rIns="30479" bIns="30479"/>
          <a:lstStyle/>
          <a:p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68"/>
          <a:stretch/>
        </p:blipFill>
        <p:spPr>
          <a:xfrm>
            <a:off x="8685052" y="4221567"/>
            <a:ext cx="2554110" cy="17595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29" name="Group 2"/>
          <p:cNvGrpSpPr/>
          <p:nvPr/>
        </p:nvGrpSpPr>
        <p:grpSpPr>
          <a:xfrm>
            <a:off x="238084" y="190478"/>
            <a:ext cx="857257" cy="857257"/>
            <a:chOff x="0" y="0"/>
            <a:chExt cx="1714513" cy="1714513"/>
          </a:xfrm>
        </p:grpSpPr>
        <p:sp>
          <p:nvSpPr>
            <p:cNvPr id="30" name="Freeform 3"/>
            <p:cNvSpPr/>
            <p:nvPr/>
          </p:nvSpPr>
          <p:spPr>
            <a:xfrm>
              <a:off x="0" y="0"/>
              <a:ext cx="1714500" cy="1714500"/>
            </a:xfrm>
            <a:custGeom>
              <a:avLst/>
              <a:gdLst/>
              <a:ahLst/>
              <a:cxnLst/>
              <a:rect l="l" t="t" r="r" b="b"/>
              <a:pathLst>
                <a:path w="1714500" h="1714500">
                  <a:moveTo>
                    <a:pt x="0" y="0"/>
                  </a:moveTo>
                  <a:lnTo>
                    <a:pt x="1714500" y="0"/>
                  </a:lnTo>
                  <a:lnTo>
                    <a:pt x="1714500" y="1714500"/>
                  </a:lnTo>
                  <a:lnTo>
                    <a:pt x="0" y="1714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</p:grpSp>
      <p:sp>
        <p:nvSpPr>
          <p:cNvPr id="13" name="TextBox 12"/>
          <p:cNvSpPr txBox="1"/>
          <p:nvPr/>
        </p:nvSpPr>
        <p:spPr>
          <a:xfrm>
            <a:off x="1871598" y="149616"/>
            <a:ext cx="8948802" cy="6914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6600"/>
              </a:lnSpc>
              <a:defRPr sz="4400" b="1" spc="-316">
                <a:solidFill>
                  <a:srgbClr val="771F28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ctr"/>
            <a:r>
              <a:rPr sz="2000" spc="0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Результаты</a:t>
            </a:r>
            <a:r>
              <a:rPr sz="2000" spc="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sz="2000" spc="0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добровольческой</a:t>
            </a:r>
            <a:r>
              <a:rPr sz="2000" spc="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sz="2000" spc="0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деятельности</a:t>
            </a:r>
            <a:endParaRPr sz="2000" spc="0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Freeform 15"/>
          <p:cNvSpPr/>
          <p:nvPr/>
        </p:nvSpPr>
        <p:spPr>
          <a:xfrm>
            <a:off x="380960" y="5191137"/>
            <a:ext cx="337548" cy="3202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 w="12700">
            <a:miter lim="400000"/>
          </a:ln>
        </p:spPr>
        <p:txBody>
          <a:bodyPr lIns="30479" tIns="30479" rIns="30479" bIns="3047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70598001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9">
            <a:extLst>
              <a:ext uri="{FF2B5EF4-FFF2-40B4-BE49-F238E27FC236}">
                <a16:creationId xmlns="" xmlns:a16="http://schemas.microsoft.com/office/drawing/2014/main" id="{30E7F2AF-D789-42EE-8602-F572BCE16E7F}"/>
              </a:ext>
            </a:extLst>
          </p:cNvPr>
          <p:cNvSpPr txBox="1"/>
          <p:nvPr/>
        </p:nvSpPr>
        <p:spPr>
          <a:xfrm>
            <a:off x="373172" y="1687354"/>
            <a:ext cx="4048041" cy="51291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indent="304815" algn="just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Открытый региональный турнир по конному спорту приуроченный ко  дню Возражение карачаевского  народа и 81 Годовщины Победы </a:t>
            </a:r>
          </a:p>
          <a:p>
            <a:pPr indent="304815" algn="just">
              <a:buFont typeface="Wingdings" panose="05000000000000000000" pitchFamily="2" charset="2"/>
              <a:buChar char="ü"/>
            </a:pPr>
            <a:endParaRPr lang="ru-RU" sz="1600" b="1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indent="304815" algn="just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Открытый республиканский турнир по скалолазанию на искусственном рельефе среди юношей и девушек</a:t>
            </a:r>
          </a:p>
          <a:p>
            <a:pPr indent="304815" algn="just">
              <a:buFont typeface="Wingdings" panose="05000000000000000000" pitchFamily="2" charset="2"/>
              <a:buChar char="ü"/>
            </a:pPr>
            <a:endParaRPr lang="ru-RU" sz="1600" b="1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indent="304815" algn="just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Организация спортивных площадок на фестивале «День молодежи 2025» на территории ПКИО «Зеленый остров»:</a:t>
            </a:r>
          </a:p>
          <a:p>
            <a:pPr indent="304815">
              <a:buFont typeface="Wingdings" pitchFamily="2" charset="2"/>
              <a:buChar char="Ø"/>
            </a:pPr>
            <a:r>
              <a:rPr lang="ru-RU" sz="1333" dirty="0"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Открытая площадка по волейболу   </a:t>
            </a:r>
          </a:p>
          <a:p>
            <a:pPr indent="304815">
              <a:buFont typeface="Wingdings" pitchFamily="2" charset="2"/>
              <a:buChar char="Ø"/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Открытая площадка по футболу </a:t>
            </a:r>
          </a:p>
          <a:p>
            <a:pPr indent="304815">
              <a:buFont typeface="Wingdings" pitchFamily="2" charset="2"/>
              <a:buChar char="Ø"/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Открытая площадка по </a:t>
            </a:r>
            <a:r>
              <a:rPr lang="ru-RU" sz="1333" dirty="0" err="1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воркауту</a:t>
            </a: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</a:p>
          <a:p>
            <a:pPr indent="304815">
              <a:buFont typeface="Wingdings" pitchFamily="2" charset="2"/>
              <a:buChar char="Ø"/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Открытая площадка по </a:t>
            </a:r>
            <a:r>
              <a:rPr lang="ru-RU" sz="1333" dirty="0" err="1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стритлифтингу</a:t>
            </a: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</a:p>
          <a:p>
            <a:pPr indent="304815">
              <a:buFont typeface="Wingdings" pitchFamily="2" charset="2"/>
              <a:buChar char="Ø"/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Открытая площадка по гиревому спорту </a:t>
            </a:r>
          </a:p>
          <a:p>
            <a:pPr indent="304815">
              <a:buFont typeface="Wingdings" pitchFamily="2" charset="2"/>
              <a:buChar char="Ø"/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Открытая площадка по силовым конкурсам</a:t>
            </a:r>
          </a:p>
          <a:p>
            <a:pPr indent="304815">
              <a:buFont typeface="Wingdings" pitchFamily="2" charset="2"/>
              <a:buChar char="Ø"/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Спортивный квест </a:t>
            </a:r>
          </a:p>
          <a:p>
            <a:pPr indent="304815" algn="just"/>
            <a:endParaRPr lang="ru-RU" sz="1600" b="1" dirty="0">
              <a:solidFill>
                <a:srgbClr val="80000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indent="304815" algn="just"/>
            <a:endParaRPr lang="ru-RU" sz="1600" b="1" dirty="0">
              <a:solidFill>
                <a:srgbClr val="80000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indent="304815" algn="just"/>
            <a:endParaRPr lang="ru-RU" sz="1600" b="1" dirty="0">
              <a:solidFill>
                <a:srgbClr val="80000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TextBox 20">
            <a:extLst>
              <a:ext uri="{FF2B5EF4-FFF2-40B4-BE49-F238E27FC236}">
                <a16:creationId xmlns="" xmlns:a16="http://schemas.microsoft.com/office/drawing/2014/main" id="{70C94374-B2FA-48F4-8287-18FF45AD952C}"/>
              </a:ext>
            </a:extLst>
          </p:cNvPr>
          <p:cNvSpPr txBox="1"/>
          <p:nvPr/>
        </p:nvSpPr>
        <p:spPr>
          <a:xfrm>
            <a:off x="5095868" y="1782581"/>
            <a:ext cx="3251163" cy="2462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just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Участие студентов в акциях: </a:t>
            </a:r>
          </a:p>
        </p:txBody>
      </p:sp>
      <p:sp>
        <p:nvSpPr>
          <p:cNvPr id="21" name="TextBox 21">
            <a:extLst>
              <a:ext uri="{FF2B5EF4-FFF2-40B4-BE49-F238E27FC236}">
                <a16:creationId xmlns="" xmlns:a16="http://schemas.microsoft.com/office/drawing/2014/main" id="{1B2A2A43-C45B-4D62-8BAE-8A161BDE3233}"/>
              </a:ext>
            </a:extLst>
          </p:cNvPr>
          <p:cNvSpPr txBox="1"/>
          <p:nvPr/>
        </p:nvSpPr>
        <p:spPr>
          <a:xfrm>
            <a:off x="5095868" y="2728165"/>
            <a:ext cx="3330661" cy="2502545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lvl="0" algn="just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Открытое первенство СКГА : </a:t>
            </a:r>
          </a:p>
          <a:p>
            <a:pPr lvl="0">
              <a:buFont typeface="Wingdings" pitchFamily="2" charset="2"/>
              <a:buChar char="Ø"/>
            </a:pPr>
            <a:r>
              <a:rPr lang="ru-RU" sz="1333" dirty="0"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Открытое первенство СКГА по самбо</a:t>
            </a:r>
          </a:p>
          <a:p>
            <a:pPr>
              <a:buFont typeface="Wingdings" pitchFamily="2" charset="2"/>
              <a:buChar char="Ø"/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Открытое первенство СКГА по дзюдо </a:t>
            </a:r>
          </a:p>
          <a:p>
            <a:pPr lvl="0">
              <a:buFont typeface="Wingdings" pitchFamily="2" charset="2"/>
              <a:buChar char="Ø"/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Открытое первенство СКГА по волейболу</a:t>
            </a:r>
          </a:p>
          <a:p>
            <a:pPr lvl="0">
              <a:buFont typeface="Wingdings" pitchFamily="2" charset="2"/>
              <a:buChar char="Ø"/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Открытое первенство СКГА по шахматам</a:t>
            </a:r>
          </a:p>
          <a:p>
            <a:pPr lvl="0">
              <a:buFont typeface="Wingdings" pitchFamily="2" charset="2"/>
              <a:buChar char="Ø"/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Открытое первенство СКГА по настольному теннису</a:t>
            </a:r>
          </a:p>
          <a:p>
            <a:pPr lvl="0">
              <a:buFont typeface="Wingdings" pitchFamily="2" charset="2"/>
              <a:buChar char="Ø"/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Открытое первенство СКГА по троеборью</a:t>
            </a:r>
          </a:p>
          <a:p>
            <a:pPr lvl="0">
              <a:buFont typeface="Wingdings" pitchFamily="2" charset="2"/>
              <a:buChar char="Ø"/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Открытое первенство СКГА по бадминтону</a:t>
            </a:r>
          </a:p>
          <a:p>
            <a:pPr lvl="0">
              <a:buFont typeface="Wingdings" pitchFamily="2" charset="2"/>
              <a:buChar char="Ø"/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Открытое первенство СКГА по футболу </a:t>
            </a:r>
          </a:p>
          <a:p>
            <a:pPr lvl="0">
              <a:buFont typeface="Wingdings" pitchFamily="2" charset="2"/>
              <a:buChar char="Ø"/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Открытое первенство СКГА по поднятию гири </a:t>
            </a:r>
          </a:p>
          <a:p>
            <a:pPr lvl="0">
              <a:buFont typeface="Wingdings" pitchFamily="2" charset="2"/>
              <a:buChar char="Ø"/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Открытое первенство СКГА по крикету </a:t>
            </a:r>
          </a:p>
        </p:txBody>
      </p:sp>
      <p:sp>
        <p:nvSpPr>
          <p:cNvPr id="24" name="TextBox 22">
            <a:extLst>
              <a:ext uri="{FF2B5EF4-FFF2-40B4-BE49-F238E27FC236}">
                <a16:creationId xmlns="" xmlns:a16="http://schemas.microsoft.com/office/drawing/2014/main" id="{17BDA84E-06A0-48F5-8262-C4DA9C744256}"/>
              </a:ext>
            </a:extLst>
          </p:cNvPr>
          <p:cNvSpPr txBox="1"/>
          <p:nvPr/>
        </p:nvSpPr>
        <p:spPr>
          <a:xfrm>
            <a:off x="5095868" y="2095491"/>
            <a:ext cx="3739317" cy="6153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28611" indent="-228611">
              <a:buFont typeface="Wingdings" panose="05000000000000000000" pitchFamily="2" charset="2"/>
              <a:buChar char="Ø"/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Акция «День здоровья в СКГА»</a:t>
            </a:r>
          </a:p>
          <a:p>
            <a:pPr marL="228611" indent="-228611">
              <a:buFont typeface="Wingdings" panose="05000000000000000000" pitchFamily="2" charset="2"/>
              <a:buChar char="Ø"/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Массовая гимнастика и забег приуроченный к Международному дню студенческого спорта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7BBE44A8-5DB0-45B9-9D80-E262A0A4BC5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868060" y="990600"/>
            <a:ext cx="2529209" cy="16854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CDD33D9A-348B-470B-8EE0-A773F115BB13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868060" y="2903458"/>
            <a:ext cx="2558274" cy="17048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4" name="Group 2"/>
          <p:cNvGrpSpPr/>
          <p:nvPr/>
        </p:nvGrpSpPr>
        <p:grpSpPr>
          <a:xfrm>
            <a:off x="238084" y="190478"/>
            <a:ext cx="857257" cy="857257"/>
            <a:chOff x="0" y="0"/>
            <a:chExt cx="1714513" cy="1714513"/>
          </a:xfrm>
        </p:grpSpPr>
        <p:sp>
          <p:nvSpPr>
            <p:cNvPr id="15" name="Freeform 3"/>
            <p:cNvSpPr/>
            <p:nvPr/>
          </p:nvSpPr>
          <p:spPr>
            <a:xfrm>
              <a:off x="0" y="0"/>
              <a:ext cx="1714500" cy="1714500"/>
            </a:xfrm>
            <a:custGeom>
              <a:avLst/>
              <a:gdLst/>
              <a:ahLst/>
              <a:cxnLst/>
              <a:rect l="l" t="t" r="r" b="b"/>
              <a:pathLst>
                <a:path w="1714500" h="1714500">
                  <a:moveTo>
                    <a:pt x="0" y="0"/>
                  </a:moveTo>
                  <a:lnTo>
                    <a:pt x="1714500" y="0"/>
                  </a:lnTo>
                  <a:lnTo>
                    <a:pt x="1714500" y="1714500"/>
                  </a:lnTo>
                  <a:lnTo>
                    <a:pt x="0" y="1714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16" name="TextBox 12">
            <a:extLst>
              <a:ext uri="{FF2B5EF4-FFF2-40B4-BE49-F238E27FC236}">
                <a16:creationId xmlns="" xmlns:a16="http://schemas.microsoft.com/office/drawing/2014/main" id="{EAFE7C82-4C10-450B-8B7E-20086B6B1F48}"/>
              </a:ext>
            </a:extLst>
          </p:cNvPr>
          <p:cNvSpPr txBox="1"/>
          <p:nvPr/>
        </p:nvSpPr>
        <p:spPr>
          <a:xfrm>
            <a:off x="2133600" y="584269"/>
            <a:ext cx="6334169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Физическое воспитание</a:t>
            </a:r>
            <a:endParaRPr lang="ru-RU" sz="2000" b="1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Freeform 15"/>
          <p:cNvSpPr/>
          <p:nvPr/>
        </p:nvSpPr>
        <p:spPr>
          <a:xfrm>
            <a:off x="380960" y="1619237"/>
            <a:ext cx="337548" cy="32024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 w="12700">
            <a:miter lim="400000"/>
          </a:ln>
        </p:spPr>
        <p:txBody>
          <a:bodyPr lIns="30479" tIns="30479" rIns="30479" bIns="30479"/>
          <a:lstStyle/>
          <a:p>
            <a:endParaRPr/>
          </a:p>
        </p:txBody>
      </p:sp>
      <p:sp>
        <p:nvSpPr>
          <p:cNvPr id="19" name="Freeform 15"/>
          <p:cNvSpPr/>
          <p:nvPr/>
        </p:nvSpPr>
        <p:spPr>
          <a:xfrm>
            <a:off x="380960" y="2809871"/>
            <a:ext cx="337548" cy="32024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 w="12700">
            <a:miter lim="400000"/>
          </a:ln>
        </p:spPr>
        <p:txBody>
          <a:bodyPr lIns="30479" tIns="30479" rIns="30479" bIns="30479"/>
          <a:lstStyle/>
          <a:p>
            <a:endParaRPr/>
          </a:p>
        </p:txBody>
      </p:sp>
      <p:sp>
        <p:nvSpPr>
          <p:cNvPr id="25" name="Freeform 15"/>
          <p:cNvSpPr/>
          <p:nvPr/>
        </p:nvSpPr>
        <p:spPr>
          <a:xfrm>
            <a:off x="333335" y="3762377"/>
            <a:ext cx="337548" cy="32024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 w="12700">
            <a:miter lim="400000"/>
          </a:ln>
        </p:spPr>
        <p:txBody>
          <a:bodyPr lIns="30479" tIns="30479" rIns="30479" bIns="30479"/>
          <a:lstStyle/>
          <a:p>
            <a:endParaRPr/>
          </a:p>
        </p:txBody>
      </p:sp>
      <p:sp>
        <p:nvSpPr>
          <p:cNvPr id="26" name="Freeform 15"/>
          <p:cNvSpPr/>
          <p:nvPr/>
        </p:nvSpPr>
        <p:spPr>
          <a:xfrm>
            <a:off x="4779925" y="1735676"/>
            <a:ext cx="337548" cy="32024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 w="12700">
            <a:miter lim="400000"/>
          </a:ln>
        </p:spPr>
        <p:txBody>
          <a:bodyPr lIns="30479" tIns="30479" rIns="30479" bIns="30479"/>
          <a:lstStyle/>
          <a:p>
            <a:endParaRPr/>
          </a:p>
        </p:txBody>
      </p:sp>
      <p:sp>
        <p:nvSpPr>
          <p:cNvPr id="27" name="Freeform 15"/>
          <p:cNvSpPr/>
          <p:nvPr/>
        </p:nvSpPr>
        <p:spPr>
          <a:xfrm>
            <a:off x="4779925" y="2640557"/>
            <a:ext cx="337548" cy="32024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 w="12700">
            <a:miter lim="400000"/>
          </a:ln>
        </p:spPr>
        <p:txBody>
          <a:bodyPr lIns="30479" tIns="30479" rIns="30479" bIns="30479"/>
          <a:lstStyle/>
          <a:p>
            <a:endParaRPr/>
          </a:p>
        </p:txBody>
      </p:sp>
      <p:pic>
        <p:nvPicPr>
          <p:cNvPr id="120835" name="Picture 3" descr="C:\Users\Ella.Darmilova\Desktop\фото 2026\i (28).jpg"/>
          <p:cNvPicPr>
            <a:picLocks noChangeAspect="1" noChangeArrowheads="1"/>
          </p:cNvPicPr>
          <p:nvPr/>
        </p:nvPicPr>
        <p:blipFill>
          <a:blip r:embed="rId6"/>
          <a:srcRect l="11826" t="5405" r="7600"/>
          <a:stretch>
            <a:fillRect/>
          </a:stretch>
        </p:blipFill>
        <p:spPr bwMode="auto">
          <a:xfrm>
            <a:off x="8858270" y="4857760"/>
            <a:ext cx="2596261" cy="1714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21257603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>
          <a:xfrm>
            <a:off x="685800" y="3020980"/>
            <a:ext cx="8382947" cy="1456537"/>
          </a:xfrm>
          <a:custGeom>
            <a:avLst/>
            <a:gdLst/>
            <a:ahLst/>
            <a:cxnLst/>
            <a:rect l="l" t="t" r="r" b="b"/>
            <a:pathLst>
              <a:path w="12574419" h="2184805">
                <a:moveTo>
                  <a:pt x="0" y="0"/>
                </a:moveTo>
                <a:lnTo>
                  <a:pt x="12574419" y="0"/>
                </a:lnTo>
                <a:lnTo>
                  <a:pt x="12574419" y="2184806"/>
                </a:lnTo>
                <a:lnTo>
                  <a:pt x="0" y="218480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2" name="Group 9"/>
          <p:cNvGrpSpPr/>
          <p:nvPr/>
        </p:nvGrpSpPr>
        <p:grpSpPr>
          <a:xfrm>
            <a:off x="603499" y="1963901"/>
            <a:ext cx="8478197" cy="4053043"/>
            <a:chOff x="0" y="19050"/>
            <a:chExt cx="3349411" cy="1336828"/>
          </a:xfrm>
        </p:grpSpPr>
        <p:sp>
          <p:nvSpPr>
            <p:cNvPr id="10" name="Freeform 10"/>
            <p:cNvSpPr/>
            <p:nvPr/>
          </p:nvSpPr>
          <p:spPr>
            <a:xfrm>
              <a:off x="37630" y="191843"/>
              <a:ext cx="3311781" cy="1164035"/>
            </a:xfrm>
            <a:custGeom>
              <a:avLst/>
              <a:gdLst/>
              <a:ahLst/>
              <a:cxnLst/>
              <a:rect l="l" t="t" r="r" b="b"/>
              <a:pathLst>
                <a:path w="3311781" h="1164035">
                  <a:moveTo>
                    <a:pt x="31400" y="0"/>
                  </a:moveTo>
                  <a:lnTo>
                    <a:pt x="3280381" y="0"/>
                  </a:lnTo>
                  <a:cubicBezTo>
                    <a:pt x="3288709" y="0"/>
                    <a:pt x="3296696" y="3308"/>
                    <a:pt x="3302584" y="9197"/>
                  </a:cubicBezTo>
                  <a:cubicBezTo>
                    <a:pt x="3308473" y="15086"/>
                    <a:pt x="3311781" y="23072"/>
                    <a:pt x="3311781" y="31400"/>
                  </a:cubicBezTo>
                  <a:lnTo>
                    <a:pt x="3311781" y="1132635"/>
                  </a:lnTo>
                  <a:cubicBezTo>
                    <a:pt x="3311781" y="1140962"/>
                    <a:pt x="3308473" y="1148949"/>
                    <a:pt x="3302584" y="1154838"/>
                  </a:cubicBezTo>
                  <a:cubicBezTo>
                    <a:pt x="3296696" y="1160726"/>
                    <a:pt x="3288709" y="1164035"/>
                    <a:pt x="3280381" y="1164035"/>
                  </a:cubicBezTo>
                  <a:lnTo>
                    <a:pt x="31400" y="1164035"/>
                  </a:lnTo>
                  <a:cubicBezTo>
                    <a:pt x="14058" y="1164035"/>
                    <a:pt x="0" y="1149976"/>
                    <a:pt x="0" y="1132635"/>
                  </a:cubicBezTo>
                  <a:lnTo>
                    <a:pt x="0" y="31400"/>
                  </a:lnTo>
                  <a:cubicBezTo>
                    <a:pt x="0" y="14058"/>
                    <a:pt x="14058" y="0"/>
                    <a:pt x="31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ru-RU" sz="1067" dirty="0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19050"/>
              <a:ext cx="3311781" cy="114498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925"/>
                </a:lnSpc>
              </a:pPr>
              <a:endParaRPr sz="1067"/>
            </a:p>
          </p:txBody>
        </p:sp>
      </p:grpSp>
      <p:sp>
        <p:nvSpPr>
          <p:cNvPr id="26" name="TextBox 20">
            <a:extLst>
              <a:ext uri="{FF2B5EF4-FFF2-40B4-BE49-F238E27FC236}">
                <a16:creationId xmlns="" xmlns:a16="http://schemas.microsoft.com/office/drawing/2014/main" id="{69B43462-F66F-4D67-B908-DA5839DEEF33}"/>
              </a:ext>
            </a:extLst>
          </p:cNvPr>
          <p:cNvSpPr txBox="1"/>
          <p:nvPr/>
        </p:nvSpPr>
        <p:spPr>
          <a:xfrm>
            <a:off x="4733452" y="1449657"/>
            <a:ext cx="4335295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indent="240012" algn="just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Студенческий чемпионат по фиджитал спорту «Поток». В рамках чемпионата прошли соревнования по:</a:t>
            </a:r>
          </a:p>
        </p:txBody>
      </p:sp>
      <p:sp>
        <p:nvSpPr>
          <p:cNvPr id="27" name="TextBox 21">
            <a:extLst>
              <a:ext uri="{FF2B5EF4-FFF2-40B4-BE49-F238E27FC236}">
                <a16:creationId xmlns="" xmlns:a16="http://schemas.microsoft.com/office/drawing/2014/main" id="{49AA247E-6C45-4B4A-AB34-5ADE8F51383A}"/>
              </a:ext>
            </a:extLst>
          </p:cNvPr>
          <p:cNvSpPr txBox="1"/>
          <p:nvPr/>
        </p:nvSpPr>
        <p:spPr>
          <a:xfrm>
            <a:off x="4747550" y="2188321"/>
            <a:ext cx="4265943" cy="2871684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lvl="0"/>
            <a:r>
              <a:rPr lang="ru-RU" sz="1333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Направление «Скорость» </a:t>
            </a:r>
          </a:p>
          <a:p>
            <a:pPr>
              <a:buFont typeface="Wingdings" pitchFamily="2" charset="2"/>
              <a:buChar char="Ø"/>
            </a:pPr>
            <a:r>
              <a:rPr lang="ru-RU" sz="1333" dirty="0"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en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FIFA/</a:t>
            </a: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мини-футбол – 8 команд по 5 </a:t>
            </a:r>
            <a:r>
              <a:rPr lang="ru-RU" sz="1333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участников</a:t>
            </a:r>
            <a:endParaRPr lang="ru-RU" sz="1333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en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NBA 2K22/</a:t>
            </a: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баскетбол – 8 команд по 2 </a:t>
            </a:r>
            <a:r>
              <a:rPr lang="ru-RU" sz="1333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участника</a:t>
            </a:r>
            <a:endParaRPr lang="ru-RU" sz="1333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lvl="0"/>
            <a:r>
              <a:rPr lang="ru-RU" sz="1333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Направление "Тактика"  </a:t>
            </a:r>
          </a:p>
          <a:p>
            <a:pPr lvl="0">
              <a:buFont typeface="Wingdings" pitchFamily="2" charset="2"/>
              <a:buChar char="Ø"/>
            </a:pPr>
            <a:r>
              <a:rPr lang="ru-RU" sz="1333" dirty="0"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en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CS2/</a:t>
            </a: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Пейнтбол – 8 команд по 5 </a:t>
            </a:r>
            <a:r>
              <a:rPr lang="ru-RU" sz="1333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участников</a:t>
            </a:r>
            <a:endParaRPr lang="ru-RU" sz="1333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en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PUBG/</a:t>
            </a: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Лазертаг – 8 команд по 4 </a:t>
            </a:r>
            <a:r>
              <a:rPr lang="ru-RU" sz="1333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участников</a:t>
            </a:r>
            <a:endParaRPr lang="ru-RU" sz="1333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lvl="0"/>
            <a:r>
              <a:rPr lang="ru-RU" sz="1333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Направление "Полет" </a:t>
            </a:r>
          </a:p>
          <a:p>
            <a:pPr lvl="0">
              <a:buFont typeface="Wingdings" pitchFamily="2" charset="2"/>
              <a:buChar char="Ø"/>
            </a:pPr>
            <a:r>
              <a:rPr lang="ru-RU" sz="1333" dirty="0"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Гонка дронов/Гонка дронов ПК – 8 команд по 4 </a:t>
            </a:r>
            <a:r>
              <a:rPr lang="ru-RU" sz="1333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участника </a:t>
            </a:r>
            <a:endParaRPr lang="ru-RU" sz="1333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lvl="0"/>
            <a:r>
              <a:rPr lang="ru-RU" sz="1333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Направление «Меткость» </a:t>
            </a:r>
          </a:p>
          <a:p>
            <a:pPr lvl="0">
              <a:buFont typeface="Wingdings" pitchFamily="2" charset="2"/>
              <a:buChar char="Ø"/>
            </a:pPr>
            <a:r>
              <a:rPr lang="ru-RU" sz="1333" dirty="0"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Стрельба из пневматической винтовки – 8 команд по 2 </a:t>
            </a:r>
            <a:r>
              <a:rPr lang="ru-RU" sz="1333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участника</a:t>
            </a:r>
            <a:endParaRPr lang="ru-RU" sz="1333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ru-RU" sz="1333" dirty="0"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Стрельба из лазерной винтовки – 8 команд по 2 </a:t>
            </a:r>
            <a:r>
              <a:rPr lang="ru-RU" sz="1333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участника </a:t>
            </a:r>
            <a:endParaRPr lang="ru-RU" sz="1333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lvl="0"/>
            <a:r>
              <a:rPr lang="ru-RU" sz="1333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Направление «Киберспорт» </a:t>
            </a:r>
          </a:p>
          <a:p>
            <a:pPr lvl="0">
              <a:buFont typeface="Wingdings" pitchFamily="2" charset="2"/>
              <a:buChar char="Ø"/>
            </a:pPr>
            <a:r>
              <a:rPr lang="ru-RU" sz="1333" dirty="0"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en" sz="1333" dirty="0">
                <a:latin typeface="Arial Narrow" panose="020B0606020202030204" pitchFamily="34" charset="0"/>
                <a:cs typeface="Times New Roman" panose="02020603050405020304" pitchFamily="18" charset="0"/>
              </a:rPr>
              <a:t>Dota 2 – 8 </a:t>
            </a:r>
            <a:r>
              <a:rPr lang="ru-RU" sz="1333" dirty="0">
                <a:latin typeface="Arial Narrow" panose="020B0606020202030204" pitchFamily="34" charset="0"/>
                <a:cs typeface="Times New Roman" panose="02020603050405020304" pitchFamily="18" charset="0"/>
              </a:rPr>
              <a:t>команд по 5 участников (40 человек).  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="" xmlns:a16="http://schemas.microsoft.com/office/drawing/2014/main" id="{F1C0F147-C3DA-4E07-9695-089BB8056EB3}"/>
              </a:ext>
            </a:extLst>
          </p:cNvPr>
          <p:cNvSpPr/>
          <p:nvPr/>
        </p:nvSpPr>
        <p:spPr>
          <a:xfrm>
            <a:off x="244619" y="1426702"/>
            <a:ext cx="4279745" cy="3466781"/>
          </a:xfrm>
          <a:prstGeom prst="rect">
            <a:avLst/>
          </a:prstGeom>
        </p:spPr>
        <p:txBody>
          <a:bodyPr wrap="square" lIns="60959" tIns="30479" rIns="60959" bIns="30479">
            <a:spAutoFit/>
          </a:bodyPr>
          <a:lstStyle/>
          <a:p>
            <a:pPr indent="304815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Фестиваль студенческого спорта «Вызов-Спорт». В рамках фестиваля прошли соревнования по: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indent="304815"/>
            <a:r>
              <a:rPr lang="ru-RU" sz="1333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Командные направления:</a:t>
            </a:r>
          </a:p>
          <a:p>
            <a:pPr indent="304815">
              <a:buFont typeface="Wingdings" pitchFamily="2" charset="2"/>
              <a:buChar char="Ø"/>
            </a:pPr>
            <a:r>
              <a:rPr lang="ru-RU" sz="1333" dirty="0"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Открытое первенство СКГА по мини-футболу</a:t>
            </a:r>
          </a:p>
          <a:p>
            <a:pPr indent="304815">
              <a:buFont typeface="Wingdings" pitchFamily="2" charset="2"/>
              <a:buChar char="Ø"/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Открытое первенство СКГА по волейболу</a:t>
            </a:r>
          </a:p>
          <a:p>
            <a:pPr indent="304815"/>
            <a:r>
              <a:rPr lang="ru-RU" sz="1333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Индивидуальные направления:</a:t>
            </a:r>
          </a:p>
          <a:p>
            <a:pPr indent="304815" algn="just">
              <a:buFont typeface="Wingdings" pitchFamily="2" charset="2"/>
              <a:buChar char="Ø"/>
            </a:pPr>
            <a:r>
              <a:rPr lang="ru-RU" sz="1333" dirty="0"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Открытое первенство СКГА по шахматам</a:t>
            </a:r>
          </a:p>
          <a:p>
            <a:pPr indent="304815">
              <a:buFont typeface="Wingdings" pitchFamily="2" charset="2"/>
              <a:buChar char="Ø"/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Открытое первенство СКГА по скалодрому</a:t>
            </a:r>
          </a:p>
          <a:p>
            <a:pPr indent="304815">
              <a:buFont typeface="Wingdings" pitchFamily="2" charset="2"/>
              <a:buChar char="Ø"/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Открытое первенство СКГА по стрельбе  из лука</a:t>
            </a:r>
          </a:p>
          <a:p>
            <a:pPr indent="304815">
              <a:buFont typeface="Wingdings" pitchFamily="2" charset="2"/>
              <a:buChar char="Ø"/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Открытое первенство СКГА по гиревому спорту</a:t>
            </a:r>
          </a:p>
          <a:p>
            <a:pPr indent="304815">
              <a:buFont typeface="Wingdings" pitchFamily="2" charset="2"/>
              <a:buChar char="Ø"/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Открытое первенство СКГА по воркауту</a:t>
            </a:r>
          </a:p>
          <a:p>
            <a:pPr indent="304815"/>
            <a:r>
              <a:rPr lang="ru-RU" sz="1333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Национальные виды спорта:</a:t>
            </a:r>
            <a:endParaRPr lang="ru-RU" sz="1333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indent="304815">
              <a:buFont typeface="Wingdings" pitchFamily="2" charset="2"/>
              <a:buChar char="Ø"/>
            </a:pPr>
            <a:r>
              <a:rPr lang="ru-RU" sz="1333" dirty="0"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Открытое первенство СКГА по толканию  камня</a:t>
            </a:r>
          </a:p>
          <a:p>
            <a:pPr indent="304815">
              <a:buFont typeface="Wingdings" pitchFamily="2" charset="2"/>
              <a:buChar char="Ø"/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Открытое первенство СКГА по борьбе на поясах</a:t>
            </a:r>
          </a:p>
          <a:p>
            <a:pPr indent="304815">
              <a:buFont typeface="Wingdings" pitchFamily="2" charset="2"/>
              <a:buChar char="Ø"/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Открытое первенство СКГА по перетягиванию каната  </a:t>
            </a:r>
          </a:p>
        </p:txBody>
      </p:sp>
      <p:sp>
        <p:nvSpPr>
          <p:cNvPr id="29" name="TextBox 20">
            <a:extLst>
              <a:ext uri="{FF2B5EF4-FFF2-40B4-BE49-F238E27FC236}">
                <a16:creationId xmlns="" xmlns:a16="http://schemas.microsoft.com/office/drawing/2014/main" id="{ACC46C39-D582-48E3-9B7E-AB636BC6000D}"/>
              </a:ext>
            </a:extLst>
          </p:cNvPr>
          <p:cNvSpPr txBox="1"/>
          <p:nvPr/>
        </p:nvSpPr>
        <p:spPr>
          <a:xfrm>
            <a:off x="4762491" y="5619766"/>
            <a:ext cx="4207349" cy="8204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indent="240012" algn="just"/>
            <a:r>
              <a:rPr lang="ru-RU" sz="1333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Спортивно-образовательная</a:t>
            </a:r>
            <a:r>
              <a:rPr lang="ru-RU" sz="1333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форсайт сессия «Сила в движении» направленная на формирование лидерских качеств студентов в области развития спорта </a:t>
            </a:r>
          </a:p>
        </p:txBody>
      </p:sp>
      <p:sp>
        <p:nvSpPr>
          <p:cNvPr id="30" name="TextBox 20">
            <a:extLst>
              <a:ext uri="{FF2B5EF4-FFF2-40B4-BE49-F238E27FC236}">
                <a16:creationId xmlns="" xmlns:a16="http://schemas.microsoft.com/office/drawing/2014/main" id="{949EB48C-9719-4913-8DBA-6D26419E53D3}"/>
              </a:ext>
            </a:extLst>
          </p:cNvPr>
          <p:cNvSpPr txBox="1"/>
          <p:nvPr/>
        </p:nvSpPr>
        <p:spPr>
          <a:xfrm>
            <a:off x="285710" y="5619766"/>
            <a:ext cx="4073381" cy="8204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28611" indent="240012" algn="just"/>
            <a:r>
              <a:rPr lang="ru-RU" sz="1333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Спортивно-образовательная форсайт сессия «Вызов-Спорт» направленная на улучшение взаимодействия между ВУЗами, министерствами и НКО с целью развития массового спорта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="" xmlns:a16="http://schemas.microsoft.com/office/drawing/2014/main" id="{15E2F024-8458-4BC8-92E8-25F73183E7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488401" y="1007684"/>
            <a:ext cx="2330020" cy="16479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="" xmlns:a16="http://schemas.microsoft.com/office/drawing/2014/main" id="{F208FA23-9010-407F-B93F-36DDD27819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477399" y="2857497"/>
            <a:ext cx="2330452" cy="17478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="" xmlns:a16="http://schemas.microsoft.com/office/drawing/2014/main" id="{5DF051B6-ACD5-4FBC-AE7D-1E0934BA50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488401" y="4770085"/>
            <a:ext cx="2330020" cy="1714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Group 2"/>
          <p:cNvGrpSpPr/>
          <p:nvPr/>
        </p:nvGrpSpPr>
        <p:grpSpPr>
          <a:xfrm>
            <a:off x="238084" y="190478"/>
            <a:ext cx="857257" cy="857257"/>
            <a:chOff x="0" y="0"/>
            <a:chExt cx="1714513" cy="1714513"/>
          </a:xfrm>
        </p:grpSpPr>
        <p:sp>
          <p:nvSpPr>
            <p:cNvPr id="20" name="Freeform 3"/>
            <p:cNvSpPr/>
            <p:nvPr/>
          </p:nvSpPr>
          <p:spPr>
            <a:xfrm>
              <a:off x="0" y="0"/>
              <a:ext cx="1714500" cy="1714500"/>
            </a:xfrm>
            <a:custGeom>
              <a:avLst/>
              <a:gdLst/>
              <a:ahLst/>
              <a:cxnLst/>
              <a:rect l="l" t="t" r="r" b="b"/>
              <a:pathLst>
                <a:path w="1714500" h="1714500">
                  <a:moveTo>
                    <a:pt x="0" y="0"/>
                  </a:moveTo>
                  <a:lnTo>
                    <a:pt x="1714500" y="0"/>
                  </a:lnTo>
                  <a:lnTo>
                    <a:pt x="1714500" y="1714500"/>
                  </a:lnTo>
                  <a:lnTo>
                    <a:pt x="0" y="1714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sp>
        <p:nvSpPr>
          <p:cNvPr id="21" name="TextBox 12">
            <a:extLst>
              <a:ext uri="{FF2B5EF4-FFF2-40B4-BE49-F238E27FC236}">
                <a16:creationId xmlns="" xmlns:a16="http://schemas.microsoft.com/office/drawing/2014/main" id="{EAFE7C82-4C10-450B-8B7E-20086B6B1F48}"/>
              </a:ext>
            </a:extLst>
          </p:cNvPr>
          <p:cNvSpPr txBox="1"/>
          <p:nvPr/>
        </p:nvSpPr>
        <p:spPr>
          <a:xfrm>
            <a:off x="2209800" y="375694"/>
            <a:ext cx="6334169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/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Физическое воспитание</a:t>
            </a:r>
          </a:p>
        </p:txBody>
      </p:sp>
      <p:sp>
        <p:nvSpPr>
          <p:cNvPr id="22" name="Freeform 15"/>
          <p:cNvSpPr/>
          <p:nvPr/>
        </p:nvSpPr>
        <p:spPr>
          <a:xfrm>
            <a:off x="361202" y="1333485"/>
            <a:ext cx="337548" cy="32024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  <a:ln w="12700">
            <a:miter lim="400000"/>
          </a:ln>
        </p:spPr>
        <p:txBody>
          <a:bodyPr lIns="30479" tIns="30479" rIns="30479" bIns="30479"/>
          <a:lstStyle/>
          <a:p>
            <a:endParaRPr/>
          </a:p>
        </p:txBody>
      </p:sp>
      <p:sp>
        <p:nvSpPr>
          <p:cNvPr id="23" name="Freeform 15"/>
          <p:cNvSpPr/>
          <p:nvPr/>
        </p:nvSpPr>
        <p:spPr>
          <a:xfrm>
            <a:off x="428585" y="5476889"/>
            <a:ext cx="337548" cy="32024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  <a:ln w="12700">
            <a:miter lim="400000"/>
          </a:ln>
        </p:spPr>
        <p:txBody>
          <a:bodyPr lIns="30479" tIns="30479" rIns="30479" bIns="30479"/>
          <a:lstStyle/>
          <a:p>
            <a:endParaRPr/>
          </a:p>
        </p:txBody>
      </p:sp>
      <p:sp>
        <p:nvSpPr>
          <p:cNvPr id="24" name="Freeform 15"/>
          <p:cNvSpPr/>
          <p:nvPr/>
        </p:nvSpPr>
        <p:spPr>
          <a:xfrm>
            <a:off x="4619615" y="1333485"/>
            <a:ext cx="337548" cy="32024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  <a:ln w="12700">
            <a:miter lim="400000"/>
          </a:ln>
        </p:spPr>
        <p:txBody>
          <a:bodyPr lIns="30479" tIns="30479" rIns="30479" bIns="30479"/>
          <a:lstStyle/>
          <a:p>
            <a:endParaRPr/>
          </a:p>
        </p:txBody>
      </p:sp>
      <p:sp>
        <p:nvSpPr>
          <p:cNvPr id="31" name="Freeform 15"/>
          <p:cNvSpPr/>
          <p:nvPr/>
        </p:nvSpPr>
        <p:spPr>
          <a:xfrm>
            <a:off x="4629447" y="5545715"/>
            <a:ext cx="337548" cy="32024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  <a:ln w="12700">
            <a:miter lim="400000"/>
          </a:ln>
        </p:spPr>
        <p:txBody>
          <a:bodyPr lIns="30479" tIns="30479" rIns="30479" bIns="3047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82872441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Freeform 15"/>
          <p:cNvSpPr/>
          <p:nvPr/>
        </p:nvSpPr>
        <p:spPr>
          <a:xfrm>
            <a:off x="380961" y="2012775"/>
            <a:ext cx="337547" cy="3202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 w="12700">
            <a:miter lim="400000"/>
          </a:ln>
        </p:spPr>
        <p:txBody>
          <a:bodyPr lIns="30479" rIns="30479"/>
          <a:lstStyle/>
          <a:p>
            <a:endParaRPr/>
          </a:p>
        </p:txBody>
      </p:sp>
      <p:sp>
        <p:nvSpPr>
          <p:cNvPr id="57" name="Freeform 16"/>
          <p:cNvSpPr/>
          <p:nvPr/>
        </p:nvSpPr>
        <p:spPr>
          <a:xfrm>
            <a:off x="4714865" y="2042365"/>
            <a:ext cx="337547" cy="3202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 w="12700">
            <a:miter lim="400000"/>
          </a:ln>
        </p:spPr>
        <p:txBody>
          <a:bodyPr lIns="30479" rIns="30479"/>
          <a:lstStyle/>
          <a:p>
            <a:endParaRPr/>
          </a:p>
        </p:txBody>
      </p:sp>
      <p:sp>
        <p:nvSpPr>
          <p:cNvPr id="58" name="TextBox 19"/>
          <p:cNvSpPr txBox="1"/>
          <p:nvPr/>
        </p:nvSpPr>
        <p:spPr>
          <a:xfrm>
            <a:off x="809588" y="2012775"/>
            <a:ext cx="3720690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just">
              <a:defRPr sz="2000" b="1">
                <a:solidFill>
                  <a:srgbClr val="8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sz="16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Форумы</a:t>
            </a:r>
            <a:r>
              <a:rPr sz="1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sz="16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съезды</a:t>
            </a:r>
            <a:r>
              <a:rPr sz="1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59" name="TextBox 20"/>
          <p:cNvSpPr txBox="1"/>
          <p:nvPr/>
        </p:nvSpPr>
        <p:spPr>
          <a:xfrm>
            <a:off x="5075933" y="1980164"/>
            <a:ext cx="3824424" cy="492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just">
              <a:defRPr sz="2000" b="1">
                <a:solidFill>
                  <a:srgbClr val="8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l"/>
            <a:r>
              <a:rPr sz="16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Научные</a:t>
            </a:r>
            <a:r>
              <a:rPr sz="1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sz="16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образовательные</a:t>
            </a:r>
            <a:r>
              <a:rPr sz="1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</a:t>
            </a:r>
            <a:r>
              <a:rPr sz="1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</p:txBody>
      </p:sp>
      <p:sp>
        <p:nvSpPr>
          <p:cNvPr id="60" name="TextBox 21"/>
          <p:cNvSpPr txBox="1"/>
          <p:nvPr/>
        </p:nvSpPr>
        <p:spPr>
          <a:xfrm>
            <a:off x="714337" y="2381243"/>
            <a:ext cx="3774243" cy="1712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algn="just">
              <a:buSzPct val="100000"/>
              <a:buFont typeface="Wingdings" pitchFamily="2" charset="2"/>
              <a:buChar char="Ø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  <a:sym typeface="Arial"/>
              </a:rPr>
              <a:t>Всероссийский молодёжный форум «Машук»</a:t>
            </a:r>
            <a:endParaRPr sz="1333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cs typeface="Times New Roman" pitchFamily="18" charset="0"/>
            </a:endParaRPr>
          </a:p>
          <a:p>
            <a:pPr algn="just">
              <a:buSzPct val="100000"/>
              <a:buFont typeface="Wingdings" pitchFamily="2" charset="2"/>
              <a:buChar char="Ø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Кавказский инвестиционный форум</a:t>
            </a:r>
          </a:p>
          <a:p>
            <a:pPr algn="just">
              <a:buSzPct val="100000"/>
              <a:buFont typeface="Wingdings" pitchFamily="2" charset="2"/>
              <a:buChar char="Ø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Марафон «Россия семья семей»</a:t>
            </a:r>
            <a:endParaRPr lang="en-US" sz="1333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cs typeface="Times New Roman" pitchFamily="18" charset="0"/>
            </a:endParaRPr>
          </a:p>
          <a:p>
            <a:pPr algn="just">
              <a:buSzPct val="100000"/>
              <a:buFont typeface="Wingdings" pitchFamily="2" charset="2"/>
              <a:buChar char="Ø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Итоговый конгресс Ассоциации «Я горжусь»</a:t>
            </a:r>
          </a:p>
          <a:p>
            <a:pPr algn="just">
              <a:buSzPct val="100000"/>
              <a:buFont typeface="Wingdings" pitchFamily="2" charset="2"/>
              <a:buChar char="Ø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Международный форум «Мы вместе»</a:t>
            </a:r>
          </a:p>
          <a:p>
            <a:pPr lvl="0" algn="just">
              <a:buSzPct val="100000"/>
              <a:buFont typeface="Wingdings" pitchFamily="2" charset="2"/>
              <a:buChar char="Ø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2-ой Съезд Совета обучающихся при Минобрнауки России</a:t>
            </a:r>
            <a:endParaRPr lang="en-US" sz="1333" spc="47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ea typeface="Poppins"/>
              <a:cs typeface="Times New Roman" pitchFamily="18" charset="0"/>
              <a:sym typeface="Poppins"/>
            </a:endParaRPr>
          </a:p>
          <a:p>
            <a:pPr>
              <a:buSzPct val="100000"/>
              <a:buFont typeface="Wingdings" pitchFamily="2" charset="2"/>
              <a:buChar char="Ø"/>
              <a:defRPr>
                <a:latin typeface="Arial"/>
                <a:ea typeface="Arial"/>
                <a:cs typeface="Arial"/>
                <a:sym typeface="Arial"/>
              </a:defRPr>
            </a:pPr>
            <a:endParaRPr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1" name="Прямоугольник 34"/>
          <p:cNvSpPr txBox="1"/>
          <p:nvPr/>
        </p:nvSpPr>
        <p:spPr>
          <a:xfrm>
            <a:off x="5125171" y="3703701"/>
            <a:ext cx="3463315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0479" rIns="30479">
            <a:spAutoFit/>
          </a:bodyPr>
          <a:lstStyle>
            <a:lvl1pPr algn="just">
              <a:defRPr sz="2000" b="1">
                <a:solidFill>
                  <a:srgbClr val="8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sz="16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Интеллектуальные</a:t>
            </a:r>
            <a:r>
              <a:rPr sz="1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sz="16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творческие</a:t>
            </a:r>
            <a:r>
              <a:rPr sz="1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</a:t>
            </a:r>
            <a:r>
              <a:rPr sz="1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62" name="Прямоугольник 35"/>
          <p:cNvSpPr txBox="1"/>
          <p:nvPr/>
        </p:nvSpPr>
        <p:spPr>
          <a:xfrm>
            <a:off x="761963" y="3774912"/>
            <a:ext cx="3320439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0479" rIns="30479">
            <a:spAutoFit/>
          </a:bodyPr>
          <a:lstStyle>
            <a:lvl1pPr>
              <a:defRPr sz="2000" b="1">
                <a:solidFill>
                  <a:srgbClr val="8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sz="16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Патриотические</a:t>
            </a:r>
            <a:r>
              <a:rPr sz="1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sz="16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гражданские</a:t>
            </a:r>
            <a:r>
              <a:rPr sz="1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акции</a:t>
            </a:r>
            <a:r>
              <a:rPr sz="1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63" name="Freeform 15"/>
          <p:cNvSpPr/>
          <p:nvPr/>
        </p:nvSpPr>
        <p:spPr>
          <a:xfrm>
            <a:off x="238084" y="3870163"/>
            <a:ext cx="337548" cy="3202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 w="12700">
            <a:miter lim="400000"/>
          </a:ln>
        </p:spPr>
        <p:txBody>
          <a:bodyPr lIns="30479" rIns="30479"/>
          <a:lstStyle/>
          <a:p>
            <a:endParaRPr/>
          </a:p>
        </p:txBody>
      </p:sp>
      <p:sp>
        <p:nvSpPr>
          <p:cNvPr id="64" name="Freeform 16"/>
          <p:cNvSpPr/>
          <p:nvPr/>
        </p:nvSpPr>
        <p:spPr>
          <a:xfrm>
            <a:off x="4738387" y="3837072"/>
            <a:ext cx="337547" cy="3202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 w="12700">
            <a:miter lim="400000"/>
          </a:ln>
        </p:spPr>
        <p:txBody>
          <a:bodyPr lIns="30479" rIns="30479"/>
          <a:lstStyle/>
          <a:p>
            <a:endParaRPr/>
          </a:p>
        </p:txBody>
      </p:sp>
      <p:sp>
        <p:nvSpPr>
          <p:cNvPr id="65" name="TextBox 21"/>
          <p:cNvSpPr txBox="1"/>
          <p:nvPr/>
        </p:nvSpPr>
        <p:spPr>
          <a:xfrm>
            <a:off x="5017551" y="2533877"/>
            <a:ext cx="3333774" cy="1025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algn="just">
              <a:buSzPct val="100000"/>
              <a:buFont typeface="Wingdings" pitchFamily="2" charset="2"/>
              <a:buChar char="Ø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Просветительский акселератор «Школа добровольчества»</a:t>
            </a:r>
            <a:endParaRPr sz="1333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cs typeface="Times New Roman" pitchFamily="18" charset="0"/>
            </a:endParaRPr>
          </a:p>
          <a:p>
            <a:pPr algn="just">
              <a:buSzPct val="100000"/>
              <a:buFont typeface="Wingdings" pitchFamily="2" charset="2"/>
              <a:buChar char="Ø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Открытие «Клуба дебатов»</a:t>
            </a:r>
            <a:endParaRPr sz="1333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cs typeface="Times New Roman" pitchFamily="18" charset="0"/>
            </a:endParaRPr>
          </a:p>
          <a:p>
            <a:pPr algn="just">
              <a:buSzPct val="100000"/>
              <a:buFont typeface="Wingdings" pitchFamily="2" charset="2"/>
              <a:buChar char="Ø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Работа над методическими рекомендациями для </a:t>
            </a:r>
            <a:r>
              <a:rPr lang="ru-RU" sz="1333" dirty="0" err="1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старостатов</a:t>
            </a: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России</a:t>
            </a:r>
            <a:endParaRPr sz="1333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cs typeface="Times New Roman" pitchFamily="18" charset="0"/>
            </a:endParaRPr>
          </a:p>
        </p:txBody>
      </p:sp>
      <p:sp>
        <p:nvSpPr>
          <p:cNvPr id="66" name="Rectangle 5"/>
          <p:cNvSpPr txBox="1"/>
          <p:nvPr/>
        </p:nvSpPr>
        <p:spPr>
          <a:xfrm>
            <a:off x="761963" y="4477282"/>
            <a:ext cx="3865143" cy="19384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0479" rIns="30479" anchor="ctr">
            <a:spAutoFit/>
          </a:bodyPr>
          <a:lstStyle/>
          <a:p>
            <a:pPr algn="just">
              <a:buSzPct val="100000"/>
              <a:buFont typeface="Wingdings" pitchFamily="2" charset="2"/>
              <a:buChar char="Ø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sz="1333" dirty="0" err="1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Диктант</a:t>
            </a:r>
            <a:r>
              <a:rPr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</a:t>
            </a:r>
            <a:r>
              <a:rPr sz="1333" dirty="0" err="1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Побед</a:t>
            </a:r>
            <a:endParaRPr lang="ru-RU" sz="1333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cs typeface="Times New Roman" pitchFamily="18" charset="0"/>
            </a:endParaRPr>
          </a:p>
          <a:p>
            <a:pPr algn="just">
              <a:buSzPct val="100000"/>
              <a:buFont typeface="Wingdings" pitchFamily="2" charset="2"/>
              <a:buChar char="Ø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ru-RU" sz="1333" dirty="0" err="1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Ифтар</a:t>
            </a: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с СКГА</a:t>
            </a:r>
            <a:endParaRPr sz="1333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cs typeface="Times New Roman" pitchFamily="18" charset="0"/>
            </a:endParaRPr>
          </a:p>
          <a:p>
            <a:pPr algn="just">
              <a:buSzPct val="100000"/>
              <a:buFont typeface="Wingdings" pitchFamily="2" charset="2"/>
              <a:buChar char="Ø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Всероссийская акция «</a:t>
            </a:r>
            <a:r>
              <a:rPr lang="en-US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#</a:t>
            </a: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МЫВМЕСТЕ</a:t>
            </a:r>
            <a:r>
              <a:rPr lang="en-US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|</a:t>
            </a: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Дарим жизнь»</a:t>
            </a:r>
            <a:endParaRPr sz="1333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cs typeface="Times New Roman" pitchFamily="18" charset="0"/>
            </a:endParaRPr>
          </a:p>
          <a:p>
            <a:pPr algn="just">
              <a:buSzPct val="100000"/>
              <a:buFont typeface="Wingdings" pitchFamily="2" charset="2"/>
              <a:buChar char="Ø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Всероссийская акция «12 добрых дел| 12 лет единства»</a:t>
            </a:r>
          </a:p>
          <a:p>
            <a:pPr algn="just">
              <a:buSzPct val="100000"/>
              <a:buFont typeface="Wingdings" pitchFamily="2" charset="2"/>
              <a:buChar char="Ø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Международная акция «</a:t>
            </a:r>
            <a:r>
              <a:rPr lang="ru-RU" sz="1333" dirty="0" err="1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Адыгэ</a:t>
            </a: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диктант»</a:t>
            </a:r>
          </a:p>
          <a:p>
            <a:pPr algn="just">
              <a:buSzPct val="100000"/>
              <a:buFont typeface="Wingdings" pitchFamily="2" charset="2"/>
              <a:buChar char="Ø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Серия поездок в Детский дом и Дом-интернат «Гармония»</a:t>
            </a:r>
            <a:endParaRPr sz="1333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cs typeface="Times New Roman" pitchFamily="18" charset="0"/>
            </a:endParaRPr>
          </a:p>
          <a:p>
            <a:pPr algn="just">
              <a:buSzPct val="100000"/>
              <a:buFont typeface="Wingdings" pitchFamily="2" charset="2"/>
              <a:buChar char="Ø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sz="1333" dirty="0" err="1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Патриотические</a:t>
            </a:r>
            <a:r>
              <a:rPr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</a:t>
            </a:r>
            <a:r>
              <a:rPr sz="1333" dirty="0" err="1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кинопоказы</a:t>
            </a:r>
            <a:endParaRPr sz="1333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cs typeface="Times New Roman" pitchFamily="18" charset="0"/>
            </a:endParaRPr>
          </a:p>
          <a:p>
            <a:pPr algn="just">
              <a:buSzPct val="100000"/>
              <a:buFont typeface="Wingdings" pitchFamily="2" charset="2"/>
              <a:buChar char="Ø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День памяти жертв Кавказской войны</a:t>
            </a:r>
            <a:endParaRPr sz="1333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cs typeface="Times New Roman" pitchFamily="18" charset="0"/>
            </a:endParaRPr>
          </a:p>
        </p:txBody>
      </p:sp>
      <p:sp>
        <p:nvSpPr>
          <p:cNvPr id="67" name="Rectangle 7"/>
          <p:cNvSpPr txBox="1"/>
          <p:nvPr/>
        </p:nvSpPr>
        <p:spPr>
          <a:xfrm>
            <a:off x="5000618" y="4386283"/>
            <a:ext cx="3619525" cy="19384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0479" rIns="30479" anchor="ctr">
            <a:spAutoFit/>
          </a:bodyPr>
          <a:lstStyle/>
          <a:p>
            <a:pPr algn="just">
              <a:buSzPct val="100000"/>
              <a:buFont typeface="Wingdings" pitchFamily="2" charset="2"/>
              <a:buChar char="Ø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sz="1333" dirty="0" err="1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Квиз</a:t>
            </a:r>
            <a:r>
              <a:rPr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</a:t>
            </a:r>
            <a:r>
              <a:rPr sz="1333" dirty="0" err="1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ко</a:t>
            </a:r>
            <a:r>
              <a:rPr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</a:t>
            </a:r>
            <a:r>
              <a:rPr sz="1333" dirty="0" err="1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Дню</a:t>
            </a:r>
            <a:r>
              <a:rPr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</a:t>
            </a:r>
            <a:r>
              <a:rPr sz="1333" dirty="0" err="1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студента</a:t>
            </a:r>
            <a:r>
              <a:rPr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</a:t>
            </a:r>
            <a:endParaRPr lang="ru-RU" sz="1333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cs typeface="Times New Roman" pitchFamily="18" charset="0"/>
            </a:endParaRPr>
          </a:p>
          <a:p>
            <a:pPr algn="just">
              <a:buSzPct val="100000"/>
              <a:buFont typeface="Wingdings" pitchFamily="2" charset="2"/>
              <a:buChar char="Ø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Республиканская интеллектуальная лига студентов</a:t>
            </a:r>
            <a:endParaRPr sz="1333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cs typeface="Times New Roman" pitchFamily="18" charset="0"/>
            </a:endParaRPr>
          </a:p>
          <a:p>
            <a:pPr algn="just">
              <a:buSzPct val="100000"/>
              <a:buFont typeface="Wingdings" pitchFamily="2" charset="2"/>
              <a:buChar char="Ø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</a:t>
            </a:r>
            <a:r>
              <a:rPr sz="1333" dirty="0" err="1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Квиз</a:t>
            </a: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-игра</a:t>
            </a:r>
            <a:r>
              <a:rPr lang="en-US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, </a:t>
            </a: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посвященная дню </a:t>
            </a:r>
            <a:r>
              <a:rPr sz="1333" dirty="0" err="1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Великой</a:t>
            </a:r>
            <a:r>
              <a:rPr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</a:t>
            </a:r>
            <a:r>
              <a:rPr sz="1333" dirty="0" err="1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Побед</a:t>
            </a: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ы</a:t>
            </a:r>
          </a:p>
          <a:p>
            <a:pPr algn="just">
              <a:buSzPct val="100000"/>
              <a:buFont typeface="Wingdings" pitchFamily="2" charset="2"/>
              <a:buChar char="Ø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Вечера настольных игр</a:t>
            </a:r>
            <a:endParaRPr sz="1333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cs typeface="Times New Roman" pitchFamily="18" charset="0"/>
            </a:endParaRPr>
          </a:p>
          <a:p>
            <a:pPr algn="just">
              <a:buSzPct val="100000"/>
              <a:buFont typeface="Wingdings" pitchFamily="2" charset="2"/>
              <a:buChar char="Ø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Литературно-творческий вечер «Народы России</a:t>
            </a:r>
            <a:r>
              <a:rPr lang="en-US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:</a:t>
            </a: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традиции и ценности»</a:t>
            </a:r>
          </a:p>
          <a:p>
            <a:pPr algn="just">
              <a:buSzPct val="100000"/>
              <a:buFont typeface="Wingdings" pitchFamily="2" charset="2"/>
              <a:buChar char="Ø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Арт-терапия приуроченная к </a:t>
            </a:r>
            <a:r>
              <a:rPr lang="ru-RU" sz="1333" dirty="0" err="1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Межународному</a:t>
            </a: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женскому дню</a:t>
            </a:r>
            <a:endParaRPr sz="1333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cs typeface="Times New Roman" pitchFamily="18" charset="0"/>
            </a:endParaRPr>
          </a:p>
          <a:p>
            <a:pPr algn="just">
              <a:buSzPct val="100000"/>
              <a:buFont typeface="Wingdings" pitchFamily="2" charset="2"/>
              <a:buChar char="Ø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Открытие творческой лаборатории «Ракурс»</a:t>
            </a:r>
            <a:endParaRPr sz="1333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cs typeface="Times New Roman" pitchFamily="18" charset="0"/>
            </a:endParaRPr>
          </a:p>
        </p:txBody>
      </p:sp>
      <p:pic>
        <p:nvPicPr>
          <p:cNvPr id="69" name="Рисунок 6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16" r="10894"/>
          <a:stretch/>
        </p:blipFill>
        <p:spPr>
          <a:xfrm>
            <a:off x="9191647" y="1333486"/>
            <a:ext cx="2571768" cy="25322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3" name="Рисунок 8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92" t="1206" r="23325" b="9505"/>
          <a:stretch/>
        </p:blipFill>
        <p:spPr>
          <a:xfrm>
            <a:off x="9191647" y="4095755"/>
            <a:ext cx="2566210" cy="25241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979045" y="1024965"/>
            <a:ext cx="804314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rgbClr val="8D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За учебный год Советом обучающихся было организовано и проведено 61 мероприятие различной направленности, а общее число вовлечённых студентов достигло 1800 человек</a:t>
            </a:r>
            <a:endParaRPr lang="ru-RU" sz="1600" b="1" dirty="0">
              <a:solidFill>
                <a:srgbClr val="8D000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35" name="Group 2"/>
          <p:cNvGrpSpPr/>
          <p:nvPr/>
        </p:nvGrpSpPr>
        <p:grpSpPr>
          <a:xfrm>
            <a:off x="238084" y="190478"/>
            <a:ext cx="857257" cy="857257"/>
            <a:chOff x="0" y="0"/>
            <a:chExt cx="1714513" cy="1714513"/>
          </a:xfrm>
        </p:grpSpPr>
        <p:sp>
          <p:nvSpPr>
            <p:cNvPr id="36" name="Freeform 3"/>
            <p:cNvSpPr/>
            <p:nvPr/>
          </p:nvSpPr>
          <p:spPr>
            <a:xfrm>
              <a:off x="0" y="0"/>
              <a:ext cx="1714500" cy="1714500"/>
            </a:xfrm>
            <a:custGeom>
              <a:avLst/>
              <a:gdLst/>
              <a:ahLst/>
              <a:cxnLst/>
              <a:rect l="l" t="t" r="r" b="b"/>
              <a:pathLst>
                <a:path w="1714500" h="1714500">
                  <a:moveTo>
                    <a:pt x="0" y="0"/>
                  </a:moveTo>
                  <a:lnTo>
                    <a:pt x="1714500" y="0"/>
                  </a:lnTo>
                  <a:lnTo>
                    <a:pt x="1714500" y="1714500"/>
                  </a:lnTo>
                  <a:lnTo>
                    <a:pt x="0" y="1714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sp>
        <p:nvSpPr>
          <p:cNvPr id="37" name="TextBox 32"/>
          <p:cNvSpPr txBox="1"/>
          <p:nvPr/>
        </p:nvSpPr>
        <p:spPr>
          <a:xfrm>
            <a:off x="1095334" y="234603"/>
            <a:ext cx="9286940" cy="547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134"/>
              </a:lnSpc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Poppins Bold"/>
                <a:cs typeface="Times New Roman" pitchFamily="18" charset="0"/>
                <a:sym typeface="Poppins Bold"/>
              </a:rPr>
              <a:t>Студенческое самоуправление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Poppins Bold"/>
                <a:cs typeface="Times New Roman" pitchFamily="18" charset="0"/>
                <a:sym typeface="Poppins Bold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19553028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191119" y="714356"/>
            <a:ext cx="6501167" cy="5852521"/>
            <a:chOff x="0" y="0"/>
            <a:chExt cx="2605856" cy="231120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05856" cy="2311201"/>
            </a:xfrm>
            <a:custGeom>
              <a:avLst/>
              <a:gdLst/>
              <a:ahLst/>
              <a:cxnLst/>
              <a:rect l="l" t="t" r="r" b="b"/>
              <a:pathLst>
                <a:path w="2605856" h="2311201">
                  <a:moveTo>
                    <a:pt x="0" y="0"/>
                  </a:moveTo>
                  <a:lnTo>
                    <a:pt x="2605856" y="0"/>
                  </a:lnTo>
                  <a:lnTo>
                    <a:pt x="2605856" y="2311201"/>
                  </a:lnTo>
                  <a:lnTo>
                    <a:pt x="0" y="2311201"/>
                  </a:ln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2605856" cy="235882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333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479376" y="2524119"/>
            <a:ext cx="4108241" cy="1768977"/>
            <a:chOff x="0" y="0"/>
            <a:chExt cx="1887668" cy="38392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887668" cy="383927"/>
            </a:xfrm>
            <a:custGeom>
              <a:avLst/>
              <a:gdLst/>
              <a:ahLst/>
              <a:cxnLst/>
              <a:rect l="l" t="t" r="r" b="b"/>
              <a:pathLst>
                <a:path w="1887668" h="383927">
                  <a:moveTo>
                    <a:pt x="55089" y="0"/>
                  </a:moveTo>
                  <a:lnTo>
                    <a:pt x="1832579" y="0"/>
                  </a:lnTo>
                  <a:cubicBezTo>
                    <a:pt x="1863004" y="0"/>
                    <a:pt x="1887668" y="24664"/>
                    <a:pt x="1887668" y="55089"/>
                  </a:cubicBezTo>
                  <a:lnTo>
                    <a:pt x="1887668" y="328838"/>
                  </a:lnTo>
                  <a:cubicBezTo>
                    <a:pt x="1887668" y="343449"/>
                    <a:pt x="1881864" y="357461"/>
                    <a:pt x="1871533" y="367792"/>
                  </a:cubicBezTo>
                  <a:cubicBezTo>
                    <a:pt x="1861202" y="378123"/>
                    <a:pt x="1847190" y="383927"/>
                    <a:pt x="1832579" y="383927"/>
                  </a:cubicBezTo>
                  <a:lnTo>
                    <a:pt x="55089" y="383927"/>
                  </a:lnTo>
                  <a:cubicBezTo>
                    <a:pt x="24664" y="383927"/>
                    <a:pt x="0" y="359263"/>
                    <a:pt x="0" y="328838"/>
                  </a:cubicBezTo>
                  <a:lnTo>
                    <a:pt x="0" y="55089"/>
                  </a:lnTo>
                  <a:cubicBezTo>
                    <a:pt x="0" y="24664"/>
                    <a:pt x="24664" y="0"/>
                    <a:pt x="55089" y="0"/>
                  </a:cubicBezTo>
                  <a:close/>
                </a:path>
              </a:pathLst>
            </a:custGeom>
            <a:solidFill>
              <a:srgbClr val="8D0000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33375"/>
              <a:ext cx="1887668" cy="71730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4166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04800" y="2548632"/>
            <a:ext cx="4011797" cy="16542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334"/>
              </a:lnSpc>
            </a:pPr>
            <a:r>
              <a:rPr lang="ru-RU" sz="3200" b="1" dirty="0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Достижения</a:t>
            </a:r>
          </a:p>
          <a:p>
            <a:pPr algn="ctr">
              <a:lnSpc>
                <a:spcPts val="4334"/>
              </a:lnSpc>
            </a:pPr>
            <a:r>
              <a:rPr lang="ru-RU" sz="3200" b="1" dirty="0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на Федеральном уровне</a:t>
            </a:r>
          </a:p>
        </p:txBody>
      </p:sp>
      <p:sp>
        <p:nvSpPr>
          <p:cNvPr id="9" name="AutoShape 9"/>
          <p:cNvSpPr/>
          <p:nvPr/>
        </p:nvSpPr>
        <p:spPr>
          <a:xfrm>
            <a:off x="4619615" y="3429000"/>
            <a:ext cx="523505" cy="14195"/>
          </a:xfrm>
          <a:prstGeom prst="line">
            <a:avLst/>
          </a:prstGeom>
          <a:ln w="66675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</p:sp>
      <p:grpSp>
        <p:nvGrpSpPr>
          <p:cNvPr id="10" name="Group 10"/>
          <p:cNvGrpSpPr/>
          <p:nvPr/>
        </p:nvGrpSpPr>
        <p:grpSpPr>
          <a:xfrm>
            <a:off x="5333995" y="1047733"/>
            <a:ext cx="574883" cy="574883"/>
            <a:chOff x="0" y="0"/>
            <a:chExt cx="812800" cy="812800"/>
          </a:xfrm>
          <a:solidFill>
            <a:srgbClr val="990000"/>
          </a:solidFill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pFill/>
            <a:ln>
              <a:solidFill>
                <a:srgbClr val="990000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76200" y="-257175"/>
              <a:ext cx="660400" cy="993775"/>
            </a:xfrm>
            <a:prstGeom prst="rect">
              <a:avLst/>
            </a:prstGeom>
            <a:solidFill>
              <a:srgbClr val="990000"/>
            </a:solidFill>
            <a:ln>
              <a:solidFill>
                <a:srgbClr val="990000"/>
              </a:solidFill>
            </a:ln>
          </p:spPr>
          <p:txBody>
            <a:bodyPr lIns="33867" tIns="33867" rIns="33867" bIns="33867" rtlCol="0" anchor="ctr"/>
            <a:lstStyle/>
            <a:p>
              <a:pPr algn="ctr">
                <a:lnSpc>
                  <a:spcPts val="4166"/>
                </a:lnSpc>
              </a:pPr>
              <a:endParaRPr>
                <a:solidFill>
                  <a:srgbClr val="990000"/>
                </a:solidFill>
              </a:endParaRP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5568676" y="841504"/>
            <a:ext cx="243224" cy="551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65"/>
              </a:lnSpc>
            </a:pPr>
            <a:r>
              <a:rPr lang="en-US" sz="304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48375" y="761982"/>
            <a:ext cx="5173713" cy="13465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069"/>
              </a:lnSpc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По итогам деятельности Советов обучающихся при Минобрнауки России за декабрь 2025 года Совет обучающихся СКГА признан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лидером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среди советов обучающихся образовательных организаций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СКФО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и вошел в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ТОП-10 советов обучающихся России</a:t>
            </a:r>
            <a:endParaRPr lang="en-US" sz="1867" b="1" spc="47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ea typeface="Poppins"/>
              <a:cs typeface="Times New Roman" panose="02020603050405020304" pitchFamily="18" charset="0"/>
              <a:sym typeface="Poppins"/>
            </a:endParaRPr>
          </a:p>
        </p:txBody>
      </p:sp>
      <p:grpSp>
        <p:nvGrpSpPr>
          <p:cNvPr id="15" name="Group 15"/>
          <p:cNvGrpSpPr/>
          <p:nvPr/>
        </p:nvGrpSpPr>
        <p:grpSpPr>
          <a:xfrm>
            <a:off x="5333995" y="2428868"/>
            <a:ext cx="574883" cy="574883"/>
            <a:chOff x="0" y="0"/>
            <a:chExt cx="812800" cy="812800"/>
          </a:xfrm>
          <a:solidFill>
            <a:srgbClr val="990000"/>
          </a:solidFill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pFill/>
            <a:ln>
              <a:solidFill>
                <a:srgbClr val="990000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76200" y="-257175"/>
              <a:ext cx="660400" cy="993775"/>
            </a:xfrm>
            <a:prstGeom prst="rect">
              <a:avLst/>
            </a:prstGeom>
            <a:grpFill/>
            <a:ln>
              <a:solidFill>
                <a:srgbClr val="990000"/>
              </a:solidFill>
            </a:ln>
          </p:spPr>
          <p:txBody>
            <a:bodyPr lIns="33867" tIns="33867" rIns="33867" bIns="33867" rtlCol="0" anchor="ctr"/>
            <a:lstStyle/>
            <a:p>
              <a:pPr algn="ctr">
                <a:lnSpc>
                  <a:spcPts val="4166"/>
                </a:lnSpc>
              </a:pPr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5559844" y="2255299"/>
            <a:ext cx="243224" cy="551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65"/>
              </a:lnSpc>
            </a:pPr>
            <a:r>
              <a:rPr lang="en-US" sz="304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096000" y="2190742"/>
            <a:ext cx="5133057" cy="13465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069"/>
              </a:lnSpc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За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высокий уровень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организации молодежной политики и активную деятельность Совет обучающихся награжден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благодарностью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директора Департамента государственной молодежной политики и воспитательной деятельности Минобрнауки России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Дениса Александровича Савенкова</a:t>
            </a:r>
            <a:endParaRPr lang="en-US" sz="1867" b="1" spc="47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ea typeface="Poppins"/>
              <a:cs typeface="Times New Roman" panose="02020603050405020304" pitchFamily="18" charset="0"/>
              <a:sym typeface="Poppins"/>
            </a:endParaRPr>
          </a:p>
        </p:txBody>
      </p:sp>
      <p:grpSp>
        <p:nvGrpSpPr>
          <p:cNvPr id="20" name="Group 20"/>
          <p:cNvGrpSpPr/>
          <p:nvPr/>
        </p:nvGrpSpPr>
        <p:grpSpPr>
          <a:xfrm>
            <a:off x="5429245" y="3952879"/>
            <a:ext cx="574883" cy="761008"/>
            <a:chOff x="0" y="-257176"/>
            <a:chExt cx="812800" cy="1069976"/>
          </a:xfrm>
          <a:solidFill>
            <a:srgbClr val="990000"/>
          </a:solidFill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pFill/>
            <a:ln>
              <a:solidFill>
                <a:srgbClr val="990033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76200" y="-257176"/>
              <a:ext cx="660400" cy="993775"/>
            </a:xfrm>
            <a:prstGeom prst="rect">
              <a:avLst/>
            </a:prstGeom>
            <a:grpFill/>
            <a:ln>
              <a:solidFill>
                <a:srgbClr val="990033"/>
              </a:solidFill>
            </a:ln>
          </p:spPr>
          <p:txBody>
            <a:bodyPr lIns="33867" tIns="33867" rIns="33867" bIns="33867" rtlCol="0" anchor="ctr"/>
            <a:lstStyle/>
            <a:p>
              <a:pPr algn="ctr">
                <a:lnSpc>
                  <a:spcPts val="4166"/>
                </a:lnSpc>
              </a:pPr>
              <a:endParaRPr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5621068" y="4000504"/>
            <a:ext cx="243224" cy="551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65"/>
              </a:lnSpc>
            </a:pPr>
            <a:r>
              <a:rPr lang="en-US" sz="304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096000" y="3905254"/>
            <a:ext cx="5133057" cy="16158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069"/>
              </a:lnSpc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Ежегодный адаптационный </a:t>
            </a:r>
            <a:r>
              <a:rPr lang="ru-RU" sz="1600" b="1" dirty="0" err="1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квест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«Тайны академии»,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реализуемый для первокурсников СКГА, признан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одной из лучших практик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вовлечения обучающихся в систему молодежной политики и отмечен заместителем министра Минобрнауки России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Ольгой Викторовной Петровой</a:t>
            </a:r>
          </a:p>
          <a:p>
            <a:pPr algn="just">
              <a:lnSpc>
                <a:spcPts val="2069"/>
              </a:lnSpc>
            </a:pPr>
            <a:endParaRPr lang="en-US" sz="1600" b="1" spc="47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Poppins"/>
              <a:cs typeface="Times New Roman" panose="02020603050405020304" pitchFamily="18" charset="0"/>
              <a:sym typeface="Poppins"/>
            </a:endParaRPr>
          </a:p>
        </p:txBody>
      </p:sp>
      <p:sp>
        <p:nvSpPr>
          <p:cNvPr id="28" name="TextBox 24"/>
          <p:cNvSpPr txBox="1"/>
          <p:nvPr/>
        </p:nvSpPr>
        <p:spPr>
          <a:xfrm>
            <a:off x="6143626" y="5286388"/>
            <a:ext cx="5133057" cy="8079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069"/>
              </a:lnSpc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По итогам конкурсных мероприятий на площадке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«Лаборатория будущего СКФО»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в рамках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КИФ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проект наших студентов, направленный на развитие туристической сферы, занял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1 место</a:t>
            </a:r>
            <a:endParaRPr lang="en-US" sz="1600" b="1" spc="47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ea typeface="Poppins"/>
              <a:cs typeface="Times New Roman" panose="02020603050405020304" pitchFamily="18" charset="0"/>
              <a:sym typeface="Poppins"/>
            </a:endParaRPr>
          </a:p>
        </p:txBody>
      </p:sp>
      <p:grpSp>
        <p:nvGrpSpPr>
          <p:cNvPr id="25" name="Group 20"/>
          <p:cNvGrpSpPr/>
          <p:nvPr/>
        </p:nvGrpSpPr>
        <p:grpSpPr>
          <a:xfrm>
            <a:off x="5429245" y="5381639"/>
            <a:ext cx="574883" cy="574883"/>
            <a:chOff x="0" y="0"/>
            <a:chExt cx="812800" cy="812800"/>
          </a:xfrm>
          <a:solidFill>
            <a:srgbClr val="990000"/>
          </a:solidFill>
        </p:grpSpPr>
        <p:sp>
          <p:nvSpPr>
            <p:cNvPr id="33" name="Freeform 2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pFill/>
          </p:spPr>
        </p:sp>
        <p:sp>
          <p:nvSpPr>
            <p:cNvPr id="34" name="TextBox 22"/>
            <p:cNvSpPr txBox="1"/>
            <p:nvPr/>
          </p:nvSpPr>
          <p:spPr>
            <a:xfrm>
              <a:off x="76200" y="-257175"/>
              <a:ext cx="660400" cy="993775"/>
            </a:xfrm>
            <a:prstGeom prst="rect">
              <a:avLst/>
            </a:prstGeom>
            <a:grpFill/>
          </p:spPr>
          <p:txBody>
            <a:bodyPr lIns="33867" tIns="33867" rIns="33867" bIns="33867" rtlCol="0" anchor="ctr"/>
            <a:lstStyle/>
            <a:p>
              <a:pPr algn="ctr">
                <a:lnSpc>
                  <a:spcPts val="4166"/>
                </a:lnSpc>
              </a:pPr>
              <a:endParaRPr/>
            </a:p>
          </p:txBody>
        </p:sp>
      </p:grpSp>
      <p:sp>
        <p:nvSpPr>
          <p:cNvPr id="35" name="TextBox 23"/>
          <p:cNvSpPr txBox="1"/>
          <p:nvPr/>
        </p:nvSpPr>
        <p:spPr>
          <a:xfrm>
            <a:off x="5606746" y="5260812"/>
            <a:ext cx="243224" cy="551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65"/>
              </a:lnSpc>
            </a:pPr>
            <a:r>
              <a:rPr lang="ru-RU" sz="304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4</a:t>
            </a:r>
            <a:endParaRPr lang="en-US" sz="3046" b="1" dirty="0">
              <a:solidFill>
                <a:srgbClr val="FFFFFF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pic>
        <p:nvPicPr>
          <p:cNvPr id="36" name="Picture 7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90459" y="190477"/>
            <a:ext cx="857256" cy="857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090928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3"/>
          <p:cNvSpPr/>
          <p:nvPr/>
        </p:nvSpPr>
        <p:spPr>
          <a:xfrm>
            <a:off x="603447" y="364626"/>
            <a:ext cx="10597953" cy="23774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Autofit/>
          </a:bodyPr>
          <a:lstStyle/>
          <a:p>
            <a:pPr algn="ctr"/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" pitchFamily="34" charset="-122"/>
                <a:cs typeface="Times New Roman" pitchFamily="34" charset="-120"/>
              </a:rPr>
              <a:t>Пресс-служба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621792" y="924454"/>
            <a:ext cx="9875520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ea typeface="Times New Roman" pitchFamily="34" charset="-122"/>
                <a:cs typeface="Times New Roman" pitchFamily="34" charset="-120"/>
              </a:rPr>
              <a:t>Основные результаты деятельности пресс-службы</a:t>
            </a:r>
            <a:endParaRPr lang="en-US" sz="2000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21792" y="1568196"/>
            <a:ext cx="1691640" cy="585216"/>
          </a:xfrm>
          <a:prstGeom prst="rect">
            <a:avLst/>
          </a:prstGeom>
          <a:solidFill>
            <a:srgbClr val="F8EEE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94944" y="1613916"/>
            <a:ext cx="1545336" cy="228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92500" lnSpcReduction="20000"/>
          </a:bodyPr>
          <a:lstStyle/>
          <a:p>
            <a:pPr algn="ctr"/>
            <a:r>
              <a:rPr lang="en-US" b="1" dirty="0">
                <a:solidFill>
                  <a:srgbClr val="8B1E2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10 343</a:t>
            </a: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94944" y="1888236"/>
            <a:ext cx="1545336" cy="19202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933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публикаций на площадках</a:t>
            </a:r>
            <a:endParaRPr lang="en-US" sz="933" dirty="0"/>
          </a:p>
        </p:txBody>
      </p:sp>
      <p:sp>
        <p:nvSpPr>
          <p:cNvPr id="10" name="Shape 8"/>
          <p:cNvSpPr/>
          <p:nvPr/>
        </p:nvSpPr>
        <p:spPr>
          <a:xfrm>
            <a:off x="2468880" y="1568196"/>
            <a:ext cx="1691640" cy="585216"/>
          </a:xfrm>
          <a:prstGeom prst="rect">
            <a:avLst/>
          </a:prstGeom>
          <a:solidFill>
            <a:srgbClr val="F8EEE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542032" y="1613916"/>
            <a:ext cx="1545336" cy="228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92500" lnSpcReduction="20000"/>
          </a:bodyPr>
          <a:lstStyle/>
          <a:p>
            <a:pPr algn="ctr"/>
            <a:r>
              <a:rPr lang="en-US" b="1" dirty="0">
                <a:solidFill>
                  <a:srgbClr val="8B1E2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11 466</a:t>
            </a: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2542032" y="1888236"/>
            <a:ext cx="1545336" cy="19202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933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подписчиков суммарно</a:t>
            </a:r>
            <a:endParaRPr lang="en-US" sz="933" dirty="0"/>
          </a:p>
        </p:txBody>
      </p:sp>
      <p:sp>
        <p:nvSpPr>
          <p:cNvPr id="13" name="Shape 11"/>
          <p:cNvSpPr/>
          <p:nvPr/>
        </p:nvSpPr>
        <p:spPr>
          <a:xfrm>
            <a:off x="4315968" y="1568196"/>
            <a:ext cx="1691640" cy="585216"/>
          </a:xfrm>
          <a:prstGeom prst="rect">
            <a:avLst/>
          </a:prstGeom>
          <a:solidFill>
            <a:srgbClr val="F8EEE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89120" y="1613916"/>
            <a:ext cx="1545336" cy="228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92500" lnSpcReduction="20000"/>
          </a:bodyPr>
          <a:lstStyle/>
          <a:p>
            <a:pPr algn="ctr"/>
            <a:r>
              <a:rPr lang="en-US" b="1" dirty="0">
                <a:solidFill>
                  <a:srgbClr val="8B1E2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263</a:t>
            </a: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389120" y="1888236"/>
            <a:ext cx="1545336" cy="19202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933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публикации в СМИ</a:t>
            </a:r>
            <a:endParaRPr lang="en-US" sz="933" dirty="0"/>
          </a:p>
        </p:txBody>
      </p:sp>
      <p:sp>
        <p:nvSpPr>
          <p:cNvPr id="16" name="Shape 14"/>
          <p:cNvSpPr/>
          <p:nvPr/>
        </p:nvSpPr>
        <p:spPr>
          <a:xfrm>
            <a:off x="6163056" y="1568196"/>
            <a:ext cx="1691640" cy="585216"/>
          </a:xfrm>
          <a:prstGeom prst="rect">
            <a:avLst/>
          </a:prstGeom>
          <a:solidFill>
            <a:srgbClr val="F8EEE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236208" y="1613916"/>
            <a:ext cx="1545336" cy="228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92500" lnSpcReduction="20000"/>
          </a:bodyPr>
          <a:lstStyle/>
          <a:p>
            <a:pPr algn="ctr"/>
            <a:r>
              <a:rPr lang="en-US" b="1" dirty="0">
                <a:solidFill>
                  <a:srgbClr val="8B1E2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3 439</a:t>
            </a: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6236208" y="1888236"/>
            <a:ext cx="1545336" cy="19202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933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цитирования и репосты</a:t>
            </a:r>
            <a:endParaRPr lang="en-US" sz="933" dirty="0"/>
          </a:p>
        </p:txBody>
      </p:sp>
      <p:sp>
        <p:nvSpPr>
          <p:cNvPr id="19" name="Shape 17"/>
          <p:cNvSpPr/>
          <p:nvPr/>
        </p:nvSpPr>
        <p:spPr>
          <a:xfrm>
            <a:off x="621792" y="2378964"/>
            <a:ext cx="2971800" cy="381000"/>
          </a:xfrm>
          <a:prstGeom prst="rect">
            <a:avLst/>
          </a:prstGeom>
          <a:solidFill>
            <a:srgbClr val="8B1E2D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58368" y="2406396"/>
            <a:ext cx="2898648" cy="32613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933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Площадка</a:t>
            </a:r>
            <a:endParaRPr lang="en-US" sz="933" dirty="0"/>
          </a:p>
        </p:txBody>
      </p:sp>
      <p:sp>
        <p:nvSpPr>
          <p:cNvPr id="21" name="Shape 19"/>
          <p:cNvSpPr/>
          <p:nvPr/>
        </p:nvSpPr>
        <p:spPr>
          <a:xfrm>
            <a:off x="3593592" y="2378964"/>
            <a:ext cx="1325880" cy="381000"/>
          </a:xfrm>
          <a:prstGeom prst="rect">
            <a:avLst/>
          </a:prstGeom>
          <a:solidFill>
            <a:srgbClr val="8B1E2D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630168" y="2406396"/>
            <a:ext cx="1252728" cy="32613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933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Публикации</a:t>
            </a:r>
            <a:endParaRPr lang="en-US" sz="933" dirty="0"/>
          </a:p>
        </p:txBody>
      </p:sp>
      <p:sp>
        <p:nvSpPr>
          <p:cNvPr id="23" name="Shape 21"/>
          <p:cNvSpPr/>
          <p:nvPr/>
        </p:nvSpPr>
        <p:spPr>
          <a:xfrm>
            <a:off x="4919472" y="2378964"/>
            <a:ext cx="1417320" cy="381000"/>
          </a:xfrm>
          <a:prstGeom prst="rect">
            <a:avLst/>
          </a:prstGeom>
          <a:solidFill>
            <a:srgbClr val="8B1E2D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956048" y="2406396"/>
            <a:ext cx="1344168" cy="32613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933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Подписчики</a:t>
            </a:r>
            <a:endParaRPr lang="en-US" sz="933" dirty="0"/>
          </a:p>
        </p:txBody>
      </p:sp>
      <p:sp>
        <p:nvSpPr>
          <p:cNvPr id="25" name="Shape 23"/>
          <p:cNvSpPr/>
          <p:nvPr/>
        </p:nvSpPr>
        <p:spPr>
          <a:xfrm>
            <a:off x="621792" y="2759964"/>
            <a:ext cx="2971800" cy="381000"/>
          </a:xfrm>
          <a:prstGeom prst="rect">
            <a:avLst/>
          </a:prstGeom>
          <a:solidFill>
            <a:srgbClr val="FFFFFF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58368" y="2787396"/>
            <a:ext cx="2898648" cy="32613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r>
              <a:rPr lang="en-US" sz="8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МАХ (с 15.11.2025)</a:t>
            </a:r>
            <a:endParaRPr lang="en-US" sz="867" dirty="0"/>
          </a:p>
        </p:txBody>
      </p:sp>
      <p:sp>
        <p:nvSpPr>
          <p:cNvPr id="27" name="Shape 25"/>
          <p:cNvSpPr/>
          <p:nvPr/>
        </p:nvSpPr>
        <p:spPr>
          <a:xfrm>
            <a:off x="3593592" y="2759964"/>
            <a:ext cx="1325880" cy="381000"/>
          </a:xfrm>
          <a:prstGeom prst="rect">
            <a:avLst/>
          </a:prstGeom>
          <a:solidFill>
            <a:srgbClr val="FFFFFF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630168" y="2787396"/>
            <a:ext cx="1252728" cy="32613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8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1 047</a:t>
            </a:r>
            <a:endParaRPr lang="en-US" sz="867" dirty="0"/>
          </a:p>
        </p:txBody>
      </p:sp>
      <p:sp>
        <p:nvSpPr>
          <p:cNvPr id="29" name="Shape 27"/>
          <p:cNvSpPr/>
          <p:nvPr/>
        </p:nvSpPr>
        <p:spPr>
          <a:xfrm>
            <a:off x="4919472" y="2759964"/>
            <a:ext cx="1417320" cy="381000"/>
          </a:xfrm>
          <a:prstGeom prst="rect">
            <a:avLst/>
          </a:prstGeom>
          <a:solidFill>
            <a:srgbClr val="FFFFFF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956048" y="2787396"/>
            <a:ext cx="1344168" cy="32613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8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2 682</a:t>
            </a:r>
            <a:endParaRPr lang="en-US" sz="867" dirty="0"/>
          </a:p>
        </p:txBody>
      </p:sp>
      <p:sp>
        <p:nvSpPr>
          <p:cNvPr id="31" name="Shape 29"/>
          <p:cNvSpPr/>
          <p:nvPr/>
        </p:nvSpPr>
        <p:spPr>
          <a:xfrm>
            <a:off x="621792" y="3140964"/>
            <a:ext cx="2971800" cy="381000"/>
          </a:xfrm>
          <a:prstGeom prst="rect">
            <a:avLst/>
          </a:prstGeom>
          <a:solidFill>
            <a:srgbClr val="F8EEEE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658368" y="3168396"/>
            <a:ext cx="2898648" cy="32613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r>
              <a:rPr lang="en-US" sz="8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Телеграм</a:t>
            </a:r>
            <a:endParaRPr lang="en-US" sz="867" dirty="0"/>
          </a:p>
        </p:txBody>
      </p:sp>
      <p:sp>
        <p:nvSpPr>
          <p:cNvPr id="33" name="Shape 31"/>
          <p:cNvSpPr/>
          <p:nvPr/>
        </p:nvSpPr>
        <p:spPr>
          <a:xfrm>
            <a:off x="3593592" y="3140964"/>
            <a:ext cx="1325880" cy="381000"/>
          </a:xfrm>
          <a:prstGeom prst="rect">
            <a:avLst/>
          </a:prstGeom>
          <a:solidFill>
            <a:srgbClr val="F8EEEE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3630168" y="3168396"/>
            <a:ext cx="1252728" cy="32613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8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2 447</a:t>
            </a:r>
            <a:endParaRPr lang="en-US" sz="867" dirty="0"/>
          </a:p>
        </p:txBody>
      </p:sp>
      <p:sp>
        <p:nvSpPr>
          <p:cNvPr id="35" name="Shape 33"/>
          <p:cNvSpPr/>
          <p:nvPr/>
        </p:nvSpPr>
        <p:spPr>
          <a:xfrm>
            <a:off x="4919472" y="3140964"/>
            <a:ext cx="1417320" cy="381000"/>
          </a:xfrm>
          <a:prstGeom prst="rect">
            <a:avLst/>
          </a:prstGeom>
          <a:solidFill>
            <a:srgbClr val="F8EEEE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4956048" y="3168396"/>
            <a:ext cx="1344168" cy="32613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8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3 358</a:t>
            </a:r>
            <a:endParaRPr lang="en-US" sz="867" dirty="0"/>
          </a:p>
        </p:txBody>
      </p:sp>
      <p:sp>
        <p:nvSpPr>
          <p:cNvPr id="37" name="Shape 35"/>
          <p:cNvSpPr/>
          <p:nvPr/>
        </p:nvSpPr>
        <p:spPr>
          <a:xfrm>
            <a:off x="621792" y="3521964"/>
            <a:ext cx="2971800" cy="381000"/>
          </a:xfrm>
          <a:prstGeom prst="rect">
            <a:avLst/>
          </a:prstGeom>
          <a:solidFill>
            <a:srgbClr val="FFFFFF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658368" y="3549396"/>
            <a:ext cx="2898648" cy="32613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r>
              <a:rPr lang="en-US" sz="8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ВКонтакте</a:t>
            </a:r>
            <a:endParaRPr lang="en-US" sz="867" dirty="0"/>
          </a:p>
        </p:txBody>
      </p:sp>
      <p:sp>
        <p:nvSpPr>
          <p:cNvPr id="39" name="Shape 37"/>
          <p:cNvSpPr/>
          <p:nvPr/>
        </p:nvSpPr>
        <p:spPr>
          <a:xfrm>
            <a:off x="3593592" y="3521964"/>
            <a:ext cx="1325880" cy="381000"/>
          </a:xfrm>
          <a:prstGeom prst="rect">
            <a:avLst/>
          </a:prstGeom>
          <a:solidFill>
            <a:srgbClr val="FFFFFF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3630168" y="3549396"/>
            <a:ext cx="1252728" cy="32613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8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2 001</a:t>
            </a:r>
            <a:endParaRPr lang="en-US" sz="867" dirty="0"/>
          </a:p>
        </p:txBody>
      </p:sp>
      <p:sp>
        <p:nvSpPr>
          <p:cNvPr id="41" name="Shape 39"/>
          <p:cNvSpPr/>
          <p:nvPr/>
        </p:nvSpPr>
        <p:spPr>
          <a:xfrm>
            <a:off x="4919472" y="3521964"/>
            <a:ext cx="1417320" cy="381000"/>
          </a:xfrm>
          <a:prstGeom prst="rect">
            <a:avLst/>
          </a:prstGeom>
          <a:solidFill>
            <a:srgbClr val="FFFFFF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4956048" y="3549396"/>
            <a:ext cx="1344168" cy="32613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8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4 639</a:t>
            </a:r>
            <a:endParaRPr lang="en-US" sz="867" dirty="0"/>
          </a:p>
        </p:txBody>
      </p:sp>
      <p:sp>
        <p:nvSpPr>
          <p:cNvPr id="43" name="Shape 41"/>
          <p:cNvSpPr/>
          <p:nvPr/>
        </p:nvSpPr>
        <p:spPr>
          <a:xfrm>
            <a:off x="621792" y="3902964"/>
            <a:ext cx="2971800" cy="381000"/>
          </a:xfrm>
          <a:prstGeom prst="rect">
            <a:avLst/>
          </a:prstGeom>
          <a:solidFill>
            <a:srgbClr val="F8EEEE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658368" y="3930396"/>
            <a:ext cx="2898648" cy="32613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r>
              <a:rPr lang="en-US" sz="8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RuTube</a:t>
            </a:r>
            <a:endParaRPr lang="en-US" sz="867" dirty="0"/>
          </a:p>
        </p:txBody>
      </p:sp>
      <p:sp>
        <p:nvSpPr>
          <p:cNvPr id="45" name="Shape 43"/>
          <p:cNvSpPr/>
          <p:nvPr/>
        </p:nvSpPr>
        <p:spPr>
          <a:xfrm>
            <a:off x="3593592" y="3902964"/>
            <a:ext cx="1325880" cy="381000"/>
          </a:xfrm>
          <a:prstGeom prst="rect">
            <a:avLst/>
          </a:prstGeom>
          <a:solidFill>
            <a:srgbClr val="F8EEEE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3630168" y="3930396"/>
            <a:ext cx="1252728" cy="32613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8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671</a:t>
            </a:r>
            <a:endParaRPr lang="en-US" sz="867" dirty="0"/>
          </a:p>
        </p:txBody>
      </p:sp>
      <p:sp>
        <p:nvSpPr>
          <p:cNvPr id="47" name="Shape 45"/>
          <p:cNvSpPr/>
          <p:nvPr/>
        </p:nvSpPr>
        <p:spPr>
          <a:xfrm>
            <a:off x="4919472" y="3902964"/>
            <a:ext cx="1417320" cy="381000"/>
          </a:xfrm>
          <a:prstGeom prst="rect">
            <a:avLst/>
          </a:prstGeom>
          <a:solidFill>
            <a:srgbClr val="F8EEEE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4956048" y="3930396"/>
            <a:ext cx="1344168" cy="32613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8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393</a:t>
            </a:r>
            <a:endParaRPr lang="en-US" sz="867" dirty="0"/>
          </a:p>
        </p:txBody>
      </p:sp>
      <p:sp>
        <p:nvSpPr>
          <p:cNvPr id="49" name="Shape 47"/>
          <p:cNvSpPr/>
          <p:nvPr/>
        </p:nvSpPr>
        <p:spPr>
          <a:xfrm>
            <a:off x="621792" y="4283964"/>
            <a:ext cx="2971800" cy="381000"/>
          </a:xfrm>
          <a:prstGeom prst="rect">
            <a:avLst/>
          </a:prstGeom>
          <a:solidFill>
            <a:srgbClr val="FFFFFF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658368" y="4311396"/>
            <a:ext cx="2898648" cy="32613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r>
              <a:rPr lang="en-US" sz="8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Дзен</a:t>
            </a:r>
            <a:endParaRPr lang="en-US" sz="867" dirty="0"/>
          </a:p>
        </p:txBody>
      </p:sp>
      <p:sp>
        <p:nvSpPr>
          <p:cNvPr id="51" name="Shape 49"/>
          <p:cNvSpPr/>
          <p:nvPr/>
        </p:nvSpPr>
        <p:spPr>
          <a:xfrm>
            <a:off x="3593592" y="4283964"/>
            <a:ext cx="1325880" cy="381000"/>
          </a:xfrm>
          <a:prstGeom prst="rect">
            <a:avLst/>
          </a:prstGeom>
          <a:solidFill>
            <a:srgbClr val="FFFFFF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3630168" y="4311396"/>
            <a:ext cx="1252728" cy="32613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8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2 325</a:t>
            </a:r>
            <a:endParaRPr lang="en-US" sz="867" dirty="0"/>
          </a:p>
        </p:txBody>
      </p:sp>
      <p:sp>
        <p:nvSpPr>
          <p:cNvPr id="53" name="Shape 51"/>
          <p:cNvSpPr/>
          <p:nvPr/>
        </p:nvSpPr>
        <p:spPr>
          <a:xfrm>
            <a:off x="4919472" y="4283964"/>
            <a:ext cx="1417320" cy="381000"/>
          </a:xfrm>
          <a:prstGeom prst="rect">
            <a:avLst/>
          </a:prstGeom>
          <a:solidFill>
            <a:srgbClr val="FFFFFF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54" name="Text 52"/>
          <p:cNvSpPr/>
          <p:nvPr/>
        </p:nvSpPr>
        <p:spPr>
          <a:xfrm>
            <a:off x="4956048" y="4311396"/>
            <a:ext cx="1344168" cy="32613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8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394</a:t>
            </a:r>
            <a:endParaRPr lang="en-US" sz="867" dirty="0"/>
          </a:p>
        </p:txBody>
      </p:sp>
      <p:sp>
        <p:nvSpPr>
          <p:cNvPr id="55" name="Shape 53"/>
          <p:cNvSpPr/>
          <p:nvPr/>
        </p:nvSpPr>
        <p:spPr>
          <a:xfrm>
            <a:off x="621792" y="4664964"/>
            <a:ext cx="2971800" cy="381000"/>
          </a:xfrm>
          <a:prstGeom prst="rect">
            <a:avLst/>
          </a:prstGeom>
          <a:solidFill>
            <a:srgbClr val="F8EEEE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658368" y="4692396"/>
            <a:ext cx="2898648" cy="32613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r>
              <a:rPr lang="en-US" sz="8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Сайт</a:t>
            </a:r>
            <a:endParaRPr lang="en-US" sz="867" dirty="0"/>
          </a:p>
        </p:txBody>
      </p:sp>
      <p:sp>
        <p:nvSpPr>
          <p:cNvPr id="57" name="Shape 55"/>
          <p:cNvSpPr/>
          <p:nvPr/>
        </p:nvSpPr>
        <p:spPr>
          <a:xfrm>
            <a:off x="3593592" y="4664964"/>
            <a:ext cx="1325880" cy="381000"/>
          </a:xfrm>
          <a:prstGeom prst="rect">
            <a:avLst/>
          </a:prstGeom>
          <a:solidFill>
            <a:srgbClr val="F8EEEE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3630168" y="4692396"/>
            <a:ext cx="1252728" cy="32613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8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1 852</a:t>
            </a:r>
            <a:endParaRPr lang="en-US" sz="867" dirty="0"/>
          </a:p>
        </p:txBody>
      </p:sp>
      <p:sp>
        <p:nvSpPr>
          <p:cNvPr id="59" name="Shape 57"/>
          <p:cNvSpPr/>
          <p:nvPr/>
        </p:nvSpPr>
        <p:spPr>
          <a:xfrm>
            <a:off x="4919472" y="4664964"/>
            <a:ext cx="1417320" cy="381000"/>
          </a:xfrm>
          <a:prstGeom prst="rect">
            <a:avLst/>
          </a:prstGeom>
          <a:solidFill>
            <a:srgbClr val="F8EEEE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4956048" y="4692396"/>
            <a:ext cx="1344168" cy="32613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8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—</a:t>
            </a:r>
            <a:endParaRPr lang="en-US" sz="867" dirty="0"/>
          </a:p>
        </p:txBody>
      </p:sp>
      <p:sp>
        <p:nvSpPr>
          <p:cNvPr id="61" name="Shape 59"/>
          <p:cNvSpPr/>
          <p:nvPr/>
        </p:nvSpPr>
        <p:spPr>
          <a:xfrm>
            <a:off x="621792" y="5045964"/>
            <a:ext cx="2971800" cy="381000"/>
          </a:xfrm>
          <a:prstGeom prst="rect">
            <a:avLst/>
          </a:prstGeom>
          <a:solidFill>
            <a:srgbClr val="FFFFFF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62" name="Text 60"/>
          <p:cNvSpPr/>
          <p:nvPr/>
        </p:nvSpPr>
        <p:spPr>
          <a:xfrm>
            <a:off x="658368" y="5073396"/>
            <a:ext cx="2898648" cy="32613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r>
              <a:rPr lang="en-US" sz="8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СМИ всего</a:t>
            </a:r>
            <a:endParaRPr lang="en-US" sz="867" dirty="0"/>
          </a:p>
        </p:txBody>
      </p:sp>
      <p:sp>
        <p:nvSpPr>
          <p:cNvPr id="63" name="Shape 61"/>
          <p:cNvSpPr/>
          <p:nvPr/>
        </p:nvSpPr>
        <p:spPr>
          <a:xfrm>
            <a:off x="3593592" y="5045964"/>
            <a:ext cx="1325880" cy="381000"/>
          </a:xfrm>
          <a:prstGeom prst="rect">
            <a:avLst/>
          </a:prstGeom>
          <a:solidFill>
            <a:srgbClr val="FFFFFF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64" name="Text 62"/>
          <p:cNvSpPr/>
          <p:nvPr/>
        </p:nvSpPr>
        <p:spPr>
          <a:xfrm>
            <a:off x="3630168" y="5073396"/>
            <a:ext cx="1252728" cy="32613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8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263</a:t>
            </a:r>
            <a:endParaRPr lang="en-US" sz="867" dirty="0"/>
          </a:p>
        </p:txBody>
      </p:sp>
      <p:sp>
        <p:nvSpPr>
          <p:cNvPr id="65" name="Shape 63"/>
          <p:cNvSpPr/>
          <p:nvPr/>
        </p:nvSpPr>
        <p:spPr>
          <a:xfrm>
            <a:off x="4919472" y="5045964"/>
            <a:ext cx="1417320" cy="381000"/>
          </a:xfrm>
          <a:prstGeom prst="rect">
            <a:avLst/>
          </a:prstGeom>
          <a:solidFill>
            <a:srgbClr val="FFFFFF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66" name="Text 64"/>
          <p:cNvSpPr/>
          <p:nvPr/>
        </p:nvSpPr>
        <p:spPr>
          <a:xfrm>
            <a:off x="4956048" y="5073396"/>
            <a:ext cx="1344168" cy="32613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8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—</a:t>
            </a:r>
            <a:endParaRPr lang="en-US" sz="867" dirty="0"/>
          </a:p>
        </p:txBody>
      </p:sp>
      <p:sp>
        <p:nvSpPr>
          <p:cNvPr id="67" name="Shape 65"/>
          <p:cNvSpPr/>
          <p:nvPr/>
        </p:nvSpPr>
        <p:spPr>
          <a:xfrm>
            <a:off x="621792" y="5426964"/>
            <a:ext cx="2971800" cy="381000"/>
          </a:xfrm>
          <a:prstGeom prst="rect">
            <a:avLst/>
          </a:prstGeom>
          <a:solidFill>
            <a:srgbClr val="F8EEEE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68" name="Text 66"/>
          <p:cNvSpPr/>
          <p:nvPr/>
        </p:nvSpPr>
        <p:spPr>
          <a:xfrm>
            <a:off x="658368" y="5454396"/>
            <a:ext cx="2898648" cy="32613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r>
              <a:rPr lang="en-US" sz="8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Цитирование каналов СКГА</a:t>
            </a:r>
            <a:endParaRPr lang="en-US" sz="867" dirty="0"/>
          </a:p>
        </p:txBody>
      </p:sp>
      <p:sp>
        <p:nvSpPr>
          <p:cNvPr id="69" name="Shape 67"/>
          <p:cNvSpPr/>
          <p:nvPr/>
        </p:nvSpPr>
        <p:spPr>
          <a:xfrm>
            <a:off x="3593592" y="5426964"/>
            <a:ext cx="1325880" cy="381000"/>
          </a:xfrm>
          <a:prstGeom prst="rect">
            <a:avLst/>
          </a:prstGeom>
          <a:solidFill>
            <a:srgbClr val="F8EEEE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70" name="Text 68"/>
          <p:cNvSpPr/>
          <p:nvPr/>
        </p:nvSpPr>
        <p:spPr>
          <a:xfrm>
            <a:off x="3630168" y="5454396"/>
            <a:ext cx="1252728" cy="32613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8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3 439</a:t>
            </a:r>
            <a:endParaRPr lang="en-US" sz="867" dirty="0"/>
          </a:p>
        </p:txBody>
      </p:sp>
      <p:sp>
        <p:nvSpPr>
          <p:cNvPr id="71" name="Shape 69"/>
          <p:cNvSpPr/>
          <p:nvPr/>
        </p:nvSpPr>
        <p:spPr>
          <a:xfrm>
            <a:off x="4919472" y="5426964"/>
            <a:ext cx="1417320" cy="381000"/>
          </a:xfrm>
          <a:prstGeom prst="rect">
            <a:avLst/>
          </a:prstGeom>
          <a:solidFill>
            <a:srgbClr val="F8EEEE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72" name="Text 70"/>
          <p:cNvSpPr/>
          <p:nvPr/>
        </p:nvSpPr>
        <p:spPr>
          <a:xfrm>
            <a:off x="4956048" y="5454396"/>
            <a:ext cx="1344168" cy="32613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8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—</a:t>
            </a:r>
            <a:endParaRPr lang="en-US" sz="867" dirty="0"/>
          </a:p>
        </p:txBody>
      </p:sp>
      <p:sp>
        <p:nvSpPr>
          <p:cNvPr id="73" name="Text 71"/>
          <p:cNvSpPr/>
          <p:nvPr/>
        </p:nvSpPr>
        <p:spPr>
          <a:xfrm>
            <a:off x="621793" y="5685184"/>
            <a:ext cx="5767649" cy="113495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r>
              <a:rPr lang="en-US" sz="1333" b="1" dirty="0" err="1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ea typeface="SimSun-ExtG" panose="02010609060101010101" pitchFamily="49" charset="-122"/>
                <a:cs typeface="Times New Roman" pitchFamily="34" charset="-120"/>
              </a:rPr>
              <a:t>Итог</a:t>
            </a:r>
            <a:r>
              <a:rPr lang="ru-RU" sz="1333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ea typeface="SimSun-ExtG" panose="02010609060101010101" pitchFamily="49" charset="-122"/>
                <a:cs typeface="Times New Roman" pitchFamily="34" charset="-120"/>
              </a:rPr>
              <a:t>и</a:t>
            </a:r>
            <a:r>
              <a:rPr lang="en-US" sz="1333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ea typeface="SimSun-ExtG" panose="02010609060101010101" pitchFamily="49" charset="-122"/>
                <a:cs typeface="Times New Roman" pitchFamily="34" charset="-120"/>
              </a:rPr>
              <a:t>: за учебный год пресс-служба обеспечила регулярное присутствие СКГА в социальных сетях, на сайте академии и в медиаполе. Отдельный результат — рост цитируемости собственных каналов СКГА.</a:t>
            </a:r>
            <a:endParaRPr lang="en-US" sz="1333" b="1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ea typeface="SimSun-ExtG" panose="02010609060101010101" pitchFamily="49" charset="-122"/>
            </a:endParaRPr>
          </a:p>
        </p:txBody>
      </p:sp>
      <p:sp>
        <p:nvSpPr>
          <p:cNvPr id="75" name="Text 73"/>
          <p:cNvSpPr/>
          <p:nvPr/>
        </p:nvSpPr>
        <p:spPr>
          <a:xfrm>
            <a:off x="9052560" y="2130552"/>
            <a:ext cx="2148840" cy="2011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85000" lnSpcReduction="20000"/>
          </a:bodyPr>
          <a:lstStyle/>
          <a:p>
            <a:pPr algn="ctr"/>
            <a:r>
              <a:rPr lang="en-US" i="1" dirty="0">
                <a:solidFill>
                  <a:srgbClr val="555555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Фото 1</a:t>
            </a:r>
            <a:endParaRPr lang="en-US" dirty="0"/>
          </a:p>
        </p:txBody>
      </p:sp>
      <p:pic>
        <p:nvPicPr>
          <p:cNvPr id="80" name="Рисунок 7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3842" y="714356"/>
            <a:ext cx="2168118" cy="29527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3" name="Рисунок 8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9879" y="2428869"/>
            <a:ext cx="2160250" cy="21003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6" name="Рисунок 8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7399" y="3864292"/>
            <a:ext cx="2171701" cy="28471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1" name="Рисунок 8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611"/>
          <a:stretch/>
        </p:blipFill>
        <p:spPr>
          <a:xfrm>
            <a:off x="6619879" y="4714884"/>
            <a:ext cx="2194561" cy="15443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9" name="Shape 2"/>
          <p:cNvSpPr/>
          <p:nvPr/>
        </p:nvSpPr>
        <p:spPr>
          <a:xfrm flipV="1">
            <a:off x="621792" y="1389888"/>
            <a:ext cx="7289756" cy="55900"/>
          </a:xfrm>
          <a:prstGeom prst="rect">
            <a:avLst/>
          </a:prstGeom>
          <a:solidFill>
            <a:srgbClr val="8B1E2D"/>
          </a:solidFill>
          <a:ln w="12700">
            <a:solidFill>
              <a:srgbClr val="8B1E2D"/>
            </a:solidFill>
            <a:prstDash val="solid"/>
          </a:ln>
        </p:spPr>
      </p:sp>
      <p:grpSp>
        <p:nvGrpSpPr>
          <p:cNvPr id="90" name="Group 2"/>
          <p:cNvGrpSpPr/>
          <p:nvPr/>
        </p:nvGrpSpPr>
        <p:grpSpPr>
          <a:xfrm>
            <a:off x="238084" y="190478"/>
            <a:ext cx="857257" cy="857257"/>
            <a:chOff x="0" y="0"/>
            <a:chExt cx="1714513" cy="1714513"/>
          </a:xfrm>
        </p:grpSpPr>
        <p:sp>
          <p:nvSpPr>
            <p:cNvPr id="91" name="Freeform 3"/>
            <p:cNvSpPr/>
            <p:nvPr/>
          </p:nvSpPr>
          <p:spPr>
            <a:xfrm>
              <a:off x="0" y="0"/>
              <a:ext cx="1714500" cy="1714500"/>
            </a:xfrm>
            <a:custGeom>
              <a:avLst/>
              <a:gdLst/>
              <a:ahLst/>
              <a:cxnLst/>
              <a:rect l="l" t="t" r="r" b="b"/>
              <a:pathLst>
                <a:path w="1714500" h="1714500">
                  <a:moveTo>
                    <a:pt x="0" y="0"/>
                  </a:moveTo>
                  <a:lnTo>
                    <a:pt x="1714500" y="0"/>
                  </a:lnTo>
                  <a:lnTo>
                    <a:pt x="1714500" y="1714500"/>
                  </a:lnTo>
                  <a:lnTo>
                    <a:pt x="0" y="1714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3389110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/>
          <p:cNvSpPr/>
          <p:nvPr/>
        </p:nvSpPr>
        <p:spPr>
          <a:xfrm flipV="1">
            <a:off x="621792" y="1333988"/>
            <a:ext cx="6419088" cy="55900"/>
          </a:xfrm>
          <a:prstGeom prst="rect">
            <a:avLst/>
          </a:prstGeom>
          <a:solidFill>
            <a:srgbClr val="8B1E2D"/>
          </a:solidFill>
          <a:ln w="12700">
            <a:solidFill>
              <a:srgbClr val="8B1E2D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207922" y="767060"/>
            <a:ext cx="11183112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r>
              <a:rPr lang="en-US" sz="2000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" pitchFamily="34" charset="-122"/>
                <a:cs typeface="Times New Roman" pitchFamily="34" charset="-120"/>
              </a:rPr>
              <a:t>Медийная активность: позиции СКГА в рейтинге вузов Минобрнауки России</a:t>
            </a:r>
            <a:endParaRPr lang="en-US" sz="2000" dirty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21792" y="1609344"/>
            <a:ext cx="1298448" cy="398678"/>
          </a:xfrm>
          <a:prstGeom prst="rect">
            <a:avLst/>
          </a:prstGeom>
          <a:solidFill>
            <a:srgbClr val="8B1E2D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58368" y="1636776"/>
            <a:ext cx="1225296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933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Показатель</a:t>
            </a:r>
            <a:endParaRPr lang="en-US" sz="733" dirty="0"/>
          </a:p>
        </p:txBody>
      </p:sp>
      <p:sp>
        <p:nvSpPr>
          <p:cNvPr id="9" name="Shape 7"/>
          <p:cNvSpPr/>
          <p:nvPr/>
        </p:nvSpPr>
        <p:spPr>
          <a:xfrm>
            <a:off x="1920241" y="1609344"/>
            <a:ext cx="605333" cy="398678"/>
          </a:xfrm>
          <a:prstGeom prst="rect">
            <a:avLst/>
          </a:prstGeom>
          <a:solidFill>
            <a:srgbClr val="8B1E2D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956817" y="1636776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733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06.25</a:t>
            </a:r>
            <a:endParaRPr lang="en-US" sz="733" dirty="0"/>
          </a:p>
        </p:txBody>
      </p:sp>
      <p:sp>
        <p:nvSpPr>
          <p:cNvPr id="11" name="Shape 9"/>
          <p:cNvSpPr/>
          <p:nvPr/>
        </p:nvSpPr>
        <p:spPr>
          <a:xfrm>
            <a:off x="2525574" y="1609344"/>
            <a:ext cx="605333" cy="398678"/>
          </a:xfrm>
          <a:prstGeom prst="rect">
            <a:avLst/>
          </a:prstGeom>
          <a:solidFill>
            <a:srgbClr val="8B1E2D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562150" y="1636776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1067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07.25</a:t>
            </a:r>
            <a:endParaRPr lang="en-US" sz="1067" dirty="0"/>
          </a:p>
        </p:txBody>
      </p:sp>
      <p:sp>
        <p:nvSpPr>
          <p:cNvPr id="13" name="Shape 11"/>
          <p:cNvSpPr/>
          <p:nvPr/>
        </p:nvSpPr>
        <p:spPr>
          <a:xfrm>
            <a:off x="3130907" y="1609344"/>
            <a:ext cx="605333" cy="398678"/>
          </a:xfrm>
          <a:prstGeom prst="rect">
            <a:avLst/>
          </a:prstGeom>
          <a:solidFill>
            <a:srgbClr val="8B1E2D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167483" y="1636776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1067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08.25</a:t>
            </a:r>
            <a:endParaRPr lang="en-US" sz="1067" dirty="0"/>
          </a:p>
        </p:txBody>
      </p:sp>
      <p:sp>
        <p:nvSpPr>
          <p:cNvPr id="15" name="Shape 13"/>
          <p:cNvSpPr/>
          <p:nvPr/>
        </p:nvSpPr>
        <p:spPr>
          <a:xfrm>
            <a:off x="3736239" y="1609344"/>
            <a:ext cx="605333" cy="398678"/>
          </a:xfrm>
          <a:prstGeom prst="rect">
            <a:avLst/>
          </a:prstGeom>
          <a:solidFill>
            <a:srgbClr val="8B1E2D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772815" y="1636776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733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09.25</a:t>
            </a:r>
            <a:endParaRPr lang="en-US" sz="733" dirty="0"/>
          </a:p>
        </p:txBody>
      </p:sp>
      <p:sp>
        <p:nvSpPr>
          <p:cNvPr id="17" name="Shape 15"/>
          <p:cNvSpPr/>
          <p:nvPr/>
        </p:nvSpPr>
        <p:spPr>
          <a:xfrm>
            <a:off x="4341572" y="1609344"/>
            <a:ext cx="605333" cy="398678"/>
          </a:xfrm>
          <a:prstGeom prst="rect">
            <a:avLst/>
          </a:prstGeom>
          <a:solidFill>
            <a:srgbClr val="8B1E2D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78148" y="1636776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1067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10.25</a:t>
            </a:r>
            <a:endParaRPr lang="en-US" sz="1067" dirty="0"/>
          </a:p>
        </p:txBody>
      </p:sp>
      <p:sp>
        <p:nvSpPr>
          <p:cNvPr id="19" name="Shape 17"/>
          <p:cNvSpPr/>
          <p:nvPr/>
        </p:nvSpPr>
        <p:spPr>
          <a:xfrm>
            <a:off x="4946905" y="1609344"/>
            <a:ext cx="605333" cy="398678"/>
          </a:xfrm>
          <a:prstGeom prst="rect">
            <a:avLst/>
          </a:prstGeom>
          <a:solidFill>
            <a:srgbClr val="8B1E2D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983481" y="1636776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733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11.25</a:t>
            </a:r>
            <a:endParaRPr lang="en-US" sz="733" dirty="0"/>
          </a:p>
        </p:txBody>
      </p:sp>
      <p:sp>
        <p:nvSpPr>
          <p:cNvPr id="21" name="Shape 19"/>
          <p:cNvSpPr/>
          <p:nvPr/>
        </p:nvSpPr>
        <p:spPr>
          <a:xfrm>
            <a:off x="5552238" y="1609344"/>
            <a:ext cx="605333" cy="398678"/>
          </a:xfrm>
          <a:prstGeom prst="rect">
            <a:avLst/>
          </a:prstGeom>
          <a:solidFill>
            <a:srgbClr val="8B1E2D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588814" y="1636776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733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12.25</a:t>
            </a:r>
            <a:endParaRPr lang="en-US" sz="733" dirty="0"/>
          </a:p>
        </p:txBody>
      </p:sp>
      <p:sp>
        <p:nvSpPr>
          <p:cNvPr id="23" name="Shape 21"/>
          <p:cNvSpPr/>
          <p:nvPr/>
        </p:nvSpPr>
        <p:spPr>
          <a:xfrm>
            <a:off x="6157571" y="1609344"/>
            <a:ext cx="605333" cy="398678"/>
          </a:xfrm>
          <a:prstGeom prst="rect">
            <a:avLst/>
          </a:prstGeom>
          <a:solidFill>
            <a:srgbClr val="8B1E2D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194147" y="1636776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1067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01.26</a:t>
            </a:r>
            <a:endParaRPr lang="en-US" sz="1067" dirty="0"/>
          </a:p>
        </p:txBody>
      </p:sp>
      <p:sp>
        <p:nvSpPr>
          <p:cNvPr id="25" name="Shape 23"/>
          <p:cNvSpPr/>
          <p:nvPr/>
        </p:nvSpPr>
        <p:spPr>
          <a:xfrm>
            <a:off x="6762903" y="1609344"/>
            <a:ext cx="605333" cy="398678"/>
          </a:xfrm>
          <a:prstGeom prst="rect">
            <a:avLst/>
          </a:prstGeom>
          <a:solidFill>
            <a:srgbClr val="8B1E2D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799479" y="1636776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1067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02.26</a:t>
            </a:r>
            <a:endParaRPr lang="en-US" sz="1067" dirty="0"/>
          </a:p>
        </p:txBody>
      </p:sp>
      <p:sp>
        <p:nvSpPr>
          <p:cNvPr id="27" name="Shape 25"/>
          <p:cNvSpPr/>
          <p:nvPr/>
        </p:nvSpPr>
        <p:spPr>
          <a:xfrm>
            <a:off x="7368236" y="1609344"/>
            <a:ext cx="605333" cy="398678"/>
          </a:xfrm>
          <a:prstGeom prst="rect">
            <a:avLst/>
          </a:prstGeom>
          <a:solidFill>
            <a:srgbClr val="8B1E2D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7404812" y="1636776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733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03.26</a:t>
            </a:r>
            <a:endParaRPr lang="en-US" sz="733" dirty="0"/>
          </a:p>
        </p:txBody>
      </p:sp>
      <p:sp>
        <p:nvSpPr>
          <p:cNvPr id="29" name="Shape 27"/>
          <p:cNvSpPr/>
          <p:nvPr/>
        </p:nvSpPr>
        <p:spPr>
          <a:xfrm>
            <a:off x="7973569" y="1609344"/>
            <a:ext cx="605333" cy="398678"/>
          </a:xfrm>
          <a:prstGeom prst="rect">
            <a:avLst/>
          </a:prstGeom>
          <a:solidFill>
            <a:srgbClr val="8B1E2D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8010145" y="1636776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733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04.26</a:t>
            </a:r>
            <a:endParaRPr lang="en-US" sz="733" dirty="0"/>
          </a:p>
        </p:txBody>
      </p:sp>
      <p:sp>
        <p:nvSpPr>
          <p:cNvPr id="31" name="Shape 29"/>
          <p:cNvSpPr/>
          <p:nvPr/>
        </p:nvSpPr>
        <p:spPr>
          <a:xfrm>
            <a:off x="621792" y="2008022"/>
            <a:ext cx="1298448" cy="398678"/>
          </a:xfrm>
          <a:prstGeom prst="rect">
            <a:avLst/>
          </a:prstGeom>
          <a:solidFill>
            <a:srgbClr val="FFFFFF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658368" y="2035454"/>
            <a:ext cx="1225296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r>
              <a:rPr lang="en-US" sz="10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Сводный</a:t>
            </a:r>
            <a:endParaRPr lang="en-US" sz="1067" dirty="0"/>
          </a:p>
        </p:txBody>
      </p:sp>
      <p:sp>
        <p:nvSpPr>
          <p:cNvPr id="33" name="Shape 31"/>
          <p:cNvSpPr/>
          <p:nvPr/>
        </p:nvSpPr>
        <p:spPr>
          <a:xfrm>
            <a:off x="1920241" y="2008022"/>
            <a:ext cx="605333" cy="398678"/>
          </a:xfrm>
          <a:prstGeom prst="rect">
            <a:avLst/>
          </a:prstGeom>
          <a:solidFill>
            <a:srgbClr val="FFFFFF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1956817" y="2035454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10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167</a:t>
            </a:r>
            <a:endParaRPr lang="en-US" sz="1067" dirty="0"/>
          </a:p>
        </p:txBody>
      </p:sp>
      <p:sp>
        <p:nvSpPr>
          <p:cNvPr id="35" name="Shape 33"/>
          <p:cNvSpPr/>
          <p:nvPr/>
        </p:nvSpPr>
        <p:spPr>
          <a:xfrm>
            <a:off x="2525574" y="2008022"/>
            <a:ext cx="605333" cy="398678"/>
          </a:xfrm>
          <a:prstGeom prst="rect">
            <a:avLst/>
          </a:prstGeom>
          <a:solidFill>
            <a:srgbClr val="FFFFFF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2562150" y="2035454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10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159</a:t>
            </a:r>
            <a:endParaRPr lang="en-US" sz="1067" dirty="0"/>
          </a:p>
        </p:txBody>
      </p:sp>
      <p:sp>
        <p:nvSpPr>
          <p:cNvPr id="37" name="Shape 35"/>
          <p:cNvSpPr/>
          <p:nvPr/>
        </p:nvSpPr>
        <p:spPr>
          <a:xfrm>
            <a:off x="3130907" y="2008022"/>
            <a:ext cx="605333" cy="398678"/>
          </a:xfrm>
          <a:prstGeom prst="rect">
            <a:avLst/>
          </a:prstGeom>
          <a:solidFill>
            <a:srgbClr val="FFFFFF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3167483" y="2035454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10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140</a:t>
            </a:r>
            <a:endParaRPr lang="en-US" sz="1067" dirty="0"/>
          </a:p>
        </p:txBody>
      </p:sp>
      <p:sp>
        <p:nvSpPr>
          <p:cNvPr id="39" name="Shape 37"/>
          <p:cNvSpPr/>
          <p:nvPr/>
        </p:nvSpPr>
        <p:spPr>
          <a:xfrm>
            <a:off x="3736239" y="2008022"/>
            <a:ext cx="605333" cy="398678"/>
          </a:xfrm>
          <a:prstGeom prst="rect">
            <a:avLst/>
          </a:prstGeom>
          <a:solidFill>
            <a:srgbClr val="FFFFFF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3772815" y="2035454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933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156</a:t>
            </a:r>
            <a:endParaRPr lang="en-US" sz="667" dirty="0"/>
          </a:p>
        </p:txBody>
      </p:sp>
      <p:sp>
        <p:nvSpPr>
          <p:cNvPr id="41" name="Shape 39"/>
          <p:cNvSpPr/>
          <p:nvPr/>
        </p:nvSpPr>
        <p:spPr>
          <a:xfrm>
            <a:off x="4341572" y="2008022"/>
            <a:ext cx="605333" cy="398678"/>
          </a:xfrm>
          <a:prstGeom prst="rect">
            <a:avLst/>
          </a:prstGeom>
          <a:solidFill>
            <a:srgbClr val="FFFFFF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4378148" y="2035454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933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166</a:t>
            </a:r>
            <a:endParaRPr lang="en-US" sz="667" dirty="0"/>
          </a:p>
        </p:txBody>
      </p:sp>
      <p:sp>
        <p:nvSpPr>
          <p:cNvPr id="43" name="Shape 41"/>
          <p:cNvSpPr/>
          <p:nvPr/>
        </p:nvSpPr>
        <p:spPr>
          <a:xfrm>
            <a:off x="4946905" y="2008022"/>
            <a:ext cx="605333" cy="398678"/>
          </a:xfrm>
          <a:prstGeom prst="rect">
            <a:avLst/>
          </a:prstGeom>
          <a:solidFill>
            <a:srgbClr val="FFFFFF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4983481" y="2035454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10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148</a:t>
            </a:r>
            <a:endParaRPr lang="en-US" sz="1067" dirty="0"/>
          </a:p>
        </p:txBody>
      </p:sp>
      <p:sp>
        <p:nvSpPr>
          <p:cNvPr id="45" name="Shape 43"/>
          <p:cNvSpPr/>
          <p:nvPr/>
        </p:nvSpPr>
        <p:spPr>
          <a:xfrm>
            <a:off x="5552238" y="2008022"/>
            <a:ext cx="605333" cy="398678"/>
          </a:xfrm>
          <a:prstGeom prst="rect">
            <a:avLst/>
          </a:prstGeom>
          <a:solidFill>
            <a:srgbClr val="FFFFFF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5588814" y="2035454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10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134</a:t>
            </a:r>
            <a:endParaRPr lang="en-US" sz="667" dirty="0"/>
          </a:p>
        </p:txBody>
      </p:sp>
      <p:sp>
        <p:nvSpPr>
          <p:cNvPr id="47" name="Shape 45"/>
          <p:cNvSpPr/>
          <p:nvPr/>
        </p:nvSpPr>
        <p:spPr>
          <a:xfrm>
            <a:off x="6157571" y="2008022"/>
            <a:ext cx="605333" cy="398678"/>
          </a:xfrm>
          <a:prstGeom prst="rect">
            <a:avLst/>
          </a:prstGeom>
          <a:solidFill>
            <a:srgbClr val="FFFFFF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6194147" y="2035454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10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30</a:t>
            </a:r>
            <a:endParaRPr lang="en-US" sz="667" dirty="0"/>
          </a:p>
        </p:txBody>
      </p:sp>
      <p:sp>
        <p:nvSpPr>
          <p:cNvPr id="49" name="Shape 47"/>
          <p:cNvSpPr/>
          <p:nvPr/>
        </p:nvSpPr>
        <p:spPr>
          <a:xfrm>
            <a:off x="6762903" y="2008022"/>
            <a:ext cx="605333" cy="398678"/>
          </a:xfrm>
          <a:prstGeom prst="rect">
            <a:avLst/>
          </a:prstGeom>
          <a:solidFill>
            <a:srgbClr val="FFFFFF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6799479" y="2035454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10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51</a:t>
            </a:r>
            <a:endParaRPr lang="en-US" sz="1067" dirty="0"/>
          </a:p>
        </p:txBody>
      </p:sp>
      <p:sp>
        <p:nvSpPr>
          <p:cNvPr id="51" name="Shape 49"/>
          <p:cNvSpPr/>
          <p:nvPr/>
        </p:nvSpPr>
        <p:spPr>
          <a:xfrm>
            <a:off x="7368236" y="2008022"/>
            <a:ext cx="605333" cy="398678"/>
          </a:xfrm>
          <a:prstGeom prst="rect">
            <a:avLst/>
          </a:prstGeom>
          <a:solidFill>
            <a:srgbClr val="FFFFFF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7404812" y="2035454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10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15</a:t>
            </a:r>
            <a:endParaRPr lang="en-US" sz="667" dirty="0"/>
          </a:p>
        </p:txBody>
      </p:sp>
      <p:sp>
        <p:nvSpPr>
          <p:cNvPr id="53" name="Shape 51"/>
          <p:cNvSpPr/>
          <p:nvPr/>
        </p:nvSpPr>
        <p:spPr>
          <a:xfrm>
            <a:off x="7973569" y="2008022"/>
            <a:ext cx="605333" cy="398678"/>
          </a:xfrm>
          <a:prstGeom prst="rect">
            <a:avLst/>
          </a:prstGeom>
          <a:solidFill>
            <a:srgbClr val="FFFFFF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54" name="Text 52"/>
          <p:cNvSpPr/>
          <p:nvPr/>
        </p:nvSpPr>
        <p:spPr>
          <a:xfrm>
            <a:off x="8010145" y="2035454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42</a:t>
            </a:r>
            <a:endParaRPr lang="en-US" sz="667" dirty="0"/>
          </a:p>
        </p:txBody>
      </p:sp>
      <p:sp>
        <p:nvSpPr>
          <p:cNvPr id="55" name="Shape 53"/>
          <p:cNvSpPr/>
          <p:nvPr/>
        </p:nvSpPr>
        <p:spPr>
          <a:xfrm>
            <a:off x="621792" y="2406702"/>
            <a:ext cx="1298448" cy="398678"/>
          </a:xfrm>
          <a:prstGeom prst="rect">
            <a:avLst/>
          </a:prstGeom>
          <a:solidFill>
            <a:srgbClr val="F8EEEE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658368" y="2434134"/>
            <a:ext cx="1225296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r>
              <a:rPr lang="en-US" sz="10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Соцсети</a:t>
            </a:r>
            <a:endParaRPr lang="en-US" sz="1067" dirty="0"/>
          </a:p>
        </p:txBody>
      </p:sp>
      <p:sp>
        <p:nvSpPr>
          <p:cNvPr id="57" name="Shape 55"/>
          <p:cNvSpPr/>
          <p:nvPr/>
        </p:nvSpPr>
        <p:spPr>
          <a:xfrm>
            <a:off x="1920241" y="2406702"/>
            <a:ext cx="605333" cy="398678"/>
          </a:xfrm>
          <a:prstGeom prst="rect">
            <a:avLst/>
          </a:prstGeom>
          <a:solidFill>
            <a:srgbClr val="F8EEEE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1956817" y="2434134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10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136</a:t>
            </a:r>
            <a:endParaRPr lang="en-US" sz="1067" dirty="0"/>
          </a:p>
        </p:txBody>
      </p:sp>
      <p:sp>
        <p:nvSpPr>
          <p:cNvPr id="59" name="Shape 57"/>
          <p:cNvSpPr/>
          <p:nvPr/>
        </p:nvSpPr>
        <p:spPr>
          <a:xfrm>
            <a:off x="2525574" y="2406702"/>
            <a:ext cx="605333" cy="398678"/>
          </a:xfrm>
          <a:prstGeom prst="rect">
            <a:avLst/>
          </a:prstGeom>
          <a:solidFill>
            <a:srgbClr val="F8EEEE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2562150" y="2434134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8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144</a:t>
            </a:r>
            <a:endParaRPr lang="en-US" sz="800" dirty="0"/>
          </a:p>
        </p:txBody>
      </p:sp>
      <p:sp>
        <p:nvSpPr>
          <p:cNvPr id="61" name="Shape 59"/>
          <p:cNvSpPr/>
          <p:nvPr/>
        </p:nvSpPr>
        <p:spPr>
          <a:xfrm>
            <a:off x="3130907" y="2406702"/>
            <a:ext cx="605333" cy="398678"/>
          </a:xfrm>
          <a:prstGeom prst="rect">
            <a:avLst/>
          </a:prstGeom>
          <a:solidFill>
            <a:srgbClr val="F8EEEE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62" name="Text 60"/>
          <p:cNvSpPr/>
          <p:nvPr/>
        </p:nvSpPr>
        <p:spPr>
          <a:xfrm>
            <a:off x="3167483" y="2434134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10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124</a:t>
            </a:r>
            <a:endParaRPr lang="en-US" sz="1067" dirty="0"/>
          </a:p>
        </p:txBody>
      </p:sp>
      <p:sp>
        <p:nvSpPr>
          <p:cNvPr id="63" name="Shape 61"/>
          <p:cNvSpPr/>
          <p:nvPr/>
        </p:nvSpPr>
        <p:spPr>
          <a:xfrm>
            <a:off x="3736239" y="2406702"/>
            <a:ext cx="605333" cy="398678"/>
          </a:xfrm>
          <a:prstGeom prst="rect">
            <a:avLst/>
          </a:prstGeom>
          <a:solidFill>
            <a:srgbClr val="F8EEEE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64" name="Text 62"/>
          <p:cNvSpPr/>
          <p:nvPr/>
        </p:nvSpPr>
        <p:spPr>
          <a:xfrm>
            <a:off x="3772815" y="2434134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10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117</a:t>
            </a:r>
            <a:endParaRPr lang="en-US" sz="1067" dirty="0"/>
          </a:p>
        </p:txBody>
      </p:sp>
      <p:sp>
        <p:nvSpPr>
          <p:cNvPr id="65" name="Shape 63"/>
          <p:cNvSpPr/>
          <p:nvPr/>
        </p:nvSpPr>
        <p:spPr>
          <a:xfrm>
            <a:off x="4341572" y="2406702"/>
            <a:ext cx="605333" cy="398678"/>
          </a:xfrm>
          <a:prstGeom prst="rect">
            <a:avLst/>
          </a:prstGeom>
          <a:solidFill>
            <a:srgbClr val="F8EEEE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66" name="Text 64"/>
          <p:cNvSpPr/>
          <p:nvPr/>
        </p:nvSpPr>
        <p:spPr>
          <a:xfrm>
            <a:off x="4378148" y="2434134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10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147</a:t>
            </a:r>
            <a:endParaRPr lang="en-US" sz="667" dirty="0"/>
          </a:p>
        </p:txBody>
      </p:sp>
      <p:sp>
        <p:nvSpPr>
          <p:cNvPr id="67" name="Shape 65"/>
          <p:cNvSpPr/>
          <p:nvPr/>
        </p:nvSpPr>
        <p:spPr>
          <a:xfrm>
            <a:off x="4946905" y="2406702"/>
            <a:ext cx="605333" cy="398678"/>
          </a:xfrm>
          <a:prstGeom prst="rect">
            <a:avLst/>
          </a:prstGeom>
          <a:solidFill>
            <a:srgbClr val="F8EEEE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68" name="Text 66"/>
          <p:cNvSpPr/>
          <p:nvPr/>
        </p:nvSpPr>
        <p:spPr>
          <a:xfrm>
            <a:off x="4983481" y="2434134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10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121</a:t>
            </a:r>
            <a:endParaRPr lang="en-US" sz="1067" dirty="0"/>
          </a:p>
        </p:txBody>
      </p:sp>
      <p:sp>
        <p:nvSpPr>
          <p:cNvPr id="69" name="Shape 67"/>
          <p:cNvSpPr/>
          <p:nvPr/>
        </p:nvSpPr>
        <p:spPr>
          <a:xfrm>
            <a:off x="5552238" y="2406702"/>
            <a:ext cx="605333" cy="398678"/>
          </a:xfrm>
          <a:prstGeom prst="rect">
            <a:avLst/>
          </a:prstGeom>
          <a:solidFill>
            <a:srgbClr val="F8EEEE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70" name="Text 68"/>
          <p:cNvSpPr/>
          <p:nvPr/>
        </p:nvSpPr>
        <p:spPr>
          <a:xfrm>
            <a:off x="5588814" y="2434134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10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88</a:t>
            </a:r>
            <a:endParaRPr lang="en-US" sz="667" dirty="0"/>
          </a:p>
        </p:txBody>
      </p:sp>
      <p:sp>
        <p:nvSpPr>
          <p:cNvPr id="71" name="Shape 69"/>
          <p:cNvSpPr/>
          <p:nvPr/>
        </p:nvSpPr>
        <p:spPr>
          <a:xfrm>
            <a:off x="6157571" y="2406702"/>
            <a:ext cx="605333" cy="398678"/>
          </a:xfrm>
          <a:prstGeom prst="rect">
            <a:avLst/>
          </a:prstGeom>
          <a:solidFill>
            <a:srgbClr val="F8EEEE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72" name="Text 70"/>
          <p:cNvSpPr/>
          <p:nvPr/>
        </p:nvSpPr>
        <p:spPr>
          <a:xfrm>
            <a:off x="6194147" y="2434134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ru-RU" sz="1067" dirty="0">
                <a:solidFill>
                  <a:srgbClr val="111111"/>
                </a:solidFill>
                <a:latin typeface="Times New Roman" pitchFamily="34" charset="0"/>
                <a:cs typeface="Times New Roman" pitchFamily="34" charset="-120"/>
              </a:rPr>
              <a:t>1</a:t>
            </a:r>
            <a:endParaRPr lang="en-US" sz="1067" dirty="0"/>
          </a:p>
        </p:txBody>
      </p:sp>
      <p:sp>
        <p:nvSpPr>
          <p:cNvPr id="73" name="Shape 71"/>
          <p:cNvSpPr/>
          <p:nvPr/>
        </p:nvSpPr>
        <p:spPr>
          <a:xfrm>
            <a:off x="6762903" y="2406702"/>
            <a:ext cx="605333" cy="398678"/>
          </a:xfrm>
          <a:prstGeom prst="rect">
            <a:avLst/>
          </a:prstGeom>
          <a:solidFill>
            <a:srgbClr val="F8EEEE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74" name="Text 72"/>
          <p:cNvSpPr/>
          <p:nvPr/>
        </p:nvSpPr>
        <p:spPr>
          <a:xfrm>
            <a:off x="6799479" y="2434134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7</a:t>
            </a:r>
            <a:endParaRPr lang="en-US" sz="667" dirty="0"/>
          </a:p>
        </p:txBody>
      </p:sp>
      <p:sp>
        <p:nvSpPr>
          <p:cNvPr id="75" name="Shape 73"/>
          <p:cNvSpPr/>
          <p:nvPr/>
        </p:nvSpPr>
        <p:spPr>
          <a:xfrm>
            <a:off x="7368236" y="2406702"/>
            <a:ext cx="605333" cy="398678"/>
          </a:xfrm>
          <a:prstGeom prst="rect">
            <a:avLst/>
          </a:prstGeom>
          <a:solidFill>
            <a:srgbClr val="F8EEEE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76" name="Text 74"/>
          <p:cNvSpPr/>
          <p:nvPr/>
        </p:nvSpPr>
        <p:spPr>
          <a:xfrm>
            <a:off x="7404812" y="2434134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6</a:t>
            </a:r>
            <a:endParaRPr lang="en-US" sz="667" dirty="0"/>
          </a:p>
        </p:txBody>
      </p:sp>
      <p:sp>
        <p:nvSpPr>
          <p:cNvPr id="77" name="Shape 75"/>
          <p:cNvSpPr/>
          <p:nvPr/>
        </p:nvSpPr>
        <p:spPr>
          <a:xfrm>
            <a:off x="7973569" y="2406702"/>
            <a:ext cx="605333" cy="398678"/>
          </a:xfrm>
          <a:prstGeom prst="rect">
            <a:avLst/>
          </a:prstGeom>
          <a:solidFill>
            <a:srgbClr val="F8EEEE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78" name="Text 76"/>
          <p:cNvSpPr/>
          <p:nvPr/>
        </p:nvSpPr>
        <p:spPr>
          <a:xfrm>
            <a:off x="8010145" y="2434134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10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17</a:t>
            </a:r>
            <a:endParaRPr lang="en-US" sz="1067" dirty="0"/>
          </a:p>
        </p:txBody>
      </p:sp>
      <p:sp>
        <p:nvSpPr>
          <p:cNvPr id="79" name="Shape 77"/>
          <p:cNvSpPr/>
          <p:nvPr/>
        </p:nvSpPr>
        <p:spPr>
          <a:xfrm>
            <a:off x="621792" y="2805380"/>
            <a:ext cx="1298448" cy="398678"/>
          </a:xfrm>
          <a:prstGeom prst="rect">
            <a:avLst/>
          </a:prstGeom>
          <a:solidFill>
            <a:srgbClr val="FFFFFF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80" name="Text 78"/>
          <p:cNvSpPr/>
          <p:nvPr/>
        </p:nvSpPr>
        <p:spPr>
          <a:xfrm>
            <a:off x="658368" y="2832812"/>
            <a:ext cx="1225296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r>
              <a:rPr lang="en-US" sz="10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МАХ</a:t>
            </a:r>
            <a:endParaRPr lang="en-US" sz="1067" dirty="0"/>
          </a:p>
        </p:txBody>
      </p:sp>
      <p:sp>
        <p:nvSpPr>
          <p:cNvPr id="81" name="Shape 79"/>
          <p:cNvSpPr/>
          <p:nvPr/>
        </p:nvSpPr>
        <p:spPr>
          <a:xfrm>
            <a:off x="1920241" y="2805380"/>
            <a:ext cx="605333" cy="398678"/>
          </a:xfrm>
          <a:prstGeom prst="rect">
            <a:avLst/>
          </a:prstGeom>
          <a:solidFill>
            <a:srgbClr val="FFFFFF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82" name="Text 80"/>
          <p:cNvSpPr/>
          <p:nvPr/>
        </p:nvSpPr>
        <p:spPr>
          <a:xfrm>
            <a:off x="1956817" y="2832812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6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х</a:t>
            </a:r>
            <a:endParaRPr lang="en-US" sz="667" dirty="0"/>
          </a:p>
        </p:txBody>
      </p:sp>
      <p:sp>
        <p:nvSpPr>
          <p:cNvPr id="83" name="Shape 81"/>
          <p:cNvSpPr/>
          <p:nvPr/>
        </p:nvSpPr>
        <p:spPr>
          <a:xfrm>
            <a:off x="2525574" y="2805380"/>
            <a:ext cx="605333" cy="398678"/>
          </a:xfrm>
          <a:prstGeom prst="rect">
            <a:avLst/>
          </a:prstGeom>
          <a:solidFill>
            <a:srgbClr val="FFFFFF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84" name="Text 82"/>
          <p:cNvSpPr/>
          <p:nvPr/>
        </p:nvSpPr>
        <p:spPr>
          <a:xfrm>
            <a:off x="2562150" y="2832812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6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х</a:t>
            </a:r>
            <a:endParaRPr lang="en-US" sz="667" dirty="0"/>
          </a:p>
        </p:txBody>
      </p:sp>
      <p:sp>
        <p:nvSpPr>
          <p:cNvPr id="85" name="Shape 83"/>
          <p:cNvSpPr/>
          <p:nvPr/>
        </p:nvSpPr>
        <p:spPr>
          <a:xfrm>
            <a:off x="3130907" y="2805380"/>
            <a:ext cx="605333" cy="398678"/>
          </a:xfrm>
          <a:prstGeom prst="rect">
            <a:avLst/>
          </a:prstGeom>
          <a:solidFill>
            <a:srgbClr val="FFFFFF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86" name="Text 84"/>
          <p:cNvSpPr/>
          <p:nvPr/>
        </p:nvSpPr>
        <p:spPr>
          <a:xfrm>
            <a:off x="3167483" y="2832812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6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х</a:t>
            </a:r>
            <a:endParaRPr lang="en-US" sz="667" dirty="0"/>
          </a:p>
        </p:txBody>
      </p:sp>
      <p:sp>
        <p:nvSpPr>
          <p:cNvPr id="87" name="Shape 85"/>
          <p:cNvSpPr/>
          <p:nvPr/>
        </p:nvSpPr>
        <p:spPr>
          <a:xfrm>
            <a:off x="3736239" y="2805380"/>
            <a:ext cx="605333" cy="398678"/>
          </a:xfrm>
          <a:prstGeom prst="rect">
            <a:avLst/>
          </a:prstGeom>
          <a:solidFill>
            <a:srgbClr val="FFFFFF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88" name="Text 86"/>
          <p:cNvSpPr/>
          <p:nvPr/>
        </p:nvSpPr>
        <p:spPr>
          <a:xfrm>
            <a:off x="3772815" y="2832812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6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х</a:t>
            </a:r>
            <a:endParaRPr lang="en-US" sz="667" dirty="0"/>
          </a:p>
        </p:txBody>
      </p:sp>
      <p:sp>
        <p:nvSpPr>
          <p:cNvPr id="89" name="Shape 87"/>
          <p:cNvSpPr/>
          <p:nvPr/>
        </p:nvSpPr>
        <p:spPr>
          <a:xfrm>
            <a:off x="4341572" y="2805380"/>
            <a:ext cx="605333" cy="398678"/>
          </a:xfrm>
          <a:prstGeom prst="rect">
            <a:avLst/>
          </a:prstGeom>
          <a:solidFill>
            <a:srgbClr val="FFFFFF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90" name="Text 88"/>
          <p:cNvSpPr/>
          <p:nvPr/>
        </p:nvSpPr>
        <p:spPr>
          <a:xfrm>
            <a:off x="4378148" y="2832812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6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х</a:t>
            </a:r>
            <a:endParaRPr lang="en-US" sz="667" dirty="0"/>
          </a:p>
        </p:txBody>
      </p:sp>
      <p:sp>
        <p:nvSpPr>
          <p:cNvPr id="91" name="Shape 89"/>
          <p:cNvSpPr/>
          <p:nvPr/>
        </p:nvSpPr>
        <p:spPr>
          <a:xfrm>
            <a:off x="4946905" y="2805380"/>
            <a:ext cx="605333" cy="398678"/>
          </a:xfrm>
          <a:prstGeom prst="rect">
            <a:avLst/>
          </a:prstGeom>
          <a:solidFill>
            <a:srgbClr val="FFFFFF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4983481" y="2832812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6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х</a:t>
            </a:r>
            <a:endParaRPr lang="en-US" sz="667" dirty="0"/>
          </a:p>
        </p:txBody>
      </p:sp>
      <p:sp>
        <p:nvSpPr>
          <p:cNvPr id="93" name="Shape 91"/>
          <p:cNvSpPr/>
          <p:nvPr/>
        </p:nvSpPr>
        <p:spPr>
          <a:xfrm>
            <a:off x="5552238" y="2805380"/>
            <a:ext cx="605333" cy="398678"/>
          </a:xfrm>
          <a:prstGeom prst="rect">
            <a:avLst/>
          </a:prstGeom>
          <a:solidFill>
            <a:srgbClr val="FFFFFF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94" name="Text 92"/>
          <p:cNvSpPr/>
          <p:nvPr/>
        </p:nvSpPr>
        <p:spPr>
          <a:xfrm>
            <a:off x="5588814" y="2832812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6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х</a:t>
            </a:r>
            <a:endParaRPr lang="en-US" sz="667" dirty="0"/>
          </a:p>
        </p:txBody>
      </p:sp>
      <p:sp>
        <p:nvSpPr>
          <p:cNvPr id="95" name="Shape 93"/>
          <p:cNvSpPr/>
          <p:nvPr/>
        </p:nvSpPr>
        <p:spPr>
          <a:xfrm>
            <a:off x="6157571" y="2805380"/>
            <a:ext cx="605333" cy="398678"/>
          </a:xfrm>
          <a:prstGeom prst="rect">
            <a:avLst/>
          </a:prstGeom>
          <a:solidFill>
            <a:srgbClr val="FFFFFF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96" name="Text 94"/>
          <p:cNvSpPr/>
          <p:nvPr/>
        </p:nvSpPr>
        <p:spPr>
          <a:xfrm>
            <a:off x="6194147" y="2832812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10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endParaRPr lang="en-US" sz="1067" dirty="0"/>
          </a:p>
        </p:txBody>
      </p:sp>
      <p:sp>
        <p:nvSpPr>
          <p:cNvPr id="97" name="Shape 95"/>
          <p:cNvSpPr/>
          <p:nvPr/>
        </p:nvSpPr>
        <p:spPr>
          <a:xfrm>
            <a:off x="6762903" y="2805380"/>
            <a:ext cx="605333" cy="398678"/>
          </a:xfrm>
          <a:prstGeom prst="rect">
            <a:avLst/>
          </a:prstGeom>
          <a:solidFill>
            <a:srgbClr val="FFFFFF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98" name="Text 96"/>
          <p:cNvSpPr/>
          <p:nvPr/>
        </p:nvSpPr>
        <p:spPr>
          <a:xfrm>
            <a:off x="6799479" y="2832812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10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endParaRPr lang="en-US" sz="1067" dirty="0"/>
          </a:p>
        </p:txBody>
      </p:sp>
      <p:sp>
        <p:nvSpPr>
          <p:cNvPr id="99" name="Shape 97"/>
          <p:cNvSpPr/>
          <p:nvPr/>
        </p:nvSpPr>
        <p:spPr>
          <a:xfrm>
            <a:off x="7368236" y="2805380"/>
            <a:ext cx="605333" cy="398678"/>
          </a:xfrm>
          <a:prstGeom prst="rect">
            <a:avLst/>
          </a:prstGeom>
          <a:solidFill>
            <a:srgbClr val="FFFFFF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100" name="Text 98"/>
          <p:cNvSpPr/>
          <p:nvPr/>
        </p:nvSpPr>
        <p:spPr>
          <a:xfrm>
            <a:off x="7404812" y="2832812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10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10</a:t>
            </a:r>
            <a:endParaRPr lang="en-US" sz="667" dirty="0"/>
          </a:p>
        </p:txBody>
      </p:sp>
      <p:sp>
        <p:nvSpPr>
          <p:cNvPr id="101" name="Shape 99"/>
          <p:cNvSpPr/>
          <p:nvPr/>
        </p:nvSpPr>
        <p:spPr>
          <a:xfrm>
            <a:off x="7973569" y="2805380"/>
            <a:ext cx="605333" cy="398678"/>
          </a:xfrm>
          <a:prstGeom prst="rect">
            <a:avLst/>
          </a:prstGeom>
          <a:solidFill>
            <a:srgbClr val="FFFFFF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102" name="Text 100"/>
          <p:cNvSpPr/>
          <p:nvPr/>
        </p:nvSpPr>
        <p:spPr>
          <a:xfrm>
            <a:off x="8010145" y="2832812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10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14</a:t>
            </a:r>
            <a:endParaRPr lang="en-US" sz="667" dirty="0"/>
          </a:p>
        </p:txBody>
      </p:sp>
      <p:sp>
        <p:nvSpPr>
          <p:cNvPr id="103" name="Shape 101"/>
          <p:cNvSpPr/>
          <p:nvPr/>
        </p:nvSpPr>
        <p:spPr>
          <a:xfrm>
            <a:off x="621792" y="3204058"/>
            <a:ext cx="1298448" cy="398678"/>
          </a:xfrm>
          <a:prstGeom prst="rect">
            <a:avLst/>
          </a:prstGeom>
          <a:solidFill>
            <a:srgbClr val="F8EEEE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104" name="Text 102"/>
          <p:cNvSpPr/>
          <p:nvPr/>
        </p:nvSpPr>
        <p:spPr>
          <a:xfrm>
            <a:off x="658368" y="3231490"/>
            <a:ext cx="1225296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r>
              <a:rPr lang="en-US" sz="10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Телеграм</a:t>
            </a:r>
            <a:endParaRPr lang="en-US" sz="1067" dirty="0"/>
          </a:p>
        </p:txBody>
      </p:sp>
      <p:sp>
        <p:nvSpPr>
          <p:cNvPr id="105" name="Shape 103"/>
          <p:cNvSpPr/>
          <p:nvPr/>
        </p:nvSpPr>
        <p:spPr>
          <a:xfrm>
            <a:off x="1920241" y="3204058"/>
            <a:ext cx="605333" cy="398678"/>
          </a:xfrm>
          <a:prstGeom prst="rect">
            <a:avLst/>
          </a:prstGeom>
          <a:solidFill>
            <a:srgbClr val="F8EEEE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106" name="Text 104"/>
          <p:cNvSpPr/>
          <p:nvPr/>
        </p:nvSpPr>
        <p:spPr>
          <a:xfrm>
            <a:off x="1956817" y="3231490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10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51</a:t>
            </a:r>
            <a:endParaRPr lang="en-US" sz="667" dirty="0"/>
          </a:p>
        </p:txBody>
      </p:sp>
      <p:sp>
        <p:nvSpPr>
          <p:cNvPr id="107" name="Shape 105"/>
          <p:cNvSpPr/>
          <p:nvPr/>
        </p:nvSpPr>
        <p:spPr>
          <a:xfrm>
            <a:off x="2525574" y="3204058"/>
            <a:ext cx="605333" cy="398678"/>
          </a:xfrm>
          <a:prstGeom prst="rect">
            <a:avLst/>
          </a:prstGeom>
          <a:solidFill>
            <a:srgbClr val="F8EEEE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108" name="Text 106"/>
          <p:cNvSpPr/>
          <p:nvPr/>
        </p:nvSpPr>
        <p:spPr>
          <a:xfrm>
            <a:off x="2562150" y="3231490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10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70</a:t>
            </a:r>
            <a:endParaRPr lang="en-US" sz="667" dirty="0"/>
          </a:p>
        </p:txBody>
      </p:sp>
      <p:sp>
        <p:nvSpPr>
          <p:cNvPr id="109" name="Shape 107"/>
          <p:cNvSpPr/>
          <p:nvPr/>
        </p:nvSpPr>
        <p:spPr>
          <a:xfrm>
            <a:off x="3130907" y="3204058"/>
            <a:ext cx="605333" cy="398678"/>
          </a:xfrm>
          <a:prstGeom prst="rect">
            <a:avLst/>
          </a:prstGeom>
          <a:solidFill>
            <a:srgbClr val="F8EEEE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110" name="Text 108"/>
          <p:cNvSpPr/>
          <p:nvPr/>
        </p:nvSpPr>
        <p:spPr>
          <a:xfrm>
            <a:off x="3167483" y="3231490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10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64</a:t>
            </a:r>
            <a:endParaRPr lang="en-US" sz="667" dirty="0"/>
          </a:p>
        </p:txBody>
      </p:sp>
      <p:sp>
        <p:nvSpPr>
          <p:cNvPr id="111" name="Shape 109"/>
          <p:cNvSpPr/>
          <p:nvPr/>
        </p:nvSpPr>
        <p:spPr>
          <a:xfrm>
            <a:off x="3736239" y="3204058"/>
            <a:ext cx="605333" cy="398678"/>
          </a:xfrm>
          <a:prstGeom prst="rect">
            <a:avLst/>
          </a:prstGeom>
          <a:solidFill>
            <a:srgbClr val="F8EEEE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112" name="Text 110"/>
          <p:cNvSpPr/>
          <p:nvPr/>
        </p:nvSpPr>
        <p:spPr>
          <a:xfrm>
            <a:off x="3772815" y="3231490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10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65</a:t>
            </a:r>
            <a:endParaRPr lang="en-US" sz="667" dirty="0"/>
          </a:p>
        </p:txBody>
      </p:sp>
      <p:sp>
        <p:nvSpPr>
          <p:cNvPr id="113" name="Shape 111"/>
          <p:cNvSpPr/>
          <p:nvPr/>
        </p:nvSpPr>
        <p:spPr>
          <a:xfrm>
            <a:off x="4341572" y="3204058"/>
            <a:ext cx="605333" cy="398678"/>
          </a:xfrm>
          <a:prstGeom prst="rect">
            <a:avLst/>
          </a:prstGeom>
          <a:solidFill>
            <a:srgbClr val="F8EEEE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114" name="Text 112"/>
          <p:cNvSpPr/>
          <p:nvPr/>
        </p:nvSpPr>
        <p:spPr>
          <a:xfrm>
            <a:off x="4378148" y="3231490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10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86</a:t>
            </a:r>
            <a:endParaRPr lang="en-US" sz="667" dirty="0"/>
          </a:p>
        </p:txBody>
      </p:sp>
      <p:sp>
        <p:nvSpPr>
          <p:cNvPr id="115" name="Shape 113"/>
          <p:cNvSpPr/>
          <p:nvPr/>
        </p:nvSpPr>
        <p:spPr>
          <a:xfrm>
            <a:off x="4946905" y="3204058"/>
            <a:ext cx="605333" cy="398678"/>
          </a:xfrm>
          <a:prstGeom prst="rect">
            <a:avLst/>
          </a:prstGeom>
          <a:solidFill>
            <a:srgbClr val="F8EEEE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116" name="Text 114"/>
          <p:cNvSpPr/>
          <p:nvPr/>
        </p:nvSpPr>
        <p:spPr>
          <a:xfrm>
            <a:off x="4983481" y="3231490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10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50</a:t>
            </a:r>
            <a:endParaRPr lang="en-US" sz="667" dirty="0"/>
          </a:p>
        </p:txBody>
      </p:sp>
      <p:sp>
        <p:nvSpPr>
          <p:cNvPr id="117" name="Shape 115"/>
          <p:cNvSpPr/>
          <p:nvPr/>
        </p:nvSpPr>
        <p:spPr>
          <a:xfrm>
            <a:off x="5552238" y="3204058"/>
            <a:ext cx="605333" cy="398678"/>
          </a:xfrm>
          <a:prstGeom prst="rect">
            <a:avLst/>
          </a:prstGeom>
          <a:solidFill>
            <a:srgbClr val="F8EEEE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118" name="Text 116"/>
          <p:cNvSpPr/>
          <p:nvPr/>
        </p:nvSpPr>
        <p:spPr>
          <a:xfrm>
            <a:off x="5588814" y="3231490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10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27</a:t>
            </a:r>
            <a:endParaRPr lang="en-US" sz="1067" dirty="0"/>
          </a:p>
        </p:txBody>
      </p:sp>
      <p:sp>
        <p:nvSpPr>
          <p:cNvPr id="119" name="Shape 117"/>
          <p:cNvSpPr/>
          <p:nvPr/>
        </p:nvSpPr>
        <p:spPr>
          <a:xfrm>
            <a:off x="6157571" y="3204058"/>
            <a:ext cx="605333" cy="398678"/>
          </a:xfrm>
          <a:prstGeom prst="rect">
            <a:avLst/>
          </a:prstGeom>
          <a:solidFill>
            <a:srgbClr val="F8EEEE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120" name="Text 118"/>
          <p:cNvSpPr/>
          <p:nvPr/>
        </p:nvSpPr>
        <p:spPr>
          <a:xfrm>
            <a:off x="6194147" y="3231490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10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</a:t>
            </a:r>
            <a:endParaRPr lang="en-US" sz="1067" dirty="0"/>
          </a:p>
        </p:txBody>
      </p:sp>
      <p:sp>
        <p:nvSpPr>
          <p:cNvPr id="121" name="Shape 119"/>
          <p:cNvSpPr/>
          <p:nvPr/>
        </p:nvSpPr>
        <p:spPr>
          <a:xfrm>
            <a:off x="6762903" y="3204058"/>
            <a:ext cx="605333" cy="398678"/>
          </a:xfrm>
          <a:prstGeom prst="rect">
            <a:avLst/>
          </a:prstGeom>
          <a:solidFill>
            <a:srgbClr val="F8EEEE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122" name="Text 120"/>
          <p:cNvSpPr/>
          <p:nvPr/>
        </p:nvSpPr>
        <p:spPr>
          <a:xfrm>
            <a:off x="6799479" y="3231490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10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8</a:t>
            </a:r>
            <a:endParaRPr lang="en-US" sz="667" dirty="0"/>
          </a:p>
        </p:txBody>
      </p:sp>
      <p:sp>
        <p:nvSpPr>
          <p:cNvPr id="123" name="Shape 121"/>
          <p:cNvSpPr/>
          <p:nvPr/>
        </p:nvSpPr>
        <p:spPr>
          <a:xfrm>
            <a:off x="7368236" y="3204058"/>
            <a:ext cx="605333" cy="398678"/>
          </a:xfrm>
          <a:prstGeom prst="rect">
            <a:avLst/>
          </a:prstGeom>
          <a:solidFill>
            <a:srgbClr val="F8EEEE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124" name="Text 122"/>
          <p:cNvSpPr/>
          <p:nvPr/>
        </p:nvSpPr>
        <p:spPr>
          <a:xfrm>
            <a:off x="7404812" y="3231490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10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5</a:t>
            </a:r>
            <a:endParaRPr lang="en-US" sz="667" dirty="0"/>
          </a:p>
        </p:txBody>
      </p:sp>
      <p:sp>
        <p:nvSpPr>
          <p:cNvPr id="125" name="Shape 123"/>
          <p:cNvSpPr/>
          <p:nvPr/>
        </p:nvSpPr>
        <p:spPr>
          <a:xfrm>
            <a:off x="7973569" y="3204058"/>
            <a:ext cx="605333" cy="398678"/>
          </a:xfrm>
          <a:prstGeom prst="rect">
            <a:avLst/>
          </a:prstGeom>
          <a:solidFill>
            <a:srgbClr val="F8EEEE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126" name="Text 124"/>
          <p:cNvSpPr/>
          <p:nvPr/>
        </p:nvSpPr>
        <p:spPr>
          <a:xfrm>
            <a:off x="8010145" y="3231490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</a:t>
            </a:r>
            <a:endParaRPr lang="en-US" sz="667" dirty="0"/>
          </a:p>
        </p:txBody>
      </p:sp>
      <p:sp>
        <p:nvSpPr>
          <p:cNvPr id="127" name="Shape 125"/>
          <p:cNvSpPr/>
          <p:nvPr/>
        </p:nvSpPr>
        <p:spPr>
          <a:xfrm>
            <a:off x="777240" y="4069080"/>
            <a:ext cx="754380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128" name="Text 126"/>
          <p:cNvSpPr/>
          <p:nvPr/>
        </p:nvSpPr>
        <p:spPr>
          <a:xfrm>
            <a:off x="777240" y="3785616"/>
            <a:ext cx="7543800" cy="2011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r>
              <a:rPr lang="en-US" sz="1067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Динамика </a:t>
            </a:r>
            <a:r>
              <a:rPr lang="en-US" sz="1067" b="1" dirty="0" err="1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сводного</a:t>
            </a:r>
            <a:r>
              <a:rPr lang="en-US" sz="1067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</a:t>
            </a:r>
            <a:r>
              <a:rPr lang="en-US" sz="1067" b="1" dirty="0" err="1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рейтинга</a:t>
            </a:r>
            <a:endParaRPr lang="en-US" sz="1067" dirty="0"/>
          </a:p>
        </p:txBody>
      </p:sp>
      <p:sp>
        <p:nvSpPr>
          <p:cNvPr id="129" name="Shape 127"/>
          <p:cNvSpPr/>
          <p:nvPr/>
        </p:nvSpPr>
        <p:spPr>
          <a:xfrm>
            <a:off x="1033272" y="4853012"/>
            <a:ext cx="615142" cy="212765"/>
          </a:xfrm>
          <a:prstGeom prst="rect">
            <a:avLst/>
          </a:prstGeom>
          <a:solidFill>
            <a:srgbClr val="8B1E2D"/>
          </a:solidFill>
          <a:ln w="12700">
            <a:solidFill>
              <a:srgbClr val="8B1E2D"/>
            </a:solidFill>
            <a:prstDash val="solid"/>
          </a:ln>
        </p:spPr>
      </p:sp>
      <p:sp>
        <p:nvSpPr>
          <p:cNvPr id="130" name="Shape 128"/>
          <p:cNvSpPr/>
          <p:nvPr/>
        </p:nvSpPr>
        <p:spPr>
          <a:xfrm>
            <a:off x="1672522" y="4820896"/>
            <a:ext cx="615142" cy="244881"/>
          </a:xfrm>
          <a:prstGeom prst="rect">
            <a:avLst/>
          </a:prstGeom>
          <a:solidFill>
            <a:srgbClr val="8B1E2D"/>
          </a:solidFill>
          <a:ln w="12700">
            <a:solidFill>
              <a:srgbClr val="8B1E2D"/>
            </a:solidFill>
            <a:prstDash val="solid"/>
          </a:ln>
        </p:spPr>
      </p:sp>
      <p:sp>
        <p:nvSpPr>
          <p:cNvPr id="131" name="Shape 129"/>
          <p:cNvSpPr/>
          <p:nvPr/>
        </p:nvSpPr>
        <p:spPr>
          <a:xfrm>
            <a:off x="2311769" y="4744622"/>
            <a:ext cx="615142" cy="321155"/>
          </a:xfrm>
          <a:prstGeom prst="rect">
            <a:avLst/>
          </a:prstGeom>
          <a:solidFill>
            <a:srgbClr val="8B1E2D"/>
          </a:solidFill>
          <a:ln w="12700">
            <a:solidFill>
              <a:srgbClr val="8B1E2D"/>
            </a:solidFill>
            <a:prstDash val="solid"/>
          </a:ln>
        </p:spPr>
      </p:sp>
      <p:sp>
        <p:nvSpPr>
          <p:cNvPr id="132" name="Shape 130"/>
          <p:cNvSpPr/>
          <p:nvPr/>
        </p:nvSpPr>
        <p:spPr>
          <a:xfrm>
            <a:off x="2951018" y="4808852"/>
            <a:ext cx="615142" cy="256924"/>
          </a:xfrm>
          <a:prstGeom prst="rect">
            <a:avLst/>
          </a:prstGeom>
          <a:solidFill>
            <a:srgbClr val="8B1E2D"/>
          </a:solidFill>
          <a:ln w="12700">
            <a:solidFill>
              <a:srgbClr val="8B1E2D"/>
            </a:solidFill>
            <a:prstDash val="solid"/>
          </a:ln>
        </p:spPr>
      </p:sp>
      <p:sp>
        <p:nvSpPr>
          <p:cNvPr id="133" name="Shape 131"/>
          <p:cNvSpPr/>
          <p:nvPr/>
        </p:nvSpPr>
        <p:spPr>
          <a:xfrm>
            <a:off x="3590268" y="4848996"/>
            <a:ext cx="615142" cy="216780"/>
          </a:xfrm>
          <a:prstGeom prst="rect">
            <a:avLst/>
          </a:prstGeom>
          <a:solidFill>
            <a:srgbClr val="8B1E2D"/>
          </a:solidFill>
          <a:ln w="12700">
            <a:solidFill>
              <a:srgbClr val="8B1E2D"/>
            </a:solidFill>
            <a:prstDash val="solid"/>
          </a:ln>
        </p:spPr>
      </p:sp>
      <p:sp>
        <p:nvSpPr>
          <p:cNvPr id="134" name="Shape 132"/>
          <p:cNvSpPr/>
          <p:nvPr/>
        </p:nvSpPr>
        <p:spPr>
          <a:xfrm>
            <a:off x="4229516" y="4776736"/>
            <a:ext cx="615142" cy="289040"/>
          </a:xfrm>
          <a:prstGeom prst="rect">
            <a:avLst/>
          </a:prstGeom>
          <a:solidFill>
            <a:srgbClr val="8B1E2D"/>
          </a:solidFill>
          <a:ln w="12700">
            <a:solidFill>
              <a:srgbClr val="8B1E2D"/>
            </a:solidFill>
            <a:prstDash val="solid"/>
          </a:ln>
        </p:spPr>
      </p:sp>
      <p:sp>
        <p:nvSpPr>
          <p:cNvPr id="135" name="Shape 133"/>
          <p:cNvSpPr/>
          <p:nvPr/>
        </p:nvSpPr>
        <p:spPr>
          <a:xfrm>
            <a:off x="4868764" y="4720534"/>
            <a:ext cx="615142" cy="345242"/>
          </a:xfrm>
          <a:prstGeom prst="rect">
            <a:avLst/>
          </a:prstGeom>
          <a:solidFill>
            <a:srgbClr val="8B1E2D"/>
          </a:solidFill>
          <a:ln w="12700">
            <a:solidFill>
              <a:srgbClr val="8B1E2D"/>
            </a:solidFill>
            <a:prstDash val="solid"/>
          </a:ln>
        </p:spPr>
      </p:sp>
      <p:sp>
        <p:nvSpPr>
          <p:cNvPr id="136" name="Shape 134"/>
          <p:cNvSpPr/>
          <p:nvPr/>
        </p:nvSpPr>
        <p:spPr>
          <a:xfrm>
            <a:off x="5508014" y="4303034"/>
            <a:ext cx="615142" cy="762743"/>
          </a:xfrm>
          <a:prstGeom prst="rect">
            <a:avLst/>
          </a:prstGeom>
          <a:solidFill>
            <a:srgbClr val="8B1E2D"/>
          </a:solidFill>
          <a:ln w="12700">
            <a:solidFill>
              <a:srgbClr val="8B1E2D"/>
            </a:solidFill>
            <a:prstDash val="solid"/>
          </a:ln>
        </p:spPr>
      </p:sp>
      <p:sp>
        <p:nvSpPr>
          <p:cNvPr id="137" name="Shape 135"/>
          <p:cNvSpPr/>
          <p:nvPr/>
        </p:nvSpPr>
        <p:spPr>
          <a:xfrm>
            <a:off x="6147262" y="4387336"/>
            <a:ext cx="615142" cy="678440"/>
          </a:xfrm>
          <a:prstGeom prst="rect">
            <a:avLst/>
          </a:prstGeom>
          <a:solidFill>
            <a:srgbClr val="8B1E2D"/>
          </a:solidFill>
          <a:ln w="12700">
            <a:solidFill>
              <a:srgbClr val="8B1E2D"/>
            </a:solidFill>
            <a:prstDash val="solid"/>
          </a:ln>
        </p:spPr>
      </p:sp>
      <p:sp>
        <p:nvSpPr>
          <p:cNvPr id="138" name="Shape 136"/>
          <p:cNvSpPr/>
          <p:nvPr/>
        </p:nvSpPr>
        <p:spPr>
          <a:xfrm>
            <a:off x="6786512" y="4242816"/>
            <a:ext cx="615142" cy="822960"/>
          </a:xfrm>
          <a:prstGeom prst="rect">
            <a:avLst/>
          </a:prstGeom>
          <a:solidFill>
            <a:srgbClr val="8B1E2D"/>
          </a:solidFill>
          <a:ln w="12700">
            <a:solidFill>
              <a:srgbClr val="8B1E2D"/>
            </a:solidFill>
            <a:prstDash val="solid"/>
          </a:ln>
        </p:spPr>
      </p:sp>
      <p:sp>
        <p:nvSpPr>
          <p:cNvPr id="139" name="Shape 137"/>
          <p:cNvSpPr/>
          <p:nvPr/>
        </p:nvSpPr>
        <p:spPr>
          <a:xfrm>
            <a:off x="7425760" y="4351206"/>
            <a:ext cx="615142" cy="714570"/>
          </a:xfrm>
          <a:prstGeom prst="rect">
            <a:avLst/>
          </a:prstGeom>
          <a:solidFill>
            <a:srgbClr val="8B1E2D"/>
          </a:solidFill>
          <a:ln w="12700">
            <a:solidFill>
              <a:srgbClr val="8B1E2D"/>
            </a:solidFill>
            <a:prstDash val="solid"/>
          </a:ln>
        </p:spPr>
      </p:sp>
      <p:sp>
        <p:nvSpPr>
          <p:cNvPr id="140" name="Text 138"/>
          <p:cNvSpPr/>
          <p:nvPr/>
        </p:nvSpPr>
        <p:spPr>
          <a:xfrm>
            <a:off x="978408" y="5166360"/>
            <a:ext cx="685800" cy="12801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r>
              <a:rPr lang="en-US" sz="667" dirty="0">
                <a:solidFill>
                  <a:srgbClr val="555555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июнь 2025</a:t>
            </a:r>
            <a:endParaRPr lang="en-US" sz="667" dirty="0"/>
          </a:p>
        </p:txBody>
      </p:sp>
      <p:sp>
        <p:nvSpPr>
          <p:cNvPr id="141" name="Text 139"/>
          <p:cNvSpPr/>
          <p:nvPr/>
        </p:nvSpPr>
        <p:spPr>
          <a:xfrm>
            <a:off x="7479792" y="5166360"/>
            <a:ext cx="777240" cy="12801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r"/>
            <a:r>
              <a:rPr lang="en-US" sz="667" dirty="0">
                <a:solidFill>
                  <a:srgbClr val="555555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апрель 2026</a:t>
            </a:r>
            <a:endParaRPr lang="en-US" sz="667" dirty="0"/>
          </a:p>
        </p:txBody>
      </p:sp>
      <p:sp>
        <p:nvSpPr>
          <p:cNvPr id="142" name="Text 140"/>
          <p:cNvSpPr/>
          <p:nvPr/>
        </p:nvSpPr>
        <p:spPr>
          <a:xfrm>
            <a:off x="7040880" y="3813048"/>
            <a:ext cx="1097280" cy="14630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733" b="1" dirty="0">
                <a:solidFill>
                  <a:srgbClr val="8B1E2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15 место — март 2026</a:t>
            </a:r>
            <a:endParaRPr lang="en-US" sz="733" dirty="0"/>
          </a:p>
        </p:txBody>
      </p:sp>
      <p:sp>
        <p:nvSpPr>
          <p:cNvPr id="143" name="Shape 141"/>
          <p:cNvSpPr/>
          <p:nvPr/>
        </p:nvSpPr>
        <p:spPr>
          <a:xfrm>
            <a:off x="8887968" y="1609344"/>
            <a:ext cx="1298448" cy="585216"/>
          </a:xfrm>
          <a:prstGeom prst="rect">
            <a:avLst/>
          </a:prstGeom>
          <a:solidFill>
            <a:srgbClr val="F8EEE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44" name="Text 142"/>
          <p:cNvSpPr/>
          <p:nvPr/>
        </p:nvSpPr>
        <p:spPr>
          <a:xfrm>
            <a:off x="8961120" y="1655064"/>
            <a:ext cx="1152144" cy="228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92500" lnSpcReduction="20000"/>
          </a:bodyPr>
          <a:lstStyle/>
          <a:p>
            <a:pPr algn="ctr"/>
            <a:r>
              <a:rPr lang="en-US" b="1" dirty="0">
                <a:solidFill>
                  <a:srgbClr val="8B1E2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15</a:t>
            </a:r>
            <a:endParaRPr lang="en-US" dirty="0"/>
          </a:p>
        </p:txBody>
      </p:sp>
      <p:sp>
        <p:nvSpPr>
          <p:cNvPr id="145" name="Text 143"/>
          <p:cNvSpPr/>
          <p:nvPr/>
        </p:nvSpPr>
        <p:spPr>
          <a:xfrm>
            <a:off x="8961120" y="1929384"/>
            <a:ext cx="1152144" cy="19202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92500"/>
          </a:bodyPr>
          <a:lstStyle/>
          <a:p>
            <a:pPr algn="ctr"/>
            <a:r>
              <a:rPr lang="en-US" sz="933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сводный рейтинг, март</a:t>
            </a:r>
            <a:endParaRPr lang="en-US" sz="933" dirty="0"/>
          </a:p>
        </p:txBody>
      </p:sp>
      <p:sp>
        <p:nvSpPr>
          <p:cNvPr id="146" name="Shape 144"/>
          <p:cNvSpPr/>
          <p:nvPr/>
        </p:nvSpPr>
        <p:spPr>
          <a:xfrm>
            <a:off x="10360152" y="1609344"/>
            <a:ext cx="1298448" cy="585216"/>
          </a:xfrm>
          <a:prstGeom prst="rect">
            <a:avLst/>
          </a:prstGeom>
          <a:solidFill>
            <a:srgbClr val="F8EEE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47" name="Text 145"/>
          <p:cNvSpPr/>
          <p:nvPr/>
        </p:nvSpPr>
        <p:spPr>
          <a:xfrm>
            <a:off x="10433304" y="1655064"/>
            <a:ext cx="1152144" cy="228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Autofit/>
          </a:bodyPr>
          <a:lstStyle/>
          <a:p>
            <a:pPr algn="ctr"/>
            <a:r>
              <a:rPr lang="ru-RU" sz="1733" b="1" dirty="0">
                <a:solidFill>
                  <a:srgbClr val="8B1E2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endParaRPr lang="en-US" sz="1733" b="1" dirty="0">
              <a:solidFill>
                <a:srgbClr val="8B1E2D"/>
              </a:solidFill>
              <a:latin typeface="Times New Roman" pitchFamily="34" charset="0"/>
              <a:ea typeface="Times New Roman" pitchFamily="34" charset="-122"/>
              <a:cs typeface="Times New Roman" pitchFamily="34" charset="-120"/>
            </a:endParaRPr>
          </a:p>
        </p:txBody>
      </p:sp>
      <p:sp>
        <p:nvSpPr>
          <p:cNvPr id="148" name="Text 146"/>
          <p:cNvSpPr/>
          <p:nvPr/>
        </p:nvSpPr>
        <p:spPr>
          <a:xfrm>
            <a:off x="10433304" y="1929384"/>
            <a:ext cx="1152144" cy="19202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933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соцсети, январь</a:t>
            </a:r>
            <a:endParaRPr lang="en-US" sz="933" dirty="0"/>
          </a:p>
        </p:txBody>
      </p:sp>
      <p:sp>
        <p:nvSpPr>
          <p:cNvPr id="149" name="Shape 147"/>
          <p:cNvSpPr/>
          <p:nvPr/>
        </p:nvSpPr>
        <p:spPr>
          <a:xfrm>
            <a:off x="8887968" y="2331720"/>
            <a:ext cx="1298448" cy="585216"/>
          </a:xfrm>
          <a:prstGeom prst="rect">
            <a:avLst/>
          </a:prstGeom>
          <a:solidFill>
            <a:srgbClr val="F8EEE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50" name="Text 148"/>
          <p:cNvSpPr/>
          <p:nvPr/>
        </p:nvSpPr>
        <p:spPr>
          <a:xfrm>
            <a:off x="8961120" y="2377440"/>
            <a:ext cx="1152144" cy="228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92500" lnSpcReduction="20000"/>
          </a:bodyPr>
          <a:lstStyle/>
          <a:p>
            <a:pPr algn="ctr"/>
            <a:r>
              <a:rPr lang="en-US" b="1" dirty="0">
                <a:solidFill>
                  <a:srgbClr val="8B1E2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endParaRPr lang="en-US" dirty="0"/>
          </a:p>
        </p:txBody>
      </p:sp>
      <p:sp>
        <p:nvSpPr>
          <p:cNvPr id="151" name="Text 149"/>
          <p:cNvSpPr/>
          <p:nvPr/>
        </p:nvSpPr>
        <p:spPr>
          <a:xfrm>
            <a:off x="8961120" y="2651760"/>
            <a:ext cx="1152144" cy="19202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933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МАХ, январь–февраль</a:t>
            </a:r>
            <a:endParaRPr lang="en-US" sz="933" dirty="0"/>
          </a:p>
        </p:txBody>
      </p:sp>
      <p:sp>
        <p:nvSpPr>
          <p:cNvPr id="152" name="Shape 150"/>
          <p:cNvSpPr/>
          <p:nvPr/>
        </p:nvSpPr>
        <p:spPr>
          <a:xfrm>
            <a:off x="10360152" y="2331720"/>
            <a:ext cx="1298448" cy="585216"/>
          </a:xfrm>
          <a:prstGeom prst="rect">
            <a:avLst/>
          </a:prstGeom>
          <a:solidFill>
            <a:srgbClr val="F8EEE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53" name="Text 151"/>
          <p:cNvSpPr/>
          <p:nvPr/>
        </p:nvSpPr>
        <p:spPr>
          <a:xfrm>
            <a:off x="10433304" y="2377440"/>
            <a:ext cx="1152144" cy="228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92500" lnSpcReduction="20000"/>
          </a:bodyPr>
          <a:lstStyle/>
          <a:p>
            <a:pPr algn="ctr"/>
            <a:r>
              <a:rPr lang="en-US" b="1" dirty="0">
                <a:solidFill>
                  <a:srgbClr val="8B1E2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</a:t>
            </a:r>
            <a:endParaRPr lang="en-US" dirty="0"/>
          </a:p>
        </p:txBody>
      </p:sp>
      <p:sp>
        <p:nvSpPr>
          <p:cNvPr id="154" name="Text 152"/>
          <p:cNvSpPr/>
          <p:nvPr/>
        </p:nvSpPr>
        <p:spPr>
          <a:xfrm>
            <a:off x="10433304" y="2651760"/>
            <a:ext cx="1152144" cy="19202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933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Телеграм, апрель</a:t>
            </a:r>
            <a:endParaRPr lang="en-US" sz="933" dirty="0"/>
          </a:p>
        </p:txBody>
      </p:sp>
      <p:sp>
        <p:nvSpPr>
          <p:cNvPr id="155" name="Text 153"/>
          <p:cNvSpPr/>
          <p:nvPr/>
        </p:nvSpPr>
        <p:spPr>
          <a:xfrm>
            <a:off x="777240" y="5484374"/>
            <a:ext cx="7594348" cy="11430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r>
              <a:rPr lang="en-US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" pitchFamily="34" charset="-122"/>
                <a:cs typeface="Times New Roman" pitchFamily="34" charset="-120"/>
              </a:rPr>
              <a:t>Ключевой вывод: в первых месяцах 2026 года СКГА заметно усилила позиции. В январе, марте и апреле академия вошла в ТОП-50 по стране в сводном рейтинге, а по социальным сетям стабильно удерживала позиции в числе лидеров.</a:t>
            </a:r>
            <a:endParaRPr lang="en-US" b="1" dirty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59" name="Text 157"/>
          <p:cNvSpPr/>
          <p:nvPr/>
        </p:nvSpPr>
        <p:spPr>
          <a:xfrm>
            <a:off x="10405872" y="5074920"/>
            <a:ext cx="1207008" cy="2011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85000" lnSpcReduction="20000"/>
          </a:bodyPr>
          <a:lstStyle/>
          <a:p>
            <a:pPr algn="ctr"/>
            <a:r>
              <a:rPr lang="en-US" i="1" dirty="0">
                <a:solidFill>
                  <a:srgbClr val="555555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Фото</a:t>
            </a:r>
            <a:endParaRPr lang="en-US" dirty="0"/>
          </a:p>
        </p:txBody>
      </p:sp>
      <p:pic>
        <p:nvPicPr>
          <p:cNvPr id="160" name="Рисунок 15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5895" y="3047997"/>
            <a:ext cx="1629683" cy="20371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1" name="Рисунок 16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0776" y="4381507"/>
            <a:ext cx="1643034" cy="20694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64" name="Group 2"/>
          <p:cNvGrpSpPr/>
          <p:nvPr/>
        </p:nvGrpSpPr>
        <p:grpSpPr>
          <a:xfrm>
            <a:off x="238084" y="190478"/>
            <a:ext cx="857257" cy="857257"/>
            <a:chOff x="0" y="0"/>
            <a:chExt cx="1714513" cy="1714513"/>
          </a:xfrm>
        </p:grpSpPr>
        <p:sp>
          <p:nvSpPr>
            <p:cNvPr id="165" name="Freeform 3"/>
            <p:cNvSpPr/>
            <p:nvPr/>
          </p:nvSpPr>
          <p:spPr>
            <a:xfrm>
              <a:off x="0" y="0"/>
              <a:ext cx="1714500" cy="1714500"/>
            </a:xfrm>
            <a:custGeom>
              <a:avLst/>
              <a:gdLst/>
              <a:ahLst/>
              <a:cxnLst/>
              <a:rect l="l" t="t" r="r" b="b"/>
              <a:pathLst>
                <a:path w="1714500" h="1714500">
                  <a:moveTo>
                    <a:pt x="0" y="0"/>
                  </a:moveTo>
                  <a:lnTo>
                    <a:pt x="1714500" y="0"/>
                  </a:lnTo>
                  <a:lnTo>
                    <a:pt x="1714500" y="1714500"/>
                  </a:lnTo>
                  <a:lnTo>
                    <a:pt x="0" y="1714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3503191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4"/>
          <p:cNvSpPr/>
          <p:nvPr/>
        </p:nvSpPr>
        <p:spPr>
          <a:xfrm>
            <a:off x="238084" y="643330"/>
            <a:ext cx="10656253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Autofit/>
          </a:bodyPr>
          <a:lstStyle/>
          <a:p>
            <a:pPr algn="ctr"/>
            <a:r>
              <a:rPr lang="en-US" sz="2000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" pitchFamily="34" charset="-122"/>
                <a:cs typeface="Times New Roman" pitchFamily="34" charset="-120"/>
              </a:rPr>
              <a:t>Региональная площадка </a:t>
            </a:r>
            <a:r>
              <a:rPr lang="en-US" sz="2000" b="1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" pitchFamily="34" charset="-122"/>
                <a:cs typeface="Times New Roman" pitchFamily="34" charset="-120"/>
              </a:rPr>
              <a:t>студенческого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" pitchFamily="34" charset="-122"/>
                <a:cs typeface="Times New Roman" pitchFamily="34" charset="-120"/>
              </a:rPr>
              <a:t> </a:t>
            </a:r>
            <a:r>
              <a:rPr lang="en-US" sz="2000" b="1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" pitchFamily="34" charset="-122"/>
                <a:cs typeface="Times New Roman" pitchFamily="34" charset="-120"/>
              </a:rPr>
              <a:t>медиацентра</a:t>
            </a:r>
            <a:endParaRPr lang="en-US" sz="2000" b="1" dirty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  <a:ea typeface="Times New Roman" pitchFamily="34" charset="-122"/>
              <a:cs typeface="Times New Roman" pitchFamily="34" charset="-120"/>
            </a:endParaRPr>
          </a:p>
          <a:p>
            <a:pPr algn="ctr"/>
            <a:r>
              <a:rPr lang="en-US" sz="2000" b="1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" pitchFamily="34" charset="-122"/>
                <a:cs typeface="Times New Roman" pitchFamily="34" charset="-120"/>
              </a:rPr>
              <a:t>Минобрнауки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" pitchFamily="34" charset="-122"/>
                <a:cs typeface="Times New Roman" pitchFamily="34" charset="-120"/>
              </a:rPr>
              <a:t> </a:t>
            </a:r>
            <a:r>
              <a:rPr lang="en-US" sz="2000" b="1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" pitchFamily="34" charset="-122"/>
                <a:cs typeface="Times New Roman" pitchFamily="34" charset="-120"/>
              </a:rPr>
              <a:t>России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" pitchFamily="34" charset="-122"/>
                <a:cs typeface="Times New Roman" pitchFamily="34" charset="-120"/>
              </a:rPr>
              <a:t> в КЧР</a:t>
            </a:r>
            <a:endParaRPr lang="en-US" sz="2000" dirty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21792" y="1572768"/>
            <a:ext cx="1691640" cy="585216"/>
          </a:xfrm>
          <a:prstGeom prst="rect">
            <a:avLst/>
          </a:prstGeom>
          <a:solidFill>
            <a:srgbClr val="F8EEE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94944" y="1618488"/>
            <a:ext cx="1545336" cy="228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92500" lnSpcReduction="20000"/>
          </a:bodyPr>
          <a:lstStyle/>
          <a:p>
            <a:pPr algn="ctr"/>
            <a:r>
              <a:rPr lang="en-US" b="1" dirty="0">
                <a:solidFill>
                  <a:srgbClr val="8B1E2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20+</a:t>
            </a: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94944" y="1892808"/>
            <a:ext cx="1545336" cy="19202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933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студенческих СМИ региона</a:t>
            </a:r>
            <a:endParaRPr lang="en-US" sz="933" dirty="0"/>
          </a:p>
        </p:txBody>
      </p:sp>
      <p:sp>
        <p:nvSpPr>
          <p:cNvPr id="10" name="Shape 8"/>
          <p:cNvSpPr/>
          <p:nvPr/>
        </p:nvSpPr>
        <p:spPr>
          <a:xfrm>
            <a:off x="2487168" y="1572768"/>
            <a:ext cx="1691640" cy="585216"/>
          </a:xfrm>
          <a:prstGeom prst="rect">
            <a:avLst/>
          </a:prstGeom>
          <a:solidFill>
            <a:srgbClr val="F8EEE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560320" y="1618488"/>
            <a:ext cx="1545336" cy="228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92500" lnSpcReduction="20000"/>
          </a:bodyPr>
          <a:lstStyle/>
          <a:p>
            <a:pPr algn="ctr"/>
            <a:r>
              <a:rPr lang="en-US" b="1" dirty="0">
                <a:solidFill>
                  <a:srgbClr val="8B1E2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50+</a:t>
            </a: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2560320" y="1892808"/>
            <a:ext cx="1545336" cy="19202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933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участников из СКГА и КЧГУ</a:t>
            </a:r>
            <a:endParaRPr lang="en-US" sz="933" dirty="0"/>
          </a:p>
        </p:txBody>
      </p:sp>
      <p:sp>
        <p:nvSpPr>
          <p:cNvPr id="13" name="Shape 11"/>
          <p:cNvSpPr/>
          <p:nvPr/>
        </p:nvSpPr>
        <p:spPr>
          <a:xfrm>
            <a:off x="4352544" y="1572768"/>
            <a:ext cx="1691640" cy="585216"/>
          </a:xfrm>
          <a:prstGeom prst="rect">
            <a:avLst/>
          </a:prstGeom>
          <a:solidFill>
            <a:srgbClr val="F8EEE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425696" y="1618488"/>
            <a:ext cx="1545336" cy="228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92500" lnSpcReduction="20000"/>
          </a:bodyPr>
          <a:lstStyle/>
          <a:p>
            <a:pPr algn="ctr"/>
            <a:r>
              <a:rPr lang="en-US" b="1" dirty="0">
                <a:solidFill>
                  <a:srgbClr val="8B1E2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2025</a:t>
            </a: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25696" y="1892808"/>
            <a:ext cx="1545336" cy="19202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933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год запуска площадки</a:t>
            </a:r>
            <a:endParaRPr lang="en-US" sz="933" dirty="0"/>
          </a:p>
        </p:txBody>
      </p:sp>
      <p:sp>
        <p:nvSpPr>
          <p:cNvPr id="16" name="Text 14"/>
          <p:cNvSpPr/>
          <p:nvPr/>
        </p:nvSpPr>
        <p:spPr>
          <a:xfrm>
            <a:off x="6309360" y="1572768"/>
            <a:ext cx="2139696" cy="69494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92500" lnSpcReduction="10000"/>
          </a:bodyPr>
          <a:lstStyle/>
          <a:p>
            <a:r>
              <a:rPr lang="en-US" sz="1133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Площадка действует на базе СКГА с апреля 2025 года. Большая часть студенческих СМИ региональной площадки функционирует при академии.</a:t>
            </a:r>
            <a:endParaRPr lang="en-US" sz="1133" dirty="0"/>
          </a:p>
        </p:txBody>
      </p:sp>
      <p:sp>
        <p:nvSpPr>
          <p:cNvPr id="18" name="Text 16"/>
          <p:cNvSpPr/>
          <p:nvPr/>
        </p:nvSpPr>
        <p:spPr>
          <a:xfrm>
            <a:off x="8933688" y="1828800"/>
            <a:ext cx="2331720" cy="2011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85000" lnSpcReduction="20000"/>
          </a:bodyPr>
          <a:lstStyle/>
          <a:p>
            <a:pPr algn="ctr"/>
            <a:r>
              <a:rPr lang="en-US" i="1" dirty="0">
                <a:solidFill>
                  <a:srgbClr val="555555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Фото 1</a:t>
            </a:r>
            <a:endParaRPr lang="en-US" dirty="0"/>
          </a:p>
        </p:txBody>
      </p:sp>
      <p:sp>
        <p:nvSpPr>
          <p:cNvPr id="21" name="Shape 19"/>
          <p:cNvSpPr/>
          <p:nvPr/>
        </p:nvSpPr>
        <p:spPr>
          <a:xfrm>
            <a:off x="621792" y="2487168"/>
            <a:ext cx="4296658" cy="3429000"/>
          </a:xfrm>
          <a:prstGeom prst="rect">
            <a:avLst/>
          </a:prstGeom>
          <a:solidFill>
            <a:srgbClr val="FFFFFF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04672" y="2569464"/>
            <a:ext cx="4882896" cy="23774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r>
              <a:rPr lang="en-US" sz="1333" b="1" dirty="0">
                <a:solidFill>
                  <a:srgbClr val="8B1E2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Крупные федеральные и региональные площадки</a:t>
            </a:r>
            <a:endParaRPr lang="en-US" sz="1333" dirty="0"/>
          </a:p>
        </p:txBody>
      </p:sp>
      <p:sp>
        <p:nvSpPr>
          <p:cNvPr id="23" name="Text 21"/>
          <p:cNvSpPr/>
          <p:nvPr/>
        </p:nvSpPr>
        <p:spPr>
          <a:xfrm>
            <a:off x="761053" y="2907792"/>
            <a:ext cx="4089243" cy="291369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Autofit/>
          </a:bodyPr>
          <a:lstStyle/>
          <a:p>
            <a:pPr marL="171459" indent="-171459">
              <a:lnSpc>
                <a:spcPts val="900"/>
              </a:lnSpc>
              <a:buFont typeface="Wingdings" panose="05000000000000000000" pitchFamily="2" charset="2"/>
              <a:buChar char="Ø"/>
            </a:pPr>
            <a:r>
              <a:rPr lang="ru-RU" sz="933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Петербургский международный экономический форум 2025;</a:t>
            </a:r>
          </a:p>
          <a:p>
            <a:pPr marL="171459" indent="-171459">
              <a:lnSpc>
                <a:spcPts val="900"/>
              </a:lnSpc>
              <a:buFont typeface="Wingdings" panose="05000000000000000000" pitchFamily="2" charset="2"/>
              <a:buChar char="Ø"/>
            </a:pPr>
            <a:endParaRPr lang="ru-RU" sz="933" dirty="0">
              <a:solidFill>
                <a:srgbClr val="111111"/>
              </a:solidFill>
              <a:latin typeface="Times New Roman" pitchFamily="34" charset="0"/>
              <a:ea typeface="Times New Roman" pitchFamily="34" charset="-122"/>
              <a:cs typeface="Times New Roman" pitchFamily="34" charset="-120"/>
            </a:endParaRPr>
          </a:p>
          <a:p>
            <a:pPr marL="171459" indent="-171459">
              <a:lnSpc>
                <a:spcPts val="900"/>
              </a:lnSpc>
              <a:buFont typeface="Wingdings" panose="05000000000000000000" pitchFamily="2" charset="2"/>
              <a:buChar char="Ø"/>
            </a:pPr>
            <a:r>
              <a:rPr lang="ru-RU" sz="933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Кавказский инвестиционный форум 2025;</a:t>
            </a:r>
          </a:p>
          <a:p>
            <a:pPr marL="171459" indent="-171459">
              <a:lnSpc>
                <a:spcPts val="900"/>
              </a:lnSpc>
              <a:buFont typeface="Wingdings" panose="05000000000000000000" pitchFamily="2" charset="2"/>
              <a:buChar char="Ø"/>
            </a:pPr>
            <a:endParaRPr lang="ru-RU" sz="933" dirty="0">
              <a:solidFill>
                <a:srgbClr val="111111"/>
              </a:solidFill>
              <a:latin typeface="Times New Roman" pitchFamily="34" charset="0"/>
              <a:ea typeface="Times New Roman" pitchFamily="34" charset="-122"/>
              <a:cs typeface="Times New Roman" pitchFamily="34" charset="-120"/>
            </a:endParaRPr>
          </a:p>
          <a:p>
            <a:pPr marL="171459" indent="-171459">
              <a:lnSpc>
                <a:spcPts val="900"/>
              </a:lnSpc>
              <a:buFont typeface="Wingdings" panose="05000000000000000000" pitchFamily="2" charset="2"/>
              <a:buChar char="Ø"/>
            </a:pPr>
            <a:r>
              <a:rPr lang="ru-RU" sz="933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III Российско-Белорусском форуме студенческих СМИ «Индустрия медиа»;</a:t>
            </a:r>
          </a:p>
          <a:p>
            <a:pPr marL="171459" indent="-171459">
              <a:lnSpc>
                <a:spcPts val="900"/>
              </a:lnSpc>
              <a:buFont typeface="Wingdings" panose="05000000000000000000" pitchFamily="2" charset="2"/>
              <a:buChar char="Ø"/>
            </a:pPr>
            <a:endParaRPr lang="ru-RU" sz="933" dirty="0">
              <a:solidFill>
                <a:srgbClr val="111111"/>
              </a:solidFill>
              <a:latin typeface="Times New Roman" pitchFamily="34" charset="0"/>
              <a:ea typeface="Times New Roman" pitchFamily="34" charset="-122"/>
              <a:cs typeface="Times New Roman" pitchFamily="34" charset="-120"/>
            </a:endParaRPr>
          </a:p>
          <a:p>
            <a:pPr marL="171459" indent="-171459">
              <a:lnSpc>
                <a:spcPts val="900"/>
              </a:lnSpc>
              <a:buFont typeface="Wingdings" panose="05000000000000000000" pitchFamily="2" charset="2"/>
              <a:buChar char="Ø"/>
            </a:pPr>
            <a:r>
              <a:rPr lang="ru-RU" sz="933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Летняя школа журналистики </a:t>
            </a:r>
            <a:r>
              <a:rPr lang="ru-RU" sz="933" dirty="0" err="1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Минобрнауки</a:t>
            </a:r>
            <a:r>
              <a:rPr lang="ru-RU" sz="933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России;</a:t>
            </a:r>
          </a:p>
          <a:p>
            <a:pPr marL="171459" indent="-171459">
              <a:lnSpc>
                <a:spcPts val="900"/>
              </a:lnSpc>
              <a:buFont typeface="Wingdings" panose="05000000000000000000" pitchFamily="2" charset="2"/>
              <a:buChar char="Ø"/>
            </a:pPr>
            <a:endParaRPr lang="ru-RU" sz="933" dirty="0">
              <a:solidFill>
                <a:srgbClr val="111111"/>
              </a:solidFill>
              <a:latin typeface="Times New Roman" pitchFamily="34" charset="0"/>
              <a:ea typeface="Times New Roman" pitchFamily="34" charset="-122"/>
              <a:cs typeface="Times New Roman" pitchFamily="34" charset="-120"/>
            </a:endParaRPr>
          </a:p>
          <a:p>
            <a:pPr marL="171459" indent="-171459">
              <a:lnSpc>
                <a:spcPts val="900"/>
              </a:lnSpc>
              <a:buFont typeface="Wingdings" panose="05000000000000000000" pitchFamily="2" charset="2"/>
              <a:buChar char="Ø"/>
            </a:pPr>
            <a:r>
              <a:rPr lang="ru-RU" sz="933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Всероссийский студенческий </a:t>
            </a:r>
            <a:r>
              <a:rPr lang="ru-RU" sz="933" dirty="0" err="1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медиафорум</a:t>
            </a:r>
            <a:r>
              <a:rPr lang="ru-RU" sz="933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«Сила Алтая»;</a:t>
            </a:r>
          </a:p>
          <a:p>
            <a:pPr marL="171459" indent="-171459">
              <a:lnSpc>
                <a:spcPts val="900"/>
              </a:lnSpc>
              <a:buFont typeface="Wingdings" panose="05000000000000000000" pitchFamily="2" charset="2"/>
              <a:buChar char="Ø"/>
            </a:pPr>
            <a:endParaRPr lang="ru-RU" sz="933" dirty="0">
              <a:solidFill>
                <a:srgbClr val="111111"/>
              </a:solidFill>
              <a:latin typeface="Times New Roman" pitchFamily="34" charset="0"/>
              <a:ea typeface="Times New Roman" pitchFamily="34" charset="-122"/>
              <a:cs typeface="Times New Roman" pitchFamily="34" charset="-120"/>
            </a:endParaRPr>
          </a:p>
          <a:p>
            <a:pPr marL="171459" indent="-171459">
              <a:lnSpc>
                <a:spcPts val="900"/>
              </a:lnSpc>
              <a:buFont typeface="Wingdings" panose="05000000000000000000" pitchFamily="2" charset="2"/>
              <a:buChar char="Ø"/>
            </a:pPr>
            <a:r>
              <a:rPr lang="ru-RU" sz="933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V Конгресс молодых ученых;</a:t>
            </a:r>
          </a:p>
          <a:p>
            <a:pPr marL="171459" indent="-171459">
              <a:lnSpc>
                <a:spcPts val="900"/>
              </a:lnSpc>
              <a:buFont typeface="Wingdings" panose="05000000000000000000" pitchFamily="2" charset="2"/>
              <a:buChar char="Ø"/>
            </a:pPr>
            <a:endParaRPr lang="ru-RU" sz="933" dirty="0">
              <a:solidFill>
                <a:srgbClr val="111111"/>
              </a:solidFill>
              <a:latin typeface="Times New Roman" pitchFamily="34" charset="0"/>
              <a:ea typeface="Times New Roman" pitchFamily="34" charset="-122"/>
              <a:cs typeface="Times New Roman" pitchFamily="34" charset="-120"/>
            </a:endParaRPr>
          </a:p>
          <a:p>
            <a:pPr marL="171459" indent="-171459">
              <a:lnSpc>
                <a:spcPts val="900"/>
              </a:lnSpc>
              <a:buFont typeface="Wingdings" panose="05000000000000000000" pitchFamily="2" charset="2"/>
              <a:buChar char="Ø"/>
            </a:pPr>
            <a:r>
              <a:rPr lang="ru-RU" sz="933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Северо-Кавказский молодежный туристический форум «Координата» 2025;</a:t>
            </a:r>
          </a:p>
          <a:p>
            <a:pPr marL="171459" indent="-171459">
              <a:lnSpc>
                <a:spcPts val="900"/>
              </a:lnSpc>
              <a:buFont typeface="Wingdings" panose="05000000000000000000" pitchFamily="2" charset="2"/>
              <a:buChar char="Ø"/>
            </a:pPr>
            <a:endParaRPr lang="ru-RU" sz="933" dirty="0">
              <a:solidFill>
                <a:srgbClr val="111111"/>
              </a:solidFill>
              <a:latin typeface="Times New Roman" pitchFamily="34" charset="0"/>
              <a:ea typeface="Times New Roman" pitchFamily="34" charset="-122"/>
              <a:cs typeface="Times New Roman" pitchFamily="34" charset="-120"/>
            </a:endParaRPr>
          </a:p>
          <a:p>
            <a:pPr marL="171459" indent="-171459">
              <a:lnSpc>
                <a:spcPts val="900"/>
              </a:lnSpc>
              <a:buFont typeface="Wingdings" panose="05000000000000000000" pitchFamily="2" charset="2"/>
              <a:buChar char="Ø"/>
            </a:pPr>
            <a:r>
              <a:rPr lang="ru-RU" sz="933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Северо-Кавказский форум «Академия добровольчества»;</a:t>
            </a:r>
          </a:p>
          <a:p>
            <a:pPr marL="171459" indent="-171459">
              <a:lnSpc>
                <a:spcPts val="900"/>
              </a:lnSpc>
              <a:buFont typeface="Wingdings" panose="05000000000000000000" pitchFamily="2" charset="2"/>
              <a:buChar char="Ø"/>
            </a:pPr>
            <a:endParaRPr lang="ru-RU" sz="933" dirty="0">
              <a:solidFill>
                <a:srgbClr val="111111"/>
              </a:solidFill>
              <a:latin typeface="Times New Roman" pitchFamily="34" charset="0"/>
              <a:ea typeface="Times New Roman" pitchFamily="34" charset="-122"/>
              <a:cs typeface="Times New Roman" pitchFamily="34" charset="-120"/>
            </a:endParaRPr>
          </a:p>
          <a:p>
            <a:pPr marL="171459" indent="-171459">
              <a:lnSpc>
                <a:spcPts val="900"/>
              </a:lnSpc>
              <a:buFont typeface="Wingdings" panose="05000000000000000000" pitchFamily="2" charset="2"/>
              <a:buChar char="Ø"/>
            </a:pPr>
            <a:r>
              <a:rPr lang="ru-RU" sz="933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Премия «</a:t>
            </a:r>
            <a:r>
              <a:rPr lang="ru-RU" sz="933" dirty="0" err="1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МедиаЛидер</a:t>
            </a:r>
            <a:r>
              <a:rPr lang="ru-RU" sz="933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2025»;</a:t>
            </a:r>
          </a:p>
          <a:p>
            <a:pPr marL="171459" indent="-171459">
              <a:lnSpc>
                <a:spcPts val="900"/>
              </a:lnSpc>
              <a:buFont typeface="Wingdings" panose="05000000000000000000" pitchFamily="2" charset="2"/>
              <a:buChar char="Ø"/>
            </a:pPr>
            <a:endParaRPr lang="ru-RU" sz="933" dirty="0">
              <a:solidFill>
                <a:srgbClr val="111111"/>
              </a:solidFill>
              <a:latin typeface="Times New Roman" pitchFamily="34" charset="0"/>
              <a:ea typeface="Times New Roman" pitchFamily="34" charset="-122"/>
              <a:cs typeface="Times New Roman" pitchFamily="34" charset="-120"/>
            </a:endParaRPr>
          </a:p>
          <a:p>
            <a:pPr marL="171459" indent="-171459">
              <a:lnSpc>
                <a:spcPts val="900"/>
              </a:lnSpc>
              <a:buFont typeface="Wingdings" panose="05000000000000000000" pitchFamily="2" charset="2"/>
              <a:buChar char="Ø"/>
            </a:pPr>
            <a:r>
              <a:rPr lang="ru-RU" sz="933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Премия «ШУМ 2025»;</a:t>
            </a:r>
          </a:p>
          <a:p>
            <a:pPr marL="171459" indent="-171459">
              <a:lnSpc>
                <a:spcPts val="900"/>
              </a:lnSpc>
              <a:buFont typeface="Wingdings" panose="05000000000000000000" pitchFamily="2" charset="2"/>
              <a:buChar char="Ø"/>
            </a:pPr>
            <a:endParaRPr lang="ru-RU" sz="933" dirty="0">
              <a:solidFill>
                <a:srgbClr val="111111"/>
              </a:solidFill>
              <a:latin typeface="Times New Roman" pitchFamily="34" charset="0"/>
              <a:ea typeface="Times New Roman" pitchFamily="34" charset="-122"/>
              <a:cs typeface="Times New Roman" pitchFamily="34" charset="-120"/>
            </a:endParaRPr>
          </a:p>
          <a:p>
            <a:pPr marL="171459" indent="-171459">
              <a:lnSpc>
                <a:spcPts val="900"/>
              </a:lnSpc>
              <a:buFont typeface="Wingdings" panose="05000000000000000000" pitchFamily="2" charset="2"/>
              <a:buChar char="Ø"/>
            </a:pPr>
            <a:r>
              <a:rPr lang="ru-RU" sz="933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День республики и 200-летие города Черкесска;</a:t>
            </a:r>
          </a:p>
          <a:p>
            <a:pPr marL="171459" indent="-171459">
              <a:lnSpc>
                <a:spcPts val="900"/>
              </a:lnSpc>
              <a:buFont typeface="Wingdings" panose="05000000000000000000" pitchFamily="2" charset="2"/>
              <a:buChar char="Ø"/>
            </a:pPr>
            <a:endParaRPr lang="ru-RU" sz="933" dirty="0">
              <a:solidFill>
                <a:srgbClr val="111111"/>
              </a:solidFill>
              <a:latin typeface="Times New Roman" pitchFamily="34" charset="0"/>
              <a:ea typeface="Times New Roman" pitchFamily="34" charset="-122"/>
              <a:cs typeface="Times New Roman" pitchFamily="34" charset="-120"/>
            </a:endParaRPr>
          </a:p>
          <a:p>
            <a:pPr marL="171459" indent="-171459">
              <a:lnSpc>
                <a:spcPts val="900"/>
              </a:lnSpc>
              <a:buFont typeface="Wingdings" panose="05000000000000000000" pitchFamily="2" charset="2"/>
              <a:buChar char="Ø"/>
            </a:pPr>
            <a:r>
              <a:rPr lang="ru-RU" sz="933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День единого студенчества России — 2026 в Москве;</a:t>
            </a:r>
          </a:p>
          <a:p>
            <a:pPr marL="171459" indent="-171459">
              <a:lnSpc>
                <a:spcPts val="900"/>
              </a:lnSpc>
              <a:buFont typeface="Wingdings" panose="05000000000000000000" pitchFamily="2" charset="2"/>
              <a:buChar char="Ø"/>
            </a:pPr>
            <a:endParaRPr lang="ru-RU" sz="933" dirty="0">
              <a:solidFill>
                <a:srgbClr val="111111"/>
              </a:solidFill>
              <a:latin typeface="Times New Roman" pitchFamily="34" charset="0"/>
              <a:ea typeface="Times New Roman" pitchFamily="34" charset="-122"/>
              <a:cs typeface="Times New Roman" pitchFamily="34" charset="-120"/>
            </a:endParaRPr>
          </a:p>
          <a:p>
            <a:pPr marL="171459" indent="-171459">
              <a:lnSpc>
                <a:spcPts val="900"/>
              </a:lnSpc>
              <a:buFont typeface="Wingdings" panose="05000000000000000000" pitchFamily="2" charset="2"/>
              <a:buChar char="Ø"/>
            </a:pPr>
            <a:r>
              <a:rPr lang="ru-RU" sz="933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Кавказский инвестиционный форум 2026 (участники молодежного дня).</a:t>
            </a:r>
          </a:p>
        </p:txBody>
      </p:sp>
      <p:sp>
        <p:nvSpPr>
          <p:cNvPr id="24" name="Shape 22"/>
          <p:cNvSpPr/>
          <p:nvPr/>
        </p:nvSpPr>
        <p:spPr>
          <a:xfrm>
            <a:off x="5066118" y="2487168"/>
            <a:ext cx="3629201" cy="3429000"/>
          </a:xfrm>
          <a:prstGeom prst="rect">
            <a:avLst/>
          </a:prstGeom>
          <a:solidFill>
            <a:srgbClr val="F8EEEE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193878" y="2569464"/>
            <a:ext cx="3309787" cy="23774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r>
              <a:rPr lang="en-US" sz="1333" b="1" dirty="0">
                <a:solidFill>
                  <a:srgbClr val="8B1E2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Значимые результаты</a:t>
            </a:r>
            <a:endParaRPr lang="en-US" sz="1333" dirty="0"/>
          </a:p>
        </p:txBody>
      </p:sp>
      <p:sp>
        <p:nvSpPr>
          <p:cNvPr id="26" name="Text 24"/>
          <p:cNvSpPr/>
          <p:nvPr/>
        </p:nvSpPr>
        <p:spPr>
          <a:xfrm>
            <a:off x="5198365" y="2964702"/>
            <a:ext cx="3469403" cy="276591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Autofit/>
          </a:bodyPr>
          <a:lstStyle/>
          <a:p>
            <a:pPr marL="171459" indent="-171459">
              <a:buFont typeface="Wingdings" panose="05000000000000000000" pitchFamily="2" charset="2"/>
              <a:buChar char="Ø"/>
            </a:pPr>
            <a:r>
              <a:rPr lang="ru-RU" sz="8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Конкурс социальной рекламы, прошедшего в рамках II демографического форума «Сила детства» в Санкт-Петербурге. Победу за лучшую режиссерскую работу одержал </a:t>
            </a:r>
            <a:r>
              <a:rPr lang="ru-RU" sz="867" dirty="0" err="1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Тимурлан</a:t>
            </a:r>
            <a:r>
              <a:rPr lang="ru-RU" sz="8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</a:t>
            </a:r>
            <a:r>
              <a:rPr lang="ru-RU" sz="867" dirty="0" err="1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Саркитов</a:t>
            </a:r>
            <a:r>
              <a:rPr lang="ru-RU" sz="8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;</a:t>
            </a:r>
          </a:p>
          <a:p>
            <a:pPr marL="171459" indent="-171459">
              <a:buFont typeface="Wingdings" panose="05000000000000000000" pitchFamily="2" charset="2"/>
              <a:buChar char="Ø"/>
            </a:pPr>
            <a:endParaRPr lang="ru-RU" sz="867" dirty="0">
              <a:solidFill>
                <a:srgbClr val="111111"/>
              </a:solidFill>
              <a:latin typeface="Times New Roman" pitchFamily="34" charset="0"/>
              <a:ea typeface="Times New Roman" pitchFamily="34" charset="-122"/>
              <a:cs typeface="Times New Roman" pitchFamily="34" charset="-120"/>
            </a:endParaRPr>
          </a:p>
          <a:p>
            <a:pPr marL="171459" indent="-171459">
              <a:buFont typeface="Wingdings" panose="05000000000000000000" pitchFamily="2" charset="2"/>
              <a:buChar char="Ø"/>
            </a:pPr>
            <a:r>
              <a:rPr lang="ru-RU" sz="8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Всероссийский конкурс «Главное рядом». Победу одержал клип на песню «Конь», автор Евгений Бачурин;</a:t>
            </a:r>
          </a:p>
          <a:p>
            <a:pPr marL="171459" indent="-171459">
              <a:buFont typeface="Wingdings" panose="05000000000000000000" pitchFamily="2" charset="2"/>
              <a:buChar char="Ø"/>
            </a:pPr>
            <a:endParaRPr lang="ru-RU" sz="867" dirty="0">
              <a:solidFill>
                <a:srgbClr val="111111"/>
              </a:solidFill>
              <a:latin typeface="Times New Roman" pitchFamily="34" charset="0"/>
              <a:ea typeface="Times New Roman" pitchFamily="34" charset="-122"/>
              <a:cs typeface="Times New Roman" pitchFamily="34" charset="-120"/>
            </a:endParaRPr>
          </a:p>
          <a:p>
            <a:pPr marL="171459" indent="-171459">
              <a:buFont typeface="Wingdings" panose="05000000000000000000" pitchFamily="2" charset="2"/>
              <a:buChar char="Ø"/>
            </a:pPr>
            <a:r>
              <a:rPr lang="ru-RU" sz="8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Премия «Общественное признание». Лауреатами премии стали Евгений Бачурин и Альбина </a:t>
            </a:r>
            <a:r>
              <a:rPr lang="ru-RU" sz="867" dirty="0" err="1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Качиева</a:t>
            </a:r>
            <a:r>
              <a:rPr lang="ru-RU" sz="8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;</a:t>
            </a:r>
          </a:p>
          <a:p>
            <a:pPr marL="171459" indent="-171459">
              <a:buFont typeface="Wingdings" panose="05000000000000000000" pitchFamily="2" charset="2"/>
              <a:buChar char="Ø"/>
            </a:pPr>
            <a:endParaRPr lang="ru-RU" sz="867" dirty="0">
              <a:solidFill>
                <a:srgbClr val="111111"/>
              </a:solidFill>
              <a:latin typeface="Times New Roman" pitchFamily="34" charset="0"/>
              <a:ea typeface="Times New Roman" pitchFamily="34" charset="-122"/>
              <a:cs typeface="Times New Roman" pitchFamily="34" charset="-120"/>
            </a:endParaRPr>
          </a:p>
          <a:p>
            <a:pPr marL="171459" indent="-171459">
              <a:buFont typeface="Wingdings" panose="05000000000000000000" pitchFamily="2" charset="2"/>
              <a:buChar char="Ø"/>
            </a:pPr>
            <a:r>
              <a:rPr lang="ru-RU" sz="8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Благодарственным письмом за подписью министра науки и высшего образования Российской Федерации Валерия </a:t>
            </a:r>
            <a:r>
              <a:rPr lang="ru-RU" sz="867" dirty="0" err="1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Фалькова</a:t>
            </a:r>
            <a:r>
              <a:rPr lang="ru-RU" sz="8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за эффективную работу СМЦ по КЧР получил </a:t>
            </a:r>
            <a:r>
              <a:rPr lang="ru-RU" sz="867" dirty="0" err="1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Тимурлан</a:t>
            </a:r>
            <a:r>
              <a:rPr lang="ru-RU" sz="8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</a:t>
            </a:r>
            <a:r>
              <a:rPr lang="ru-RU" sz="867" dirty="0" err="1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Саркитов</a:t>
            </a:r>
            <a:r>
              <a:rPr lang="ru-RU" sz="8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;</a:t>
            </a:r>
          </a:p>
          <a:p>
            <a:pPr marL="171459" indent="-171459">
              <a:buFont typeface="Wingdings" panose="05000000000000000000" pitchFamily="2" charset="2"/>
              <a:buChar char="Ø"/>
            </a:pPr>
            <a:endParaRPr lang="ru-RU" sz="867" dirty="0">
              <a:solidFill>
                <a:srgbClr val="111111"/>
              </a:solidFill>
              <a:latin typeface="Times New Roman" pitchFamily="34" charset="0"/>
              <a:ea typeface="Times New Roman" pitchFamily="34" charset="-122"/>
              <a:cs typeface="Times New Roman" pitchFamily="34" charset="-120"/>
            </a:endParaRPr>
          </a:p>
          <a:p>
            <a:pPr marL="171459" indent="-171459">
              <a:buFont typeface="Wingdings" panose="05000000000000000000" pitchFamily="2" charset="2"/>
              <a:buChar char="Ø"/>
            </a:pPr>
            <a:r>
              <a:rPr lang="ru-RU" sz="8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Конкурс Карачаево-Черкесии «Студент года». В номинации «Медиа года» одержал Евгений Бачурин;</a:t>
            </a:r>
          </a:p>
          <a:p>
            <a:pPr marL="171459" indent="-171459">
              <a:buFont typeface="Wingdings" panose="05000000000000000000" pitchFamily="2" charset="2"/>
              <a:buChar char="Ø"/>
            </a:pPr>
            <a:endParaRPr lang="ru-RU" sz="867" dirty="0">
              <a:solidFill>
                <a:srgbClr val="111111"/>
              </a:solidFill>
              <a:latin typeface="Times New Roman" pitchFamily="34" charset="0"/>
              <a:ea typeface="Times New Roman" pitchFamily="34" charset="-122"/>
              <a:cs typeface="Times New Roman" pitchFamily="34" charset="-120"/>
            </a:endParaRPr>
          </a:p>
          <a:p>
            <a:pPr marL="171459" indent="-171459">
              <a:buFont typeface="Wingdings" panose="05000000000000000000" pitchFamily="2" charset="2"/>
              <a:buChar char="Ø"/>
            </a:pPr>
            <a:r>
              <a:rPr lang="ru-RU" sz="8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Всероссийский студенческий </a:t>
            </a:r>
            <a:r>
              <a:rPr lang="ru-RU" sz="867" dirty="0" err="1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медиафорум</a:t>
            </a:r>
            <a:r>
              <a:rPr lang="ru-RU" sz="8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«Сила Алтая». Лучшим медиа проектом был признан проект команды Евгения Бачурина;</a:t>
            </a:r>
          </a:p>
          <a:p>
            <a:pPr marL="171459" indent="-171459">
              <a:buFont typeface="Wingdings" panose="05000000000000000000" pitchFamily="2" charset="2"/>
              <a:buChar char="Ø"/>
            </a:pPr>
            <a:endParaRPr lang="ru-RU" sz="867" dirty="0">
              <a:solidFill>
                <a:srgbClr val="111111"/>
              </a:solidFill>
              <a:latin typeface="Times New Roman" pitchFamily="34" charset="0"/>
              <a:ea typeface="Times New Roman" pitchFamily="34" charset="-122"/>
              <a:cs typeface="Times New Roman" pitchFamily="34" charset="-120"/>
            </a:endParaRPr>
          </a:p>
          <a:p>
            <a:pPr marL="171459" indent="-171459">
              <a:buFont typeface="Wingdings" panose="05000000000000000000" pitchFamily="2" charset="2"/>
              <a:buChar char="Ø"/>
            </a:pPr>
            <a:r>
              <a:rPr lang="ru-RU" sz="8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Конкурс прямого эфира «</a:t>
            </a:r>
            <a:r>
              <a:rPr lang="ru-RU" sz="867" dirty="0" err="1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ШУМные</a:t>
            </a:r>
            <a:r>
              <a:rPr lang="ru-RU" sz="8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итоги года». Победитель </a:t>
            </a:r>
            <a:r>
              <a:rPr lang="ru-RU" sz="867" dirty="0" err="1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Тимурлан</a:t>
            </a:r>
            <a:r>
              <a:rPr lang="ru-RU" sz="8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</a:t>
            </a:r>
            <a:r>
              <a:rPr lang="ru-RU" sz="867" dirty="0" err="1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Саркитов</a:t>
            </a:r>
            <a:r>
              <a:rPr lang="ru-RU" sz="8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.</a:t>
            </a:r>
          </a:p>
        </p:txBody>
      </p:sp>
      <p:sp>
        <p:nvSpPr>
          <p:cNvPr id="29" name="Text 27"/>
          <p:cNvSpPr/>
          <p:nvPr/>
        </p:nvSpPr>
        <p:spPr>
          <a:xfrm>
            <a:off x="621792" y="6163056"/>
            <a:ext cx="10424160" cy="32918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70000" lnSpcReduction="20000"/>
          </a:bodyPr>
          <a:lstStyle/>
          <a:p>
            <a:r>
              <a:rPr lang="en-US" b="1" dirty="0" err="1" smtClean="0">
                <a:solidFill>
                  <a:srgbClr val="8B1E2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Итог</a:t>
            </a:r>
            <a:r>
              <a:rPr lang="ru-RU" b="1" dirty="0" smtClean="0">
                <a:solidFill>
                  <a:srgbClr val="8B1E2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и</a:t>
            </a:r>
            <a:r>
              <a:rPr lang="en-US" b="1" dirty="0" smtClean="0">
                <a:solidFill>
                  <a:srgbClr val="8B1E2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: </a:t>
            </a:r>
            <a:r>
              <a:rPr lang="en-US" b="1" dirty="0">
                <a:solidFill>
                  <a:srgbClr val="8B1E2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СМЦ по КЧР стал </a:t>
            </a:r>
            <a:r>
              <a:rPr lang="en-US" b="1" dirty="0" err="1">
                <a:solidFill>
                  <a:srgbClr val="8B1E2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точкой</a:t>
            </a:r>
            <a:r>
              <a:rPr lang="en-US" b="1" dirty="0">
                <a:solidFill>
                  <a:srgbClr val="8B1E2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</a:t>
            </a:r>
            <a:r>
              <a:rPr lang="en-US" b="1" dirty="0" err="1" smtClean="0">
                <a:solidFill>
                  <a:srgbClr val="8B1E2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сбор</a:t>
            </a:r>
            <a:r>
              <a:rPr lang="ru-RU" b="1" dirty="0" smtClean="0">
                <a:solidFill>
                  <a:srgbClr val="8B1E2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а</a:t>
            </a:r>
            <a:r>
              <a:rPr lang="en-US" b="1" dirty="0" smtClean="0">
                <a:solidFill>
                  <a:srgbClr val="8B1E2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</a:t>
            </a:r>
            <a:r>
              <a:rPr lang="en-US" b="1" dirty="0">
                <a:solidFill>
                  <a:srgbClr val="8B1E2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студенческих медиа региона и усилил представленность СКГА на федеральных молодежных и медийных площадках.</a:t>
            </a:r>
            <a:endParaRPr lang="en-US" dirty="0"/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146" y="2762246"/>
            <a:ext cx="2370085" cy="13895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1" name="Рисунок 3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89" b="9759"/>
          <a:stretch/>
        </p:blipFill>
        <p:spPr>
          <a:xfrm>
            <a:off x="9001146" y="1142985"/>
            <a:ext cx="2384794" cy="13512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2" name="Рисунок 3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" t="14593" r="-155" b="980"/>
          <a:stretch/>
        </p:blipFill>
        <p:spPr>
          <a:xfrm>
            <a:off x="9001146" y="4381507"/>
            <a:ext cx="2370085" cy="15295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4" name="Shape 2"/>
          <p:cNvSpPr/>
          <p:nvPr/>
        </p:nvSpPr>
        <p:spPr>
          <a:xfrm flipV="1">
            <a:off x="621792" y="1333989"/>
            <a:ext cx="7657561" cy="45719"/>
          </a:xfrm>
          <a:prstGeom prst="rect">
            <a:avLst/>
          </a:prstGeom>
          <a:solidFill>
            <a:srgbClr val="8B1E2D"/>
          </a:solidFill>
          <a:ln w="12700">
            <a:solidFill>
              <a:srgbClr val="8B1E2D"/>
            </a:solidFill>
            <a:prstDash val="solid"/>
          </a:ln>
        </p:spPr>
      </p:sp>
      <p:grpSp>
        <p:nvGrpSpPr>
          <p:cNvPr id="36" name="Group 2"/>
          <p:cNvGrpSpPr/>
          <p:nvPr/>
        </p:nvGrpSpPr>
        <p:grpSpPr>
          <a:xfrm>
            <a:off x="238084" y="190478"/>
            <a:ext cx="857257" cy="857257"/>
            <a:chOff x="0" y="0"/>
            <a:chExt cx="1714513" cy="1714513"/>
          </a:xfrm>
        </p:grpSpPr>
        <p:sp>
          <p:nvSpPr>
            <p:cNvPr id="37" name="Freeform 3"/>
            <p:cNvSpPr/>
            <p:nvPr/>
          </p:nvSpPr>
          <p:spPr>
            <a:xfrm>
              <a:off x="0" y="0"/>
              <a:ext cx="1714500" cy="1714500"/>
            </a:xfrm>
            <a:custGeom>
              <a:avLst/>
              <a:gdLst/>
              <a:ahLst/>
              <a:cxnLst/>
              <a:rect l="l" t="t" r="r" b="b"/>
              <a:pathLst>
                <a:path w="1714500" h="1714500">
                  <a:moveTo>
                    <a:pt x="0" y="0"/>
                  </a:moveTo>
                  <a:lnTo>
                    <a:pt x="1714500" y="0"/>
                  </a:lnTo>
                  <a:lnTo>
                    <a:pt x="1714500" y="1714500"/>
                  </a:lnTo>
                  <a:lnTo>
                    <a:pt x="0" y="1714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3867089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2"/>
          <p:cNvSpPr/>
          <p:nvPr/>
        </p:nvSpPr>
        <p:spPr>
          <a:xfrm>
            <a:off x="969264" y="329184"/>
            <a:ext cx="1005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2000221" y="666731"/>
            <a:ext cx="7667679" cy="3460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2000" b="1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Arial" pitchFamily="34" charset="-122"/>
                <a:cs typeface="Times New Roman" pitchFamily="18" charset="0"/>
              </a:rPr>
              <a:t>Проектная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Arial" pitchFamily="34" charset="-122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Arial" pitchFamily="34" charset="-122"/>
                <a:cs typeface="Times New Roman" pitchFamily="18" charset="0"/>
              </a:rPr>
              <a:t>деятельность</a:t>
            </a:r>
            <a:endParaRPr lang="en-US" sz="2000" dirty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  <a:cs typeface="Times New Roman" pitchFamily="18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626303" y="958677"/>
            <a:ext cx="4286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24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Итоги 2025 года</a:t>
            </a:r>
            <a:endParaRPr lang="en-US" sz="2400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428585" y="1809739"/>
            <a:ext cx="47149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algn="ctr"/>
            <a:r>
              <a:rPr lang="en-US" sz="14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Системная работа с молодёжью через грантовые, образовательные, туристические, медийные и </a:t>
            </a:r>
            <a:r>
              <a:rPr lang="en-US" sz="1400" b="1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патриотические</a:t>
            </a:r>
            <a:r>
              <a:rPr lang="en-US" sz="14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400" b="1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</a:t>
            </a:r>
            <a:endParaRPr lang="en-US" sz="1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9" name="Shape 6"/>
          <p:cNvSpPr/>
          <p:nvPr/>
        </p:nvSpPr>
        <p:spPr>
          <a:xfrm>
            <a:off x="571462" y="2428868"/>
            <a:ext cx="2196465" cy="333377"/>
          </a:xfrm>
          <a:prstGeom prst="roundRect">
            <a:avLst>
              <a:gd name="adj" fmla="val 26984"/>
            </a:avLst>
          </a:prstGeom>
          <a:solidFill>
            <a:srgbClr val="7B0F1A"/>
          </a:solidFill>
          <a:ln w="12700">
            <a:solidFill>
              <a:srgbClr val="7B0F1A">
                <a:alpha val="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14337" y="2524119"/>
            <a:ext cx="191109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8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РЕАЛИЗОВАННЫЕ ПРОЕКТЫ</a:t>
            </a:r>
            <a:endParaRPr lang="en-US" sz="867" dirty="0"/>
          </a:p>
        </p:txBody>
      </p:sp>
      <p:sp>
        <p:nvSpPr>
          <p:cNvPr id="11" name="Text 8"/>
          <p:cNvSpPr/>
          <p:nvPr/>
        </p:nvSpPr>
        <p:spPr>
          <a:xfrm>
            <a:off x="619087" y="2857496"/>
            <a:ext cx="12344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r>
              <a:rPr lang="en-US" sz="3800" b="1" dirty="0">
                <a:solidFill>
                  <a:srgbClr val="7B0F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3800" dirty="0"/>
          </a:p>
        </p:txBody>
      </p:sp>
      <p:sp>
        <p:nvSpPr>
          <p:cNvPr id="12" name="Text 9"/>
          <p:cNvSpPr/>
          <p:nvPr/>
        </p:nvSpPr>
        <p:spPr>
          <a:xfrm>
            <a:off x="523836" y="3333749"/>
            <a:ext cx="1234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r>
              <a:rPr lang="en-US" sz="1067" dirty="0">
                <a:latin typeface="Arial" pitchFamily="34" charset="0"/>
                <a:ea typeface="Arial" pitchFamily="34" charset="-122"/>
                <a:cs typeface="Arial" pitchFamily="34" charset="-120"/>
              </a:rPr>
              <a:t>проектов реализовано</a:t>
            </a:r>
            <a:endParaRPr lang="en-US" sz="1067" dirty="0"/>
          </a:p>
        </p:txBody>
      </p:sp>
      <p:sp>
        <p:nvSpPr>
          <p:cNvPr id="13" name="Text 10"/>
          <p:cNvSpPr/>
          <p:nvPr/>
        </p:nvSpPr>
        <p:spPr>
          <a:xfrm>
            <a:off x="2095472" y="2905121"/>
            <a:ext cx="32918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2933" b="1" dirty="0">
                <a:solidFill>
                  <a:srgbClr val="7B0F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21,96 млн ₽</a:t>
            </a:r>
            <a:endParaRPr lang="en-US" sz="2933" dirty="0"/>
          </a:p>
        </p:txBody>
      </p:sp>
      <p:sp>
        <p:nvSpPr>
          <p:cNvPr id="14" name="Text 11"/>
          <p:cNvSpPr/>
          <p:nvPr/>
        </p:nvSpPr>
        <p:spPr>
          <a:xfrm>
            <a:off x="2095472" y="3381375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067" dirty="0">
                <a:latin typeface="Arial" pitchFamily="34" charset="0"/>
                <a:ea typeface="Arial" pitchFamily="34" charset="-122"/>
                <a:cs typeface="Arial" pitchFamily="34" charset="-120"/>
              </a:rPr>
              <a:t>общая сумма грантов за 2025 год</a:t>
            </a:r>
            <a:endParaRPr lang="en-US" sz="1067" dirty="0"/>
          </a:p>
        </p:txBody>
      </p:sp>
      <p:sp>
        <p:nvSpPr>
          <p:cNvPr id="15" name="Shape 12"/>
          <p:cNvSpPr/>
          <p:nvPr/>
        </p:nvSpPr>
        <p:spPr>
          <a:xfrm flipV="1">
            <a:off x="571461" y="3714752"/>
            <a:ext cx="4286280" cy="47625"/>
          </a:xfrm>
          <a:prstGeom prst="line">
            <a:avLst/>
          </a:prstGeom>
          <a:noFill/>
          <a:ln w="11430">
            <a:solidFill>
              <a:srgbClr val="DFC7B8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380960" y="4048129"/>
            <a:ext cx="4619657" cy="2283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ru-RU" sz="1333" dirty="0" err="1">
                <a:latin typeface="Arial Narrow" panose="020B0606020202030204" pitchFamily="34" charset="0"/>
                <a:cs typeface="Times New Roman" pitchFamily="18" charset="0"/>
              </a:rPr>
              <a:t>Северо-Кавказский</a:t>
            </a:r>
            <a:r>
              <a:rPr lang="ru-RU" sz="1333" dirty="0">
                <a:latin typeface="Arial Narrow" panose="020B0606020202030204" pitchFamily="34" charset="0"/>
                <a:cs typeface="Times New Roman" pitchFamily="18" charset="0"/>
              </a:rPr>
              <a:t> туристический кластер «Координата»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ru-RU" sz="1333" dirty="0" err="1">
                <a:latin typeface="Arial Narrow" panose="020B0606020202030204" pitchFamily="34" charset="0"/>
                <a:cs typeface="Times New Roman" pitchFamily="18" charset="0"/>
              </a:rPr>
              <a:t>Северо-Кавказская</a:t>
            </a:r>
            <a:r>
              <a:rPr lang="ru-RU" sz="1333" dirty="0">
                <a:latin typeface="Arial Narrow" panose="020B0606020202030204" pitchFamily="34" charset="0"/>
                <a:cs typeface="Times New Roman" pitchFamily="18" charset="0"/>
              </a:rPr>
              <a:t> образовательная платформа социальных инициатив «Академия добровольчества»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ru-RU" sz="1333" dirty="0">
                <a:latin typeface="Arial Narrow" panose="020B0606020202030204" pitchFamily="34" charset="0"/>
                <a:cs typeface="Times New Roman" pitchFamily="18" charset="0"/>
              </a:rPr>
              <a:t>Школа современных методов взаимодействия со студенческой средой «</a:t>
            </a:r>
            <a:r>
              <a:rPr lang="ru-RU" sz="1333" dirty="0" err="1">
                <a:latin typeface="Arial Narrow" panose="020B0606020202030204" pitchFamily="34" charset="0"/>
                <a:cs typeface="Times New Roman" pitchFamily="18" charset="0"/>
              </a:rPr>
              <a:t>Апгрейд</a:t>
            </a:r>
            <a:r>
              <a:rPr lang="ru-RU" sz="1333" dirty="0">
                <a:latin typeface="Arial Narrow" panose="020B0606020202030204" pitchFamily="34" charset="0"/>
                <a:cs typeface="Times New Roman" pitchFamily="18" charset="0"/>
              </a:rPr>
              <a:t>»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ru-RU" sz="1333" dirty="0">
                <a:latin typeface="Arial Narrow" panose="020B0606020202030204" pitchFamily="34" charset="0"/>
                <a:cs typeface="Times New Roman" pitchFamily="18" charset="0"/>
              </a:rPr>
              <a:t>Молодежный </a:t>
            </a:r>
            <a:r>
              <a:rPr lang="ru-RU" sz="1333" dirty="0" err="1">
                <a:latin typeface="Arial Narrow" panose="020B0606020202030204" pitchFamily="34" charset="0"/>
                <a:cs typeface="Times New Roman" pitchFamily="18" charset="0"/>
              </a:rPr>
              <a:t>медиаковоркинг</a:t>
            </a:r>
            <a:r>
              <a:rPr lang="ru-RU" sz="1333" dirty="0">
                <a:latin typeface="Arial Narrow" panose="020B0606020202030204" pitchFamily="34" charset="0"/>
                <a:cs typeface="Times New Roman" pitchFamily="18" charset="0"/>
              </a:rPr>
              <a:t> «Точка»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ru-RU" sz="1333" dirty="0">
                <a:latin typeface="Arial Narrow" panose="020B0606020202030204" pitchFamily="34" charset="0"/>
                <a:cs typeface="Times New Roman" pitchFamily="18" charset="0"/>
              </a:rPr>
              <a:t>Арт-мастерская креативных индустрий «Резонанс»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ru-RU" sz="1333" dirty="0">
                <a:latin typeface="Arial Narrow" panose="020B0606020202030204" pitchFamily="34" charset="0"/>
                <a:cs typeface="Times New Roman" pitchFamily="18" charset="0"/>
              </a:rPr>
              <a:t>Спортивно-патриотический фиджитал-центр «Поток»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ru-RU" sz="1333" dirty="0">
                <a:latin typeface="Arial Narrow" panose="020B0606020202030204" pitchFamily="34" charset="0"/>
                <a:cs typeface="Times New Roman" pitchFamily="18" charset="0"/>
              </a:rPr>
              <a:t>Культурно-творческий фестиваль развития креативного потенциала детей и молодёжи Карачаево-Черкесской Республики «Притяжением»</a:t>
            </a:r>
          </a:p>
          <a:p>
            <a:pPr>
              <a:lnSpc>
                <a:spcPct val="120000"/>
              </a:lnSpc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Image 1" descr="/mnt/data/ppt_crops/s1_coord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95868" y="1333485"/>
            <a:ext cx="2571768" cy="15544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Image 2" descr="/mnt/data/ppt_crops/s1_coord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43493" y="4905385"/>
            <a:ext cx="2571768" cy="15544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Image 3" descr="/mnt/data/ppt_crops/s1_academy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95868" y="3190873"/>
            <a:ext cx="2619393" cy="14630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25" name="Group 2"/>
          <p:cNvGrpSpPr/>
          <p:nvPr/>
        </p:nvGrpSpPr>
        <p:grpSpPr>
          <a:xfrm>
            <a:off x="238084" y="190478"/>
            <a:ext cx="857257" cy="857257"/>
            <a:chOff x="0" y="0"/>
            <a:chExt cx="1714513" cy="1714513"/>
          </a:xfrm>
        </p:grpSpPr>
        <p:sp>
          <p:nvSpPr>
            <p:cNvPr id="26" name="Freeform 3"/>
            <p:cNvSpPr/>
            <p:nvPr/>
          </p:nvSpPr>
          <p:spPr>
            <a:xfrm>
              <a:off x="0" y="0"/>
              <a:ext cx="1714500" cy="1714500"/>
            </a:xfrm>
            <a:custGeom>
              <a:avLst/>
              <a:gdLst/>
              <a:ahLst/>
              <a:cxnLst/>
              <a:rect l="l" t="t" r="r" b="b"/>
              <a:pathLst>
                <a:path w="1714500" h="1714500">
                  <a:moveTo>
                    <a:pt x="0" y="0"/>
                  </a:moveTo>
                  <a:lnTo>
                    <a:pt x="1714500" y="0"/>
                  </a:lnTo>
                  <a:lnTo>
                    <a:pt x="1714500" y="1714500"/>
                  </a:lnTo>
                  <a:lnTo>
                    <a:pt x="0" y="1714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sp>
        <p:nvSpPr>
          <p:cNvPr id="23" name="Прямоугольник 22"/>
          <p:cNvSpPr/>
          <p:nvPr/>
        </p:nvSpPr>
        <p:spPr>
          <a:xfrm>
            <a:off x="8048639" y="1285860"/>
            <a:ext cx="3667151" cy="42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33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Цели на </a:t>
            </a:r>
            <a:r>
              <a:rPr lang="en-US" sz="2133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2026 </a:t>
            </a:r>
            <a:r>
              <a:rPr lang="en-US" sz="2133" b="1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год</a:t>
            </a:r>
            <a:endParaRPr lang="en-US" sz="2133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8191515" y="1714488"/>
            <a:ext cx="361952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Продолжение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b="1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проектной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b="1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линейки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</a:t>
            </a:r>
            <a:r>
              <a:rPr lang="en-US" b="1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b="1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</a:t>
            </a:r>
            <a:r>
              <a:rPr lang="en-US" b="1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</a:t>
            </a:r>
            <a:r>
              <a:rPr lang="en-US" b="1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b="1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и </a:t>
            </a:r>
            <a:r>
              <a:rPr lang="en-US" b="1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студенческое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b="1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сообщество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8" name="Shape 6"/>
          <p:cNvSpPr/>
          <p:nvPr/>
        </p:nvSpPr>
        <p:spPr>
          <a:xfrm>
            <a:off x="9021063" y="748244"/>
            <a:ext cx="2103120" cy="333377"/>
          </a:xfrm>
          <a:prstGeom prst="roundRect">
            <a:avLst>
              <a:gd name="adj" fmla="val 17647"/>
            </a:avLst>
          </a:prstGeom>
          <a:solidFill>
            <a:srgbClr val="7B0F1A"/>
          </a:solidFill>
          <a:ln w="12700">
            <a:solidFill>
              <a:srgbClr val="7B0F1A">
                <a:alpha val="0"/>
              </a:srgbClr>
            </a:solidFill>
            <a:prstDash val="solid"/>
          </a:ln>
        </p:spPr>
        <p:txBody>
          <a:bodyPr/>
          <a:lstStyle/>
          <a:p>
            <a:pPr algn="ctr"/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ПЛАНИРУЕМЫЕ ПРОЕКТЫ</a:t>
            </a:r>
            <a:endParaRPr lang="en-US" sz="800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10001278" y="2952747"/>
            <a:ext cx="2047889" cy="9950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933" b="1" dirty="0">
                <a:solidFill>
                  <a:srgbClr val="7B0F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6,19 </a:t>
            </a:r>
            <a:r>
              <a:rPr lang="en-US" sz="2933" b="1" dirty="0" err="1">
                <a:solidFill>
                  <a:srgbClr val="7B0F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млн</a:t>
            </a:r>
            <a:r>
              <a:rPr lang="en-US" sz="2933" b="1" dirty="0">
                <a:solidFill>
                  <a:srgbClr val="7B0F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₽</a:t>
            </a:r>
            <a:endParaRPr lang="en-US" sz="2933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8715393" y="3000372"/>
            <a:ext cx="666755" cy="5436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933" b="1" dirty="0">
                <a:solidFill>
                  <a:srgbClr val="7B0F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933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7953388" y="3571876"/>
            <a:ext cx="2080329" cy="42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67" b="1" dirty="0" err="1">
                <a:latin typeface="Arial" pitchFamily="34" charset="0"/>
                <a:ea typeface="Arial" pitchFamily="34" charset="-122"/>
                <a:cs typeface="Arial" pitchFamily="34" charset="-120"/>
              </a:rPr>
              <a:t>проекта</a:t>
            </a:r>
            <a:r>
              <a:rPr lang="en-US" sz="1067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 в </a:t>
            </a:r>
            <a:r>
              <a:rPr lang="en-US" sz="1067" b="1" dirty="0" err="1">
                <a:latin typeface="Arial" pitchFamily="34" charset="0"/>
                <a:ea typeface="Arial" pitchFamily="34" charset="-122"/>
                <a:cs typeface="Arial" pitchFamily="34" charset="-120"/>
              </a:rPr>
              <a:t>заявленной</a:t>
            </a:r>
            <a:r>
              <a:rPr lang="en-US" sz="1067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067" b="1" dirty="0" err="1">
                <a:latin typeface="Arial" pitchFamily="34" charset="0"/>
                <a:ea typeface="Arial" pitchFamily="34" charset="-122"/>
                <a:cs typeface="Arial" pitchFamily="34" charset="-120"/>
              </a:rPr>
              <a:t>линейке</a:t>
            </a:r>
            <a:endParaRPr lang="en-US" sz="1067" b="1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10287030" y="3571876"/>
            <a:ext cx="1476385" cy="584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67" b="1" dirty="0" err="1">
                <a:latin typeface="Arial" pitchFamily="34" charset="0"/>
                <a:ea typeface="Arial" pitchFamily="34" charset="-122"/>
                <a:cs typeface="Arial" pitchFamily="34" charset="-120"/>
              </a:rPr>
              <a:t>общая</a:t>
            </a:r>
            <a:r>
              <a:rPr lang="en-US" sz="1067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067" b="1" dirty="0" err="1">
                <a:latin typeface="Arial" pitchFamily="34" charset="0"/>
                <a:ea typeface="Arial" pitchFamily="34" charset="-122"/>
                <a:cs typeface="Arial" pitchFamily="34" charset="-120"/>
              </a:rPr>
              <a:t>сумма</a:t>
            </a:r>
            <a:r>
              <a:rPr lang="en-US" sz="1067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067" b="1" dirty="0" err="1">
                <a:latin typeface="Arial" pitchFamily="34" charset="0"/>
                <a:ea typeface="Arial" pitchFamily="34" charset="-122"/>
                <a:cs typeface="Arial" pitchFamily="34" charset="-120"/>
              </a:rPr>
              <a:t>грантов</a:t>
            </a:r>
            <a:r>
              <a:rPr lang="en-US" sz="1067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067" b="1" dirty="0" err="1">
                <a:latin typeface="Arial" pitchFamily="34" charset="0"/>
                <a:ea typeface="Arial" pitchFamily="34" charset="-122"/>
                <a:cs typeface="Arial" pitchFamily="34" charset="-120"/>
              </a:rPr>
              <a:t>на</a:t>
            </a:r>
            <a:r>
              <a:rPr lang="en-US" sz="1067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 2026 </a:t>
            </a:r>
            <a:r>
              <a:rPr lang="en-US" sz="1067" b="1" dirty="0" err="1">
                <a:latin typeface="Arial" pitchFamily="34" charset="0"/>
                <a:ea typeface="Arial" pitchFamily="34" charset="-122"/>
                <a:cs typeface="Arial" pitchFamily="34" charset="-120"/>
              </a:rPr>
              <a:t>год</a:t>
            </a:r>
            <a:endParaRPr lang="en-US" sz="1067" b="1" dirty="0"/>
          </a:p>
        </p:txBody>
      </p:sp>
      <p:sp>
        <p:nvSpPr>
          <p:cNvPr id="33" name="Прямоугольник 32"/>
          <p:cNvSpPr/>
          <p:nvPr/>
        </p:nvSpPr>
        <p:spPr>
          <a:xfrm>
            <a:off x="9001145" y="4143380"/>
            <a:ext cx="28575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err="1" smtClean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киноэкспедиция</a:t>
            </a:r>
            <a:r>
              <a:rPr lang="en-US" sz="1200" dirty="0" smtClean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 </a:t>
            </a:r>
            <a:r>
              <a:rPr lang="en-US" sz="1200" dirty="0" err="1" smtClean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по</a:t>
            </a:r>
            <a:r>
              <a:rPr lang="en-US" sz="1200" dirty="0" smtClean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 </a:t>
            </a:r>
            <a:r>
              <a:rPr lang="en-US" sz="1200" dirty="0" err="1" smtClean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сохранению</a:t>
            </a:r>
            <a:r>
              <a:rPr lang="en-US" sz="1200" dirty="0" smtClean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 </a:t>
            </a:r>
            <a:r>
              <a:rPr lang="en-US" sz="1200" dirty="0" err="1" smtClean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исторической</a:t>
            </a:r>
            <a:r>
              <a:rPr lang="en-US" sz="1200" dirty="0" smtClean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 </a:t>
            </a:r>
            <a:r>
              <a:rPr lang="en-US" sz="1200" dirty="0" err="1" smtClean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памяти</a:t>
            </a:r>
            <a:r>
              <a:rPr lang="en-US" sz="1200" dirty="0" smtClean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 </a:t>
            </a:r>
            <a:r>
              <a:rPr lang="en-US" sz="1200" dirty="0" err="1" smtClean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народов</a:t>
            </a:r>
            <a:r>
              <a:rPr lang="en-US" sz="1200" dirty="0" smtClean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 </a:t>
            </a:r>
            <a:r>
              <a:rPr lang="en-US" sz="1200" dirty="0" err="1" smtClean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Северного</a:t>
            </a:r>
            <a:r>
              <a:rPr lang="en-US" sz="1200" dirty="0" smtClean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 </a:t>
            </a:r>
            <a:r>
              <a:rPr lang="en-US" sz="1200" dirty="0" err="1" smtClean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Кавказа</a:t>
            </a:r>
            <a:endParaRPr lang="en-US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9001145" y="5095887"/>
            <a:ext cx="28575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err="1" smtClean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региональный</a:t>
            </a:r>
            <a:r>
              <a:rPr lang="en-US" sz="1400" dirty="0" smtClean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молодёжный</a:t>
            </a:r>
            <a:r>
              <a:rPr lang="en-US" sz="1400" dirty="0" smtClean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фестиваль</a:t>
            </a:r>
            <a:r>
              <a:rPr lang="en-US" sz="1400" dirty="0" smtClean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культуры</a:t>
            </a:r>
            <a:r>
              <a:rPr lang="en-US" sz="1400" dirty="0" smtClean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 и </a:t>
            </a:r>
            <a:r>
              <a:rPr lang="en-US" sz="1400" dirty="0" err="1" smtClean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творчества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9048771" y="5857893"/>
            <a:ext cx="276226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err="1" smtClean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цифровая</a:t>
            </a:r>
            <a:r>
              <a:rPr lang="en-US" sz="1400" dirty="0" smtClean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экосистема</a:t>
            </a:r>
            <a:r>
              <a:rPr lang="en-US" sz="1400" dirty="0" smtClean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студенческого</a:t>
            </a:r>
            <a:r>
              <a:rPr lang="en-US" sz="1400" dirty="0" smtClean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сообщества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7858138" y="4191006"/>
            <a:ext cx="12990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 smtClean="0">
                <a:solidFill>
                  <a:srgbClr val="2A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Нити</a:t>
            </a:r>
            <a:r>
              <a:rPr lang="en-US" b="1" dirty="0" smtClean="0">
                <a:solidFill>
                  <a:srgbClr val="2A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b="1" dirty="0" err="1" smtClean="0">
                <a:solidFill>
                  <a:srgbClr val="2A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времён</a:t>
            </a:r>
            <a:endParaRPr lang="en-US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7858138" y="5095887"/>
            <a:ext cx="10551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 smtClean="0">
                <a:solidFill>
                  <a:srgbClr val="2A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Притяжение</a:t>
            </a:r>
            <a:endParaRPr lang="en-US" dirty="0"/>
          </a:p>
        </p:txBody>
      </p:sp>
      <p:sp>
        <p:nvSpPr>
          <p:cNvPr id="38" name="Прямоугольник 37"/>
          <p:cNvSpPr/>
          <p:nvPr/>
        </p:nvSpPr>
        <p:spPr>
          <a:xfrm>
            <a:off x="7858138" y="5857892"/>
            <a:ext cx="10477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 smtClean="0">
                <a:solidFill>
                  <a:srgbClr val="2A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Кампус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468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pt_crops/s3_bg_dark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5532120" cy="6858000"/>
          </a:xfrm>
          <a:prstGeom prst="rect">
            <a:avLst/>
          </a:prstGeom>
          <a:solidFill>
            <a:srgbClr val="120A0B">
              <a:alpha val="94000"/>
            </a:srgbClr>
          </a:solidFill>
          <a:ln w="12700">
            <a:solidFill>
              <a:srgbClr val="120A0B">
                <a:alpha val="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11868912" y="0"/>
            <a:ext cx="320040" cy="6858000"/>
          </a:xfrm>
          <a:prstGeom prst="rect">
            <a:avLst/>
          </a:prstGeom>
          <a:solidFill>
            <a:srgbClr val="7B0F1A"/>
          </a:solidFill>
          <a:ln w="12700">
            <a:solidFill>
              <a:srgbClr val="7B0F1A">
                <a:alpha val="0"/>
              </a:srgbClr>
            </a:solidFill>
            <a:prstDash val="solid"/>
          </a:ln>
        </p:spPr>
      </p:sp>
      <p:pic>
        <p:nvPicPr>
          <p:cNvPr id="6" name="Image 1" descr="/mnt/data/orig_pptx/ppt/media/image5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0459" y="142852"/>
            <a:ext cx="848471" cy="848471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94944" y="1005840"/>
            <a:ext cx="3200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867" b="1" dirty="0">
                <a:solidFill>
                  <a:srgbClr val="E0CAC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· МИНОБРНАУКИ РОССИИ</a:t>
            </a:r>
            <a:endParaRPr lang="en-US" sz="867" dirty="0"/>
          </a:p>
        </p:txBody>
      </p:sp>
      <p:sp>
        <p:nvSpPr>
          <p:cNvPr id="9" name="Text 5"/>
          <p:cNvSpPr/>
          <p:nvPr/>
        </p:nvSpPr>
        <p:spPr>
          <a:xfrm>
            <a:off x="685800" y="1417320"/>
            <a:ext cx="466344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3000" b="1" dirty="0">
                <a:solidFill>
                  <a:srgbClr val="FFFFFF"/>
                </a:solidFill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СКГА вошла в ТОП‑5</a:t>
            </a:r>
            <a:endParaRPr lang="en-US" sz="3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000" b="1" dirty="0">
                <a:solidFill>
                  <a:srgbClr val="FFFFFF"/>
                </a:solidFill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по реализации</a:t>
            </a:r>
            <a:endParaRPr lang="en-US" sz="3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000" b="1" dirty="0">
                <a:solidFill>
                  <a:srgbClr val="FFFFFF"/>
                </a:solidFill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молодёжной политики</a:t>
            </a:r>
            <a:endParaRPr lang="en-US" sz="3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 6"/>
          <p:cNvSpPr/>
          <p:nvPr/>
        </p:nvSpPr>
        <p:spPr>
          <a:xfrm>
            <a:off x="713232" y="3246120"/>
            <a:ext cx="4434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333" b="1" dirty="0">
                <a:solidFill>
                  <a:srgbClr val="EAE2DF"/>
                </a:solidFill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На федеральной очной защите академия представила комплексную систему молодёжной политики и воспитательной деятельности.</a:t>
            </a:r>
            <a:endParaRPr lang="en-US" sz="1333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Shape 7"/>
          <p:cNvSpPr/>
          <p:nvPr/>
        </p:nvSpPr>
        <p:spPr>
          <a:xfrm>
            <a:off x="713232" y="4133088"/>
            <a:ext cx="4343400" cy="0"/>
          </a:xfrm>
          <a:prstGeom prst="line">
            <a:avLst/>
          </a:prstGeom>
          <a:noFill/>
          <a:ln w="13970">
            <a:solidFill>
              <a:srgbClr val="A88686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713232" y="4370832"/>
            <a:ext cx="4617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13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866 вузовских команд  ·  82 </a:t>
            </a:r>
            <a:r>
              <a:rPr lang="en-US" sz="1333" b="1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</a:t>
            </a:r>
            <a:endParaRPr lang="en-US" sz="1333" dirty="0"/>
          </a:p>
        </p:txBody>
      </p:sp>
      <p:sp>
        <p:nvSpPr>
          <p:cNvPr id="13" name="Text 9"/>
          <p:cNvSpPr/>
          <p:nvPr/>
        </p:nvSpPr>
        <p:spPr>
          <a:xfrm>
            <a:off x="713232" y="4800600"/>
            <a:ext cx="4297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endParaRPr lang="en-US" sz="1133" dirty="0"/>
          </a:p>
        </p:txBody>
      </p:sp>
      <p:sp>
        <p:nvSpPr>
          <p:cNvPr id="14" name="Text 10"/>
          <p:cNvSpPr/>
          <p:nvPr/>
        </p:nvSpPr>
        <p:spPr>
          <a:xfrm>
            <a:off x="713232" y="6016752"/>
            <a:ext cx="43159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en-US" sz="1067" b="1" dirty="0">
                <a:solidFill>
                  <a:srgbClr val="CFC4C2"/>
                </a:solidFill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Конкурс проводится Минобрнауки России совместно с Российским обществом «Знание» при поддержке Росмолодёжи.</a:t>
            </a:r>
            <a:endParaRPr lang="en-US" sz="1067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Image 2" descr="/mnt/data/ppt_crops/s3_speak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806440" y="5074920"/>
            <a:ext cx="1600200" cy="950976"/>
          </a:xfrm>
          <a:prstGeom prst="rect">
            <a:avLst/>
          </a:prstGeom>
        </p:spPr>
      </p:pic>
      <p:pic>
        <p:nvPicPr>
          <p:cNvPr id="16" name="Image 3" descr="/mnt/data/ppt_crops/s3_people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552944" y="5074920"/>
            <a:ext cx="1600200" cy="950976"/>
          </a:xfrm>
          <a:prstGeom prst="rect">
            <a:avLst/>
          </a:prstGeom>
        </p:spPr>
      </p:pic>
      <p:pic>
        <p:nvPicPr>
          <p:cNvPr id="17" name="Image 4" descr="/mnt/data/ppt_crops/s3_group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9299448" y="5074920"/>
            <a:ext cx="1600200" cy="950976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5806440" y="6181344"/>
            <a:ext cx="5074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933" b="1" dirty="0">
                <a:solidFill>
                  <a:srgbClr val="E8DA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федеральное признание практик СКГА</a:t>
            </a:r>
            <a:endParaRPr lang="en-US" sz="933" dirty="0"/>
          </a:p>
        </p:txBody>
      </p:sp>
    </p:spTree>
    <p:extLst>
      <p:ext uri="{BB962C8B-B14F-4D97-AF65-F5344CB8AC3E}">
        <p14:creationId xmlns:p14="http://schemas.microsoft.com/office/powerpoint/2010/main" val="4002828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00089" y="1190610"/>
            <a:ext cx="5000660" cy="5438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67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Проведение  мероприятий направленных на содействие трудоустройства  выпускников: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95340" y="666731"/>
            <a:ext cx="1085853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Содействие  в трудоустройстве выпускников и занятости обучающихся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12800" y="1651814"/>
            <a:ext cx="5181600" cy="42052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0510" indent="-190510" algn="just">
              <a:buFont typeface="Arial" pitchFamily="34" charset="0"/>
              <a:buChar char="•"/>
            </a:pPr>
            <a:r>
              <a:rPr lang="ru-RU" sz="1333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Ярмарки вакансий и трудоустройства </a:t>
            </a:r>
            <a:r>
              <a:rPr lang="ru-RU" sz="1333" b="1" dirty="0">
                <a:latin typeface="Arial Narrow" panose="020B0606020202030204" pitchFamily="34" charset="0"/>
                <a:cs typeface="Times New Roman" pitchFamily="18" charset="0"/>
              </a:rPr>
              <a:t>- </a:t>
            </a: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участие в региональных и всероссийских ярмарках, где студенты могут познакомиться с работодателями, узнать о вакансиях, пройти собеседования и обсудить условия работы. </a:t>
            </a:r>
          </a:p>
          <a:p>
            <a:pPr marL="190510" indent="-190510" algn="just">
              <a:buFont typeface="Arial" pitchFamily="34" charset="0"/>
              <a:buChar char="•"/>
            </a:pPr>
            <a:r>
              <a:rPr lang="ru-RU" sz="1333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Дни карьеры </a:t>
            </a: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это мероприятия, которые организуются для студентов и выпускников представителями различных организаций, они направлены на содействие трудоустройству, знакомство с потенциальными работодателями, информирование о карьерных возможностях и требованиях рынка труда.</a:t>
            </a:r>
          </a:p>
          <a:p>
            <a:pPr marL="190510" indent="-190510" algn="just">
              <a:buFont typeface="Arial" pitchFamily="34" charset="0"/>
              <a:buChar char="•"/>
            </a:pPr>
            <a:r>
              <a:rPr lang="ru-RU" sz="1333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Тренинги и семинары </a:t>
            </a: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организация занятий по развитию предпринимательских компетенций, навыков написания - резюме, прохождения собеседований.</a:t>
            </a:r>
          </a:p>
          <a:p>
            <a:pPr marL="190510" indent="-190510" algn="just">
              <a:buFont typeface="Arial" pitchFamily="34" charset="0"/>
              <a:buChar char="•"/>
            </a:pPr>
            <a:r>
              <a:rPr lang="ru-RU" sz="1333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Профориентационное консультирование - </a:t>
            </a: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помощь студентам и выпускникам определить профессиональные траектории, выбрать направление для развития, учитывая их навыки и потребности рынка труда. </a:t>
            </a:r>
          </a:p>
          <a:p>
            <a:pPr marL="190510" indent="-190510">
              <a:buFont typeface="Arial" pitchFamily="34" charset="0"/>
              <a:buChar char="•"/>
            </a:pPr>
            <a:endParaRPr lang="ru-RU" dirty="0" smtClean="0">
              <a:latin typeface="Arial Narrow" panose="020B0606020202030204" pitchFamily="34" charset="0"/>
            </a:endParaRPr>
          </a:p>
          <a:p>
            <a:pPr marL="190510" indent="-190510">
              <a:buFont typeface="Arial" pitchFamily="34" charset="0"/>
              <a:buChar char="•"/>
            </a:pPr>
            <a:endParaRPr lang="ru-RU" dirty="0">
              <a:latin typeface="Arial Narrow" panose="020B0606020202030204" pitchFamily="34" charset="0"/>
            </a:endParaRPr>
          </a:p>
          <a:p>
            <a:pPr marL="190510" indent="-190510">
              <a:buFont typeface="Arial" pitchFamily="34" charset="0"/>
              <a:buChar char="•"/>
            </a:pPr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399349" y="1651813"/>
            <a:ext cx="5386251" cy="38563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0510" indent="-190510" algn="just">
              <a:buFont typeface="Arial" pitchFamily="34" charset="0"/>
              <a:buChar char="•"/>
            </a:pPr>
            <a:r>
              <a:rPr lang="ru-RU" sz="1333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Сотрудничество с работодателями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: 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		</a:t>
            </a:r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                    </a:t>
            </a:r>
          </a:p>
          <a:p>
            <a:pPr marL="190510" indent="-190510" algn="just"/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    взаимодействие с предприятиями и организациями для заключения соглашений о трудоустройстве выпускников с конкретными компаниями и учреждениями.</a:t>
            </a:r>
          </a:p>
          <a:p>
            <a:pPr marL="228611" indent="-228611" algn="just">
              <a:buFont typeface="Arial" pitchFamily="34" charset="0"/>
              <a:buChar char="•"/>
            </a:pPr>
            <a:r>
              <a:rPr lang="ru-RU" sz="1333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Информационная и рекламная деятельность:	                           </a:t>
            </a: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распространение информации о свободных вакансиях, мероприятиях, программах поддержки трудоустройства, через сайт академии, социальные сети. </a:t>
            </a:r>
          </a:p>
          <a:p>
            <a:pPr marL="228611" indent="-228611" algn="just">
              <a:buFont typeface="Arial" pitchFamily="34" charset="0"/>
              <a:buChar char="•"/>
            </a:pPr>
            <a:r>
              <a:rPr lang="ru-RU" sz="1333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Заключение договоров целевого обучения </a:t>
            </a: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со студентами обучающимися по целевым договорам.</a:t>
            </a:r>
          </a:p>
          <a:p>
            <a:pPr marL="228611" indent="-228611" algn="just">
              <a:buFont typeface="Arial" pitchFamily="34" charset="0"/>
              <a:buChar char="•"/>
            </a:pPr>
            <a:r>
              <a:rPr lang="ru-RU" sz="1333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Временное  трудоустройство  несовершеннолетних выпускников </a:t>
            </a: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в возрасте от 14 до 18  лет студентов СПК.</a:t>
            </a:r>
          </a:p>
          <a:p>
            <a:pPr marL="228611" indent="-228611" algn="just">
              <a:buFont typeface="Arial" pitchFamily="34" charset="0"/>
              <a:buChar char="•"/>
            </a:pPr>
            <a:r>
              <a:rPr lang="ru-RU" sz="1333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Поддержка студентов с ограниченными возможностями здоровья (ОВЗ) </a:t>
            </a: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Особое внимание уделяется адаптации и трудоустройству выпускников-инвалидов и лиц с ОВЗ, включая создание специальных условий для их подготовки и сопровождения. </a:t>
            </a:r>
          </a:p>
          <a:p>
            <a:pPr marL="228611" indent="-228611" algn="just">
              <a:buFont typeface="Arial" pitchFamily="34" charset="0"/>
              <a:buChar char="•"/>
            </a:pPr>
            <a:endParaRPr lang="ru-RU" sz="1333" dirty="0">
              <a:latin typeface="Arial Narrow" panose="020B0606020202030204" pitchFamily="34" charset="0"/>
              <a:cs typeface="Times New Roman" pitchFamily="18" charset="0"/>
            </a:endParaRPr>
          </a:p>
          <a:p>
            <a:pPr marL="228611" indent="-228611" algn="just">
              <a:buFont typeface="Arial" pitchFamily="34" charset="0"/>
              <a:buChar char="•"/>
            </a:pPr>
            <a:endParaRPr lang="ru-RU" sz="1333" dirty="0">
              <a:latin typeface="Arial Narrow" panose="020B0606020202030204" pitchFamily="34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667504" y="1190609"/>
            <a:ext cx="5143536" cy="5438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67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Организация работы по содействию в трудоустройстве выпускников: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5054600"/>
            <a:ext cx="2082800" cy="15711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0" y="5054600"/>
            <a:ext cx="1879599" cy="15748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1" y="5054600"/>
            <a:ext cx="2133600" cy="15748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1" y="5054600"/>
            <a:ext cx="1981200" cy="15748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5054600"/>
            <a:ext cx="2133600" cy="15748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" name="Group 2"/>
          <p:cNvGrpSpPr/>
          <p:nvPr/>
        </p:nvGrpSpPr>
        <p:grpSpPr>
          <a:xfrm>
            <a:off x="238084" y="190478"/>
            <a:ext cx="857257" cy="857257"/>
            <a:chOff x="0" y="0"/>
            <a:chExt cx="1714513" cy="1714513"/>
          </a:xfrm>
        </p:grpSpPr>
        <p:sp>
          <p:nvSpPr>
            <p:cNvPr id="15" name="Freeform 3"/>
            <p:cNvSpPr/>
            <p:nvPr/>
          </p:nvSpPr>
          <p:spPr>
            <a:xfrm>
              <a:off x="0" y="0"/>
              <a:ext cx="1714500" cy="1714500"/>
            </a:xfrm>
            <a:custGeom>
              <a:avLst/>
              <a:gdLst/>
              <a:ahLst/>
              <a:cxnLst/>
              <a:rect l="l" t="t" r="r" b="b"/>
              <a:pathLst>
                <a:path w="1714500" h="1714500">
                  <a:moveTo>
                    <a:pt x="0" y="0"/>
                  </a:moveTo>
                  <a:lnTo>
                    <a:pt x="1714500" y="0"/>
                  </a:lnTo>
                  <a:lnTo>
                    <a:pt x="1714500" y="1714500"/>
                  </a:lnTo>
                  <a:lnTo>
                    <a:pt x="0" y="1714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sp>
        <p:nvSpPr>
          <p:cNvPr id="16" name="Freeform 15"/>
          <p:cNvSpPr/>
          <p:nvPr/>
        </p:nvSpPr>
        <p:spPr>
          <a:xfrm>
            <a:off x="666712" y="1285860"/>
            <a:ext cx="337548" cy="32024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  <a:ln w="12700">
            <a:miter lim="400000"/>
          </a:ln>
        </p:spPr>
        <p:txBody>
          <a:bodyPr lIns="30479" tIns="30479" rIns="30479" bIns="30479"/>
          <a:lstStyle/>
          <a:p>
            <a:endParaRPr/>
          </a:p>
        </p:txBody>
      </p:sp>
      <p:sp>
        <p:nvSpPr>
          <p:cNvPr id="17" name="Freeform 15"/>
          <p:cNvSpPr/>
          <p:nvPr/>
        </p:nvSpPr>
        <p:spPr>
          <a:xfrm>
            <a:off x="6238876" y="1285860"/>
            <a:ext cx="337548" cy="32024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  <a:ln w="12700">
            <a:miter lim="400000"/>
          </a:ln>
        </p:spPr>
        <p:txBody>
          <a:bodyPr lIns="30479" tIns="30479" rIns="30479" bIns="3047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15250159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/>
        </p:nvSpPr>
        <p:spPr>
          <a:xfrm>
            <a:off x="809588" y="1047734"/>
            <a:ext cx="5842000" cy="63281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04815">
              <a:buFont typeface="Arial" pitchFamily="34" charset="0"/>
              <a:buChar char="•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АНО  «Центр «Мой бизнес»</a:t>
            </a:r>
          </a:p>
          <a:p>
            <a:pPr indent="304815">
              <a:buFont typeface="Arial" pitchFamily="34" charset="0"/>
              <a:buChar char="•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ООО «Плодообъединение «Сады  Ставрополья»</a:t>
            </a:r>
          </a:p>
          <a:p>
            <a:pPr indent="304815">
              <a:buFont typeface="Arial" pitchFamily="34" charset="0"/>
              <a:buChar char="•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ООО «Сады Карачаево – </a:t>
            </a:r>
            <a:r>
              <a:rPr lang="ru-RU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Черкесии</a:t>
            </a: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»</a:t>
            </a:r>
          </a:p>
          <a:p>
            <a:pPr indent="304815">
              <a:buFont typeface="Arial" pitchFamily="34" charset="0"/>
              <a:buChar char="•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ООО «Исследовательский  Центр компетенции по садоводству и </a:t>
            </a:r>
            <a:r>
              <a:rPr lang="ru-RU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питомниководству</a:t>
            </a: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»</a:t>
            </a:r>
          </a:p>
          <a:p>
            <a:pPr indent="304815">
              <a:buFont typeface="Arial" pitchFamily="34" charset="0"/>
              <a:buChar char="•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ООО «</a:t>
            </a:r>
            <a:r>
              <a:rPr lang="ru-RU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Дамате</a:t>
            </a: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»</a:t>
            </a:r>
          </a:p>
          <a:p>
            <a:pPr indent="304815">
              <a:buFont typeface="Arial" pitchFamily="34" charset="0"/>
              <a:buChar char="•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ООО «Ставропольская Фруктовая  Долина»</a:t>
            </a:r>
          </a:p>
          <a:p>
            <a:pPr indent="304815">
              <a:buFont typeface="Arial" pitchFamily="34" charset="0"/>
              <a:buChar char="•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ООО «Архыз – </a:t>
            </a:r>
            <a:r>
              <a:rPr lang="ru-RU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Фрут</a:t>
            </a: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 Логистик</a:t>
            </a:r>
          </a:p>
          <a:p>
            <a:pPr indent="304815">
              <a:buFont typeface="Arial" pitchFamily="34" charset="0"/>
              <a:buChar char="•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АО «</a:t>
            </a:r>
            <a:r>
              <a:rPr lang="ru-RU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Холодмаш</a:t>
            </a: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»</a:t>
            </a:r>
          </a:p>
          <a:p>
            <a:pPr indent="304815">
              <a:buFont typeface="Arial" pitchFamily="34" charset="0"/>
              <a:buChar char="•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Министерство здравоохранения Камчатского края </a:t>
            </a:r>
          </a:p>
          <a:p>
            <a:pPr indent="304815">
              <a:buFont typeface="Arial" pitchFamily="34" charset="0"/>
              <a:buChar char="•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АО «</a:t>
            </a:r>
            <a:r>
              <a:rPr lang="ru-RU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Хабезский</a:t>
            </a: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гипсовый завод»</a:t>
            </a:r>
          </a:p>
          <a:p>
            <a:pPr indent="304815">
              <a:buFont typeface="Arial" pitchFamily="34" charset="0"/>
              <a:buChar char="•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ООО «Фермерское хозяйство «Фирма Сатурн»</a:t>
            </a:r>
          </a:p>
          <a:p>
            <a:pPr indent="304815">
              <a:buFont typeface="Arial" pitchFamily="34" charset="0"/>
              <a:buChar char="•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ФГБУ «Управление мелиорации земель и сельско – хозяйственного водоснабжения по КЧР»</a:t>
            </a:r>
          </a:p>
          <a:p>
            <a:pPr indent="304815">
              <a:buFont typeface="Arial" pitchFamily="34" charset="0"/>
              <a:buChar char="•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Управление ветеринарии Карачаево-Черкесской Республики;</a:t>
            </a:r>
          </a:p>
          <a:p>
            <a:pPr indent="304815">
              <a:buFont typeface="Arial" pitchFamily="34" charset="0"/>
              <a:buChar char="•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АО «Черкесский завод резинотехнических изделий»</a:t>
            </a:r>
          </a:p>
          <a:p>
            <a:pPr indent="304815">
              <a:buFont typeface="Arial" pitchFamily="34" charset="0"/>
              <a:buChar char="•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Управление Федеральной службы государственной статистики по СКФО;</a:t>
            </a:r>
          </a:p>
          <a:p>
            <a:pPr indent="304815">
              <a:buFont typeface="Arial" pitchFamily="34" charset="0"/>
              <a:buChar char="•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Холдинг АО «</a:t>
            </a:r>
            <a:r>
              <a:rPr lang="ru-RU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Кавказцемент</a:t>
            </a: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»;	</a:t>
            </a:r>
          </a:p>
          <a:p>
            <a:pPr indent="304815">
              <a:buFont typeface="Arial" pitchFamily="34" charset="0"/>
              <a:buChar char="•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ФГБУ «Тебердинский заповедник»</a:t>
            </a:r>
          </a:p>
          <a:p>
            <a:pPr indent="304815">
              <a:buFont typeface="Arial" pitchFamily="34" charset="0"/>
              <a:buChar char="•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ООО «</a:t>
            </a:r>
            <a:r>
              <a:rPr lang="ru-RU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Хаммер</a:t>
            </a: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»</a:t>
            </a:r>
          </a:p>
          <a:p>
            <a:pPr indent="304815">
              <a:buFont typeface="Arial" pitchFamily="34" charset="0"/>
              <a:buChar char="•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ООО  фирма «</a:t>
            </a:r>
            <a:r>
              <a:rPr lang="ru-RU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Аквалайн</a:t>
            </a: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»;		                                                                                  РГКУ «Кадровый центр КЧР»	   </a:t>
            </a:r>
          </a:p>
          <a:p>
            <a:pPr indent="304815">
              <a:buFont typeface="Arial" pitchFamily="34" charset="0"/>
              <a:buChar char="•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ОАО РАПП «Кавказ-мясо»</a:t>
            </a:r>
          </a:p>
          <a:p>
            <a:pPr indent="304815">
              <a:buFont typeface="Arial" pitchFamily="34" charset="0"/>
              <a:buChar char="•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ООО «фирма «Южный»</a:t>
            </a:r>
          </a:p>
          <a:p>
            <a:pPr indent="304815">
              <a:buFont typeface="Arial" pitchFamily="34" charset="0"/>
              <a:buChar char="•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ООО «</a:t>
            </a:r>
            <a:r>
              <a:rPr lang="ru-RU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Бумфа</a:t>
            </a: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– групп»</a:t>
            </a:r>
          </a:p>
          <a:p>
            <a:pPr indent="304815">
              <a:buFont typeface="Arial" pitchFamily="34" charset="0"/>
              <a:buChar char="•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ООО «Меркурий»</a:t>
            </a:r>
          </a:p>
          <a:p>
            <a:pPr indent="304815">
              <a:buFont typeface="Arial" pitchFamily="34" charset="0"/>
              <a:buChar char="•"/>
            </a:pPr>
            <a:endParaRPr lang="ru-RU" sz="1333" dirty="0">
              <a:latin typeface="Times New Roman" pitchFamily="18" charset="0"/>
              <a:cs typeface="Times New Roman" pitchFamily="18" charset="0"/>
            </a:endParaRPr>
          </a:p>
          <a:p>
            <a:pPr indent="304815"/>
            <a:r>
              <a:rPr lang="ru-RU" sz="1333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indent="304815"/>
            <a:endParaRPr lang="ru-RU" sz="1867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190591" y="571479"/>
            <a:ext cx="95515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Договоры с работодателями о трудоустройстве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6858006" y="2762245"/>
            <a:ext cx="5194385" cy="2143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04815">
              <a:buFont typeface="Arial" pitchFamily="34" charset="0"/>
              <a:buChar char="•"/>
            </a:pPr>
            <a:endParaRPr lang="ru-RU" sz="1333" dirty="0">
              <a:latin typeface="Times New Roman" pitchFamily="18" charset="0"/>
              <a:cs typeface="Times New Roman" pitchFamily="18" charset="0"/>
            </a:endParaRPr>
          </a:p>
          <a:p>
            <a:pPr indent="304815">
              <a:buFont typeface="Arial" pitchFamily="34" charset="0"/>
              <a:buChar char="•"/>
            </a:pPr>
            <a:endParaRPr lang="ru-RU" sz="1333" dirty="0">
              <a:latin typeface="Times New Roman" pitchFamily="18" charset="0"/>
              <a:cs typeface="Times New Roman" pitchFamily="18" charset="0"/>
            </a:endParaRPr>
          </a:p>
          <a:p>
            <a:pPr indent="304815">
              <a:buFont typeface="Arial" pitchFamily="34" charset="0"/>
              <a:buChar char="•"/>
            </a:pPr>
            <a:endParaRPr lang="ru-RU" sz="1333" dirty="0">
              <a:latin typeface="Times New Roman" pitchFamily="18" charset="0"/>
              <a:cs typeface="Times New Roman" pitchFamily="18" charset="0"/>
            </a:endParaRPr>
          </a:p>
          <a:p>
            <a:pPr indent="304815">
              <a:buFont typeface="Arial" pitchFamily="34" charset="0"/>
              <a:buChar char="•"/>
            </a:pPr>
            <a:endParaRPr lang="ru-RU" sz="1333" dirty="0">
              <a:latin typeface="Times New Roman" pitchFamily="18" charset="0"/>
              <a:cs typeface="Times New Roman" pitchFamily="18" charset="0"/>
            </a:endParaRPr>
          </a:p>
          <a:p>
            <a:pPr indent="304815">
              <a:buFont typeface="Arial" pitchFamily="34" charset="0"/>
              <a:buChar char="•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ООО «Фермерское хозяйство «Фирма Сатурн»</a:t>
            </a:r>
          </a:p>
          <a:p>
            <a:pPr indent="304815">
              <a:buFont typeface="Arial" pitchFamily="34" charset="0"/>
              <a:buChar char="•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Филиал  ППК  Роскадастр  по  КЧР</a:t>
            </a:r>
          </a:p>
          <a:p>
            <a:pPr indent="304815">
              <a:buFont typeface="Arial" pitchFamily="34" charset="0"/>
              <a:buChar char="•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Управление Федеральной антимонопольной службы по КЧР</a:t>
            </a:r>
          </a:p>
          <a:p>
            <a:pPr indent="304815">
              <a:buFont typeface="Arial" pitchFamily="34" charset="0"/>
              <a:buChar char="•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РГБУ «Кадровый  центр  КЧР»</a:t>
            </a:r>
          </a:p>
          <a:p>
            <a:pPr indent="304815">
              <a:buFont typeface="Arial" pitchFamily="34" charset="0"/>
              <a:buChar char="•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АО «Кавказцемент»</a:t>
            </a:r>
          </a:p>
          <a:p>
            <a:pPr indent="304815"/>
            <a:endParaRPr lang="ru-RU" sz="1333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9" name="Group 2"/>
          <p:cNvGrpSpPr/>
          <p:nvPr/>
        </p:nvGrpSpPr>
        <p:grpSpPr>
          <a:xfrm>
            <a:off x="238084" y="190478"/>
            <a:ext cx="857257" cy="857257"/>
            <a:chOff x="0" y="0"/>
            <a:chExt cx="1714513" cy="1714513"/>
          </a:xfrm>
        </p:grpSpPr>
        <p:sp>
          <p:nvSpPr>
            <p:cNvPr id="20" name="Freeform 3"/>
            <p:cNvSpPr/>
            <p:nvPr/>
          </p:nvSpPr>
          <p:spPr>
            <a:xfrm>
              <a:off x="0" y="0"/>
              <a:ext cx="1714500" cy="1714500"/>
            </a:xfrm>
            <a:custGeom>
              <a:avLst/>
              <a:gdLst/>
              <a:ahLst/>
              <a:cxnLst/>
              <a:rect l="l" t="t" r="r" b="b"/>
              <a:pathLst>
                <a:path w="1714500" h="1714500">
                  <a:moveTo>
                    <a:pt x="0" y="0"/>
                  </a:moveTo>
                  <a:lnTo>
                    <a:pt x="1714500" y="0"/>
                  </a:lnTo>
                  <a:lnTo>
                    <a:pt x="1714500" y="1714500"/>
                  </a:lnTo>
                  <a:lnTo>
                    <a:pt x="0" y="1714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sp>
        <p:nvSpPr>
          <p:cNvPr id="21" name="Text 10"/>
          <p:cNvSpPr/>
          <p:nvPr/>
        </p:nvSpPr>
        <p:spPr>
          <a:xfrm>
            <a:off x="8286765" y="2952747"/>
            <a:ext cx="171451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ru-RU" sz="2933" b="1" dirty="0">
                <a:solidFill>
                  <a:srgbClr val="7B0F1A"/>
                </a:solidFill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2026 год</a:t>
            </a:r>
            <a:endParaRPr lang="en-US" sz="2933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4994" name="Picture 2" descr="C:\Users\Ella.Darmilova\Desktop\фото 2026\i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24760" y="1142984"/>
            <a:ext cx="3132651" cy="17621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4995" name="Picture 3" descr="C:\Users\Ella.Darmilova\Desktop\фото 2026\i (41).jpg"/>
          <p:cNvPicPr>
            <a:picLocks noChangeAspect="1" noChangeArrowheads="1"/>
          </p:cNvPicPr>
          <p:nvPr/>
        </p:nvPicPr>
        <p:blipFill>
          <a:blip r:embed="rId4"/>
          <a:srcRect t="13953" r="-4918" b="2325"/>
          <a:stretch>
            <a:fillRect/>
          </a:stretch>
        </p:blipFill>
        <p:spPr bwMode="auto">
          <a:xfrm>
            <a:off x="7524760" y="4810135"/>
            <a:ext cx="3217356" cy="18097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5" name="AutoShape 10"/>
          <p:cNvSpPr/>
          <p:nvPr/>
        </p:nvSpPr>
        <p:spPr>
          <a:xfrm>
            <a:off x="6619879" y="1381111"/>
            <a:ext cx="30479" cy="4714908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29417153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193800"/>
            <a:ext cx="5638800" cy="533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" y="1193800"/>
            <a:ext cx="5384800" cy="523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2" name="Group 2"/>
          <p:cNvGrpSpPr/>
          <p:nvPr/>
        </p:nvGrpSpPr>
        <p:grpSpPr>
          <a:xfrm>
            <a:off x="238084" y="190478"/>
            <a:ext cx="857257" cy="857257"/>
            <a:chOff x="0" y="0"/>
            <a:chExt cx="1714513" cy="1714513"/>
          </a:xfrm>
        </p:grpSpPr>
        <p:sp>
          <p:nvSpPr>
            <p:cNvPr id="13" name="Freeform 3"/>
            <p:cNvSpPr/>
            <p:nvPr/>
          </p:nvSpPr>
          <p:spPr>
            <a:xfrm>
              <a:off x="0" y="0"/>
              <a:ext cx="1714500" cy="1714500"/>
            </a:xfrm>
            <a:custGeom>
              <a:avLst/>
              <a:gdLst/>
              <a:ahLst/>
              <a:cxnLst/>
              <a:rect l="l" t="t" r="r" b="b"/>
              <a:pathLst>
                <a:path w="1714500" h="1714500">
                  <a:moveTo>
                    <a:pt x="0" y="0"/>
                  </a:moveTo>
                  <a:lnTo>
                    <a:pt x="1714500" y="0"/>
                  </a:lnTo>
                  <a:lnTo>
                    <a:pt x="1714500" y="1714500"/>
                  </a:lnTo>
                  <a:lnTo>
                    <a:pt x="0" y="1714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14" name="Прямоугольник 13"/>
          <p:cNvSpPr/>
          <p:nvPr/>
        </p:nvSpPr>
        <p:spPr>
          <a:xfrm>
            <a:off x="1047715" y="619106"/>
            <a:ext cx="10668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Трудоустройство выпускников за 2025 год</a:t>
            </a:r>
          </a:p>
        </p:txBody>
      </p:sp>
    </p:spTree>
    <p:extLst>
      <p:ext uri="{BB962C8B-B14F-4D97-AF65-F5344CB8AC3E}">
        <p14:creationId xmlns:p14="http://schemas.microsoft.com/office/powerpoint/2010/main" val="2733206055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238084" y="190478"/>
            <a:ext cx="857257" cy="857257"/>
            <a:chOff x="0" y="0"/>
            <a:chExt cx="1714513" cy="1714513"/>
          </a:xfrm>
        </p:grpSpPr>
        <p:sp>
          <p:nvSpPr>
            <p:cNvPr id="4" name="Freeform 3"/>
            <p:cNvSpPr/>
            <p:nvPr/>
          </p:nvSpPr>
          <p:spPr>
            <a:xfrm>
              <a:off x="0" y="0"/>
              <a:ext cx="1714500" cy="1714500"/>
            </a:xfrm>
            <a:custGeom>
              <a:avLst/>
              <a:gdLst/>
              <a:ahLst/>
              <a:cxnLst/>
              <a:rect l="l" t="t" r="r" b="b"/>
              <a:pathLst>
                <a:path w="1714500" h="1714500">
                  <a:moveTo>
                    <a:pt x="0" y="0"/>
                  </a:moveTo>
                  <a:lnTo>
                    <a:pt x="1714500" y="0"/>
                  </a:lnTo>
                  <a:lnTo>
                    <a:pt x="1714500" y="1714500"/>
                  </a:lnTo>
                  <a:lnTo>
                    <a:pt x="0" y="1714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sp>
        <p:nvSpPr>
          <p:cNvPr id="6" name="Freeform 15"/>
          <p:cNvSpPr/>
          <p:nvPr/>
        </p:nvSpPr>
        <p:spPr>
          <a:xfrm>
            <a:off x="428585" y="1439252"/>
            <a:ext cx="337547" cy="320247"/>
          </a:xfrm>
          <a:custGeom>
            <a:avLst/>
            <a:gdLst/>
            <a:ahLst/>
            <a:cxnLst/>
            <a:rect l="l" t="t" r="r" b="b"/>
            <a:pathLst>
              <a:path w="506320" h="480371">
                <a:moveTo>
                  <a:pt x="0" y="0"/>
                </a:moveTo>
                <a:lnTo>
                  <a:pt x="506320" y="0"/>
                </a:lnTo>
                <a:lnTo>
                  <a:pt x="506320" y="480371"/>
                </a:lnTo>
                <a:lnTo>
                  <a:pt x="0" y="48037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19"/>
          <p:cNvSpPr txBox="1"/>
          <p:nvPr/>
        </p:nvSpPr>
        <p:spPr>
          <a:xfrm>
            <a:off x="809588" y="1486882"/>
            <a:ext cx="2857520" cy="2462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just"/>
            <a:r>
              <a:rPr lang="ru-RU" sz="1600" b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Итоги работы за 2025-2026 г.</a:t>
            </a:r>
          </a:p>
        </p:txBody>
      </p:sp>
      <p:sp>
        <p:nvSpPr>
          <p:cNvPr id="9" name="TextBox 21"/>
          <p:cNvSpPr txBox="1"/>
          <p:nvPr/>
        </p:nvSpPr>
        <p:spPr>
          <a:xfrm>
            <a:off x="333335" y="1904989"/>
            <a:ext cx="3762401" cy="43075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just">
              <a:buFont typeface="Wingdings" pitchFamily="2" charset="2"/>
              <a:buChar char="Ø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Обновлен и размещен на сайте </a:t>
            </a:r>
            <a:r>
              <a:rPr lang="ru-RU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Видеопаспорт</a:t>
            </a: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доступности объектов академии для инвалидов и лиц с ОВЗ.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Обновлена и размещена на сайте Дорожная карта взаимодействия с РУМЦ на 2025/2026 учебный год.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Проведен мониторинг деятельности академии по вопросам приёма, обучения и трудоустройства лиц с инвалидностью и ОВЗ за 2025 год.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Очное участие в Международной научно-практической конференции под эгидой ЮНЕСКО «Актуальные вопросы инклюзивного образования в мире: контекст, политика и практика» 10-13 декабря 2025 года на площадке РУДН             им. П. Лумумбы  г. Москва,  </a:t>
            </a:r>
            <a:r>
              <a:rPr lang="ru-RU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Калабекова</a:t>
            </a: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С. В. была включена в состав </a:t>
            </a:r>
            <a:r>
              <a:rPr lang="ru-RU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междунарожного</a:t>
            </a: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пула экспертов инклюзивного образования.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Участие в  VIII Междисциплинарной научно-практической конференции с международным участием «Актуальные стратегии и технологии </a:t>
            </a:r>
            <a:r>
              <a:rPr lang="ru-RU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межпрофессиональной</a:t>
            </a: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помощи лицам с особенностями в развитии и их семьям»22–23 апреля 2026 года г. Москве</a:t>
            </a:r>
          </a:p>
        </p:txBody>
      </p:sp>
      <p:sp>
        <p:nvSpPr>
          <p:cNvPr id="10" name="TextBox 22"/>
          <p:cNvSpPr txBox="1"/>
          <p:nvPr/>
        </p:nvSpPr>
        <p:spPr>
          <a:xfrm>
            <a:off x="4333863" y="1502688"/>
            <a:ext cx="4095779" cy="49228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just">
              <a:buFont typeface="Wingdings" pitchFamily="2" charset="2"/>
              <a:buChar char="Ø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Участие с докладом «Уникальный дизайн карьеры студентов с инвалидностью: от академической поддержки к интеграции рынка труда» во Всероссийской научно-практической конференции «Актуальные проблемы профессионального развития и содействия трудоустройству лиц с инвалидностью» 01 апреля 2026 года г. Ставрополь.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Участие во Всероссийской научно-практической конференции с международным участием «Семья человека с ограниченными возможностями здоровья в контексте внутрисемейных и макросоциальных проблем»23 марта 2026 г. Г. Москва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Участие в IV Всероссийской научной конференции с международным участием «Современные векторы развития социального и инклюзивного образования»16 -27 февраля 2026 г.  г. Ярославль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Повышение квалификации преподавателей «Актуальные аспекты инклюзивного высшего образования», «Вариативный подход к реализации экономической модели инклюзивного образования в вузе» Получили удостоверения 37 сотрудников ППС.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 В целях соблюдения требований № 181-ФЗ «О социальной защите инвалидов в РФ» приобрели в санитарную комнату соответствующее оборудование и инвентарь для инвалидов и лиц с ОВЗ в корпус №3.</a:t>
            </a:r>
          </a:p>
        </p:txBody>
      </p:sp>
      <p:sp>
        <p:nvSpPr>
          <p:cNvPr id="11" name="TextBox 12"/>
          <p:cNvSpPr txBox="1"/>
          <p:nvPr/>
        </p:nvSpPr>
        <p:spPr>
          <a:xfrm>
            <a:off x="1285841" y="571481"/>
            <a:ext cx="9667943" cy="4221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762"/>
              </a:lnSpc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Сопровождение инклюзивного образования</a:t>
            </a:r>
            <a:endParaRPr lang="en-US" sz="2000" b="1" spc="-212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  <a:ea typeface="Arial Bold"/>
              <a:cs typeface="Times New Roman" pitchFamily="18" charset="0"/>
              <a:sym typeface="Arial Bold"/>
            </a:endParaRPr>
          </a:p>
        </p:txBody>
      </p:sp>
      <p:pic>
        <p:nvPicPr>
          <p:cNvPr id="17" name="Picture 2" descr="C:\Users\admin\Desktop\Фото\image-12-04-23-21-30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72518" y="1571612"/>
            <a:ext cx="3476649" cy="21907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2881" name="Picture 1" descr="C:\Users\Ella.Darmilova\Desktop\фото 2026\i (42).jpg"/>
          <p:cNvPicPr>
            <a:picLocks noChangeAspect="1" noChangeArrowheads="1"/>
          </p:cNvPicPr>
          <p:nvPr/>
        </p:nvPicPr>
        <p:blipFill>
          <a:blip r:embed="rId5"/>
          <a:srcRect l="18812"/>
          <a:stretch>
            <a:fillRect/>
          </a:stretch>
        </p:blipFill>
        <p:spPr bwMode="auto">
          <a:xfrm>
            <a:off x="8572517" y="4286256"/>
            <a:ext cx="3465231" cy="21907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2" name="AutoShape 10"/>
          <p:cNvSpPr/>
          <p:nvPr/>
        </p:nvSpPr>
        <p:spPr>
          <a:xfrm>
            <a:off x="4190987" y="1571612"/>
            <a:ext cx="30479" cy="4714908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54481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238084" y="190478"/>
            <a:ext cx="857257" cy="857257"/>
            <a:chOff x="0" y="0"/>
            <a:chExt cx="1714513" cy="1714513"/>
          </a:xfrm>
        </p:grpSpPr>
        <p:sp>
          <p:nvSpPr>
            <p:cNvPr id="4" name="Freeform 3"/>
            <p:cNvSpPr/>
            <p:nvPr/>
          </p:nvSpPr>
          <p:spPr>
            <a:xfrm>
              <a:off x="0" y="0"/>
              <a:ext cx="1714500" cy="1714500"/>
            </a:xfrm>
            <a:custGeom>
              <a:avLst/>
              <a:gdLst/>
              <a:ahLst/>
              <a:cxnLst/>
              <a:rect l="l" t="t" r="r" b="b"/>
              <a:pathLst>
                <a:path w="1714500" h="1714500">
                  <a:moveTo>
                    <a:pt x="0" y="0"/>
                  </a:moveTo>
                  <a:lnTo>
                    <a:pt x="1714500" y="0"/>
                  </a:lnTo>
                  <a:lnTo>
                    <a:pt x="1714500" y="1714500"/>
                  </a:lnTo>
                  <a:lnTo>
                    <a:pt x="0" y="1714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sp>
        <p:nvSpPr>
          <p:cNvPr id="6" name="Freeform 15"/>
          <p:cNvSpPr/>
          <p:nvPr/>
        </p:nvSpPr>
        <p:spPr>
          <a:xfrm>
            <a:off x="428585" y="1439252"/>
            <a:ext cx="337547" cy="320247"/>
          </a:xfrm>
          <a:custGeom>
            <a:avLst/>
            <a:gdLst/>
            <a:ahLst/>
            <a:cxnLst/>
            <a:rect l="l" t="t" r="r" b="b"/>
            <a:pathLst>
              <a:path w="506320" h="480371">
                <a:moveTo>
                  <a:pt x="0" y="0"/>
                </a:moveTo>
                <a:lnTo>
                  <a:pt x="506320" y="0"/>
                </a:lnTo>
                <a:lnTo>
                  <a:pt x="506320" y="480371"/>
                </a:lnTo>
                <a:lnTo>
                  <a:pt x="0" y="48037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19"/>
          <p:cNvSpPr txBox="1"/>
          <p:nvPr/>
        </p:nvSpPr>
        <p:spPr>
          <a:xfrm>
            <a:off x="809588" y="1486882"/>
            <a:ext cx="4191029" cy="2462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just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Достижения студентов за 2025-2026 г.</a:t>
            </a:r>
          </a:p>
        </p:txBody>
      </p:sp>
      <p:sp>
        <p:nvSpPr>
          <p:cNvPr id="9" name="TextBox 21"/>
          <p:cNvSpPr txBox="1"/>
          <p:nvPr/>
        </p:nvSpPr>
        <p:spPr>
          <a:xfrm>
            <a:off x="333335" y="1904990"/>
            <a:ext cx="7667679" cy="4431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just">
              <a:buFont typeface="Wingdings" pitchFamily="2" charset="2"/>
              <a:buChar char="Ø"/>
            </a:pP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В рамках XII Международного форума технологического развития «Технопром-2025» приняли участие в III Всероссийском научно-технологическом диктанте «Технологии победы»30 октября 2025 года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Студент 3 курса Института цифровых технологий Артем Павленко принял очное участие в финале ІІ Всероссийского фестиваля инклюзивной культуры и творчества на базе Новосибирского государственного технического университета  8 по 10 октября 2025 г. г. Новосибирск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Студент 3 курса Института цифровых технологий Артем Павленко вышел в финал 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IV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этапа Общероссийской студенческой смены по инклюзивному </a:t>
            </a:r>
            <a:r>
              <a:rPr lang="ru-RU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волонтерству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и инклюзивному туризму с 16 по 19 сентября 2025 года г. Хабаровск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Студенты и сотрудники ИЦТ </a:t>
            </a:r>
            <a:r>
              <a:rPr lang="ru-RU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Байчоров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А.Р., </a:t>
            </a:r>
            <a:r>
              <a:rPr lang="ru-RU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Батчаева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З.Б., </a:t>
            </a:r>
            <a:r>
              <a:rPr lang="ru-RU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Саркитов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Т.Н. приняли участие в конкурсе «Инклюзивный волонтер» в номинации «Лучшая практика студенческого инклюзивного волонтерства в вузе», представив </a:t>
            </a:r>
            <a:r>
              <a:rPr lang="ru-RU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видеовизитку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о работе волонтёров  ИЦТ с участниками программы «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IT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-без границ»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Студент 3 курса Института цифровых технологий Артем Павленко принял дистанционное участие в финале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IX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Международного российско-белорусского конкурса студенческих научных работ по истории «Общий путь к Великой Победе: подвиг народов бессмертен» на базе исторического факультета МГУ8 апреля 2026 года г. Москва</a:t>
            </a:r>
          </a:p>
        </p:txBody>
      </p:sp>
      <p:sp>
        <p:nvSpPr>
          <p:cNvPr id="11" name="TextBox 12"/>
          <p:cNvSpPr txBox="1"/>
          <p:nvPr/>
        </p:nvSpPr>
        <p:spPr>
          <a:xfrm>
            <a:off x="1058323" y="508986"/>
            <a:ext cx="9667943" cy="4221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762"/>
              </a:lnSpc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Сопровождение инклюзивного образования</a:t>
            </a:r>
            <a:endParaRPr lang="en-US" sz="2000" b="1" spc="-212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  <a:ea typeface="Arial Bold"/>
              <a:cs typeface="Times New Roman" pitchFamily="18" charset="0"/>
              <a:sym typeface="Arial Bold"/>
            </a:endParaRPr>
          </a:p>
        </p:txBody>
      </p:sp>
      <p:sp>
        <p:nvSpPr>
          <p:cNvPr id="22" name="AutoShape 10"/>
          <p:cNvSpPr/>
          <p:nvPr/>
        </p:nvSpPr>
        <p:spPr>
          <a:xfrm>
            <a:off x="8096265" y="1619237"/>
            <a:ext cx="30479" cy="4714908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pic>
        <p:nvPicPr>
          <p:cNvPr id="125954" name="Picture 2" descr="C:\Users\Ella.Darmilova\Desktop\фото 2026\i (44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41365" y="1144479"/>
            <a:ext cx="2195524" cy="3134860"/>
          </a:xfrm>
          <a:prstGeom prst="rect">
            <a:avLst/>
          </a:prstGeom>
          <a:noFill/>
        </p:spPr>
      </p:pic>
      <p:pic>
        <p:nvPicPr>
          <p:cNvPr id="125956" name="Picture 4" descr="C:\Users\Ella.Darmilova\Desktop\фото 2026\i (44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763151" y="3524251"/>
            <a:ext cx="2201415" cy="31432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5955" name="Picture 3" descr="C:\Users\Ella.Darmilova\Desktop\фото 2026\i (43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239141" y="1142984"/>
            <a:ext cx="2178699" cy="31432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15699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6"/>
          <p:cNvSpPr txBox="1"/>
          <p:nvPr/>
        </p:nvSpPr>
        <p:spPr>
          <a:xfrm>
            <a:off x="1817608" y="-1244445"/>
            <a:ext cx="8627065" cy="2184246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4166"/>
              </a:lnSpc>
            </a:pPr>
            <a:endParaRPr/>
          </a:p>
        </p:txBody>
      </p:sp>
      <p:sp>
        <p:nvSpPr>
          <p:cNvPr id="32" name="TextBox 32"/>
          <p:cNvSpPr txBox="1"/>
          <p:nvPr/>
        </p:nvSpPr>
        <p:spPr>
          <a:xfrm>
            <a:off x="2047847" y="523855"/>
            <a:ext cx="8186894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Перспективы развития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333335" y="1238235"/>
            <a:ext cx="5381663" cy="4802659"/>
          </a:xfrm>
          <a:prstGeom prst="rect">
            <a:avLst/>
          </a:prstGeom>
        </p:spPr>
        <p:txBody>
          <a:bodyPr wrap="square" lIns="60959" tIns="30479" rIns="60959" bIns="30479">
            <a:spAutoFit/>
          </a:bodyPr>
          <a:lstStyle/>
          <a:p>
            <a:pPr algn="just">
              <a:buSzPct val="100000"/>
              <a:buFont typeface="Wingdings" pitchFamily="2" charset="2"/>
              <a:buChar char="Ø"/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rPr lang="ru-RU" sz="1467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Реализация проекта «Разрисовка </a:t>
            </a:r>
            <a:r>
              <a:rPr lang="ru-RU" sz="1467" dirty="0" err="1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муралов</a:t>
            </a:r>
            <a:r>
              <a:rPr lang="ru-RU" sz="1467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для детского дома»</a:t>
            </a:r>
          </a:p>
          <a:p>
            <a:pPr algn="just">
              <a:buSzPct val="100000"/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rPr lang="ru-RU" sz="1467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  <a:sym typeface="Arial"/>
              </a:rPr>
              <a:t>Инициатива позволит объединить творческий потенциал студентов с социальной деятельностью, а также станет примером практического применения профессиональных навыков в добровольчестве.</a:t>
            </a:r>
          </a:p>
          <a:p>
            <a:pPr algn="just">
              <a:buSzPct val="100000"/>
              <a:buFont typeface="Wingdings" pitchFamily="2" charset="2"/>
              <a:buChar char="Ø"/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rPr lang="ru-RU" sz="1467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Начало системной работы с некоммерческими организациями</a:t>
            </a:r>
          </a:p>
          <a:p>
            <a:pPr algn="just">
              <a:buSzPct val="100000"/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rPr lang="ru-RU" sz="1467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  <a:sym typeface="Arial"/>
              </a:rPr>
              <a:t>В перспективе предусматривается выстраивание партнерских отношений с некоммерческими организациями для реализации совместных проектов социальной направленности, расширения добровольческой практики и повышения уровня участия студентов в общественно значимой деятельности.</a:t>
            </a:r>
          </a:p>
          <a:p>
            <a:pPr algn="just">
              <a:buSzPct val="100000"/>
              <a:buFont typeface="Wingdings" pitchFamily="2" charset="2"/>
              <a:buChar char="Ø"/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rPr lang="ru-RU" sz="1467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  <a:sym typeface="Arial"/>
              </a:rPr>
              <a:t>Реализация корпуса наставников совместно с Волонтерским штабом</a:t>
            </a:r>
          </a:p>
          <a:p>
            <a:pPr algn="just">
              <a:buSzPct val="100000"/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rPr lang="ru-RU" sz="1467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  <a:sym typeface="Arial"/>
              </a:rPr>
              <a:t>Деятельность корпуса будет направлена на адаптацию первокурсников, сопровождение новых участников волонтерского движения, формирование системы преемственности и укрепление внутреннего взаимодействия студенческого сообщества.</a:t>
            </a:r>
          </a:p>
          <a:p>
            <a:pPr algn="just">
              <a:buSzPct val="100000"/>
              <a:buFont typeface="Wingdings" pitchFamily="2" charset="2"/>
              <a:buChar char="Ø"/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rPr lang="ru-RU" sz="1467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  <a:sym typeface="Arial"/>
              </a:rPr>
              <a:t>Повышение квалификации педагогических кадров</a:t>
            </a:r>
          </a:p>
          <a:p>
            <a:pPr algn="just">
              <a:buSzPct val="100000"/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rPr lang="ru-RU" sz="1467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  <a:sym typeface="Arial"/>
              </a:rPr>
              <a:t>участвующих в воспитательной работе</a:t>
            </a:r>
            <a:r>
              <a:rPr lang="en-US" sz="1467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  <a:sym typeface="Arial"/>
              </a:rPr>
              <a:t>;</a:t>
            </a:r>
            <a:endParaRPr lang="ru-RU" sz="1467" dirty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  <a:cs typeface="Times New Roman" pitchFamily="18" charset="0"/>
              <a:sym typeface="Arial"/>
            </a:endParaRPr>
          </a:p>
          <a:p>
            <a:pPr algn="just">
              <a:buSzPct val="100000"/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rPr lang="ru-RU" sz="1467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  <a:sym typeface="Arial"/>
              </a:rPr>
              <a:t> внедрение современных методик и технологий.</a:t>
            </a:r>
          </a:p>
          <a:p>
            <a:pPr algn="just">
              <a:buSzPct val="100000"/>
              <a:defRPr sz="2400" b="1">
                <a:latin typeface="Arial"/>
                <a:ea typeface="Arial"/>
                <a:cs typeface="Arial"/>
                <a:sym typeface="Arial"/>
              </a:defRPr>
            </a:pPr>
            <a:endParaRPr lang="ru-RU" sz="1467" dirty="0">
              <a:solidFill>
                <a:srgbClr val="8D000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" name="Group 2"/>
          <p:cNvGrpSpPr/>
          <p:nvPr/>
        </p:nvGrpSpPr>
        <p:grpSpPr>
          <a:xfrm>
            <a:off x="238084" y="190478"/>
            <a:ext cx="857257" cy="857257"/>
            <a:chOff x="0" y="0"/>
            <a:chExt cx="1714513" cy="1714513"/>
          </a:xfrm>
        </p:grpSpPr>
        <p:sp>
          <p:nvSpPr>
            <p:cNvPr id="29" name="Freeform 3"/>
            <p:cNvSpPr/>
            <p:nvPr/>
          </p:nvSpPr>
          <p:spPr>
            <a:xfrm>
              <a:off x="0" y="0"/>
              <a:ext cx="1714500" cy="1714500"/>
            </a:xfrm>
            <a:custGeom>
              <a:avLst/>
              <a:gdLst/>
              <a:ahLst/>
              <a:cxnLst/>
              <a:rect l="l" t="t" r="r" b="b"/>
              <a:pathLst>
                <a:path w="1714500" h="1714500">
                  <a:moveTo>
                    <a:pt x="0" y="0"/>
                  </a:moveTo>
                  <a:lnTo>
                    <a:pt x="1714500" y="0"/>
                  </a:lnTo>
                  <a:lnTo>
                    <a:pt x="1714500" y="1714500"/>
                  </a:lnTo>
                  <a:lnTo>
                    <a:pt x="0" y="1714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sp>
        <p:nvSpPr>
          <p:cNvPr id="15" name="Прямоугольник 14"/>
          <p:cNvSpPr/>
          <p:nvPr/>
        </p:nvSpPr>
        <p:spPr>
          <a:xfrm>
            <a:off x="6143626" y="1238235"/>
            <a:ext cx="5762665" cy="2811665"/>
          </a:xfrm>
          <a:prstGeom prst="rect">
            <a:avLst/>
          </a:prstGeom>
        </p:spPr>
        <p:txBody>
          <a:bodyPr wrap="square" lIns="60959" tIns="30479" rIns="60959" bIns="30479">
            <a:spAutoFit/>
          </a:bodyPr>
          <a:lstStyle/>
          <a:p>
            <a:pPr algn="just">
              <a:buSzPct val="100000"/>
              <a:buFont typeface="Wingdings" pitchFamily="2" charset="2"/>
              <a:buChar char="Ø"/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rPr lang="ru-RU" sz="1467" dirty="0">
                <a:solidFill>
                  <a:srgbClr val="990000"/>
                </a:solidFill>
                <a:latin typeface="Arial Narrow" panose="020B0606020202030204" pitchFamily="34" charset="0"/>
                <a:cs typeface="Times New Roman" pitchFamily="18" charset="0"/>
                <a:sym typeface="Arial"/>
              </a:rPr>
              <a:t>Развитие цифровой трансформации воспитательной работы</a:t>
            </a:r>
            <a:r>
              <a:rPr lang="en-US" sz="1467" dirty="0">
                <a:solidFill>
                  <a:srgbClr val="990000"/>
                </a:solidFill>
                <a:latin typeface="Arial Narrow" panose="020B0606020202030204" pitchFamily="34" charset="0"/>
                <a:cs typeface="Times New Roman" pitchFamily="18" charset="0"/>
                <a:sym typeface="Arial"/>
              </a:rPr>
              <a:t>:</a:t>
            </a:r>
            <a:endParaRPr lang="ru-RU" sz="1467" dirty="0">
              <a:solidFill>
                <a:srgbClr val="990000"/>
              </a:solidFill>
              <a:latin typeface="Arial Narrow" panose="020B0606020202030204" pitchFamily="34" charset="0"/>
              <a:cs typeface="Times New Roman" pitchFamily="18" charset="0"/>
              <a:sym typeface="Arial"/>
            </a:endParaRPr>
          </a:p>
          <a:p>
            <a:pPr algn="just">
              <a:buSzPct val="100000"/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rPr lang="ru-RU" sz="1467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  <a:sym typeface="Arial"/>
              </a:rPr>
              <a:t>разработка и внедрение электронной платформы, включающей в себя мониторинг активности студентов и цифровое </a:t>
            </a:r>
            <a:r>
              <a:rPr lang="ru-RU" sz="1467" dirty="0" err="1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  <a:sym typeface="Arial"/>
              </a:rPr>
              <a:t>портфолио</a:t>
            </a:r>
            <a:r>
              <a:rPr lang="ru-RU" sz="1467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  <a:sym typeface="Arial"/>
              </a:rPr>
              <a:t> достижений.</a:t>
            </a:r>
          </a:p>
          <a:p>
            <a:pPr algn="just">
              <a:buSzPct val="100000"/>
              <a:buFont typeface="Wingdings" pitchFamily="2" charset="2"/>
              <a:buChar char="Ø"/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rPr lang="ru-RU" sz="1467" dirty="0">
                <a:solidFill>
                  <a:srgbClr val="990000"/>
                </a:solidFill>
                <a:latin typeface="Arial Narrow" panose="020B0606020202030204" pitchFamily="34" charset="0"/>
                <a:cs typeface="Times New Roman" pitchFamily="18" charset="0"/>
                <a:sym typeface="Arial"/>
              </a:rPr>
              <a:t>Популяризация традиционных семейных ценностей</a:t>
            </a:r>
            <a:r>
              <a:rPr lang="en-US" sz="1467" dirty="0">
                <a:solidFill>
                  <a:srgbClr val="990000"/>
                </a:solidFill>
                <a:latin typeface="Arial Narrow" panose="020B0606020202030204" pitchFamily="34" charset="0"/>
                <a:cs typeface="Times New Roman" pitchFamily="18" charset="0"/>
                <a:sym typeface="Arial"/>
              </a:rPr>
              <a:t>:</a:t>
            </a:r>
            <a:r>
              <a:rPr lang="ru-RU" sz="1467" dirty="0">
                <a:solidFill>
                  <a:srgbClr val="990000"/>
                </a:solidFill>
                <a:latin typeface="Arial Narrow" panose="020B0606020202030204" pitchFamily="34" charset="0"/>
                <a:cs typeface="Times New Roman" pitchFamily="18" charset="0"/>
                <a:sym typeface="Arial"/>
              </a:rPr>
              <a:t> </a:t>
            </a:r>
          </a:p>
          <a:p>
            <a:pPr algn="just">
              <a:buSzPct val="100000"/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rPr lang="ru-RU" sz="1467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  <a:sym typeface="Arial"/>
              </a:rPr>
              <a:t>развитие созданного в академии «Единого окна» для</a:t>
            </a:r>
          </a:p>
          <a:p>
            <a:pPr algn="just">
              <a:buSzPct val="100000"/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rPr lang="ru-RU" sz="1467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  <a:sym typeface="Arial"/>
              </a:rPr>
              <a:t>молодых семей.</a:t>
            </a:r>
          </a:p>
          <a:p>
            <a:pPr algn="just">
              <a:buSzPct val="100000"/>
              <a:buFont typeface="Wingdings" pitchFamily="2" charset="2"/>
              <a:buChar char="Ø"/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rPr lang="ru-RU" sz="1467" b="1" dirty="0">
                <a:solidFill>
                  <a:srgbClr val="990000"/>
                </a:solidFill>
                <a:latin typeface="Arial Narrow" panose="020B0606020202030204" pitchFamily="34" charset="0"/>
                <a:cs typeface="Times New Roman" pitchFamily="18" charset="0"/>
                <a:sym typeface="Arial"/>
              </a:rPr>
              <a:t>В рамках программы «Обучение служением»</a:t>
            </a:r>
            <a:r>
              <a:rPr lang="en-US" sz="1467" b="1" dirty="0">
                <a:solidFill>
                  <a:srgbClr val="990000"/>
                </a:solidFill>
                <a:latin typeface="Arial Narrow" panose="020B0606020202030204" pitchFamily="34" charset="0"/>
                <a:cs typeface="Times New Roman" pitchFamily="18" charset="0"/>
                <a:sym typeface="Arial"/>
              </a:rPr>
              <a:t>:</a:t>
            </a:r>
            <a:endParaRPr lang="ru-RU" sz="1467" dirty="0">
              <a:solidFill>
                <a:srgbClr val="990000"/>
              </a:solidFill>
              <a:latin typeface="Arial Narrow" panose="020B0606020202030204" pitchFamily="34" charset="0"/>
              <a:cs typeface="Times New Roman" pitchFamily="18" charset="0"/>
              <a:sym typeface="Arial"/>
            </a:endParaRPr>
          </a:p>
          <a:p>
            <a:pPr algn="just">
              <a:buSzPct val="100000"/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rPr lang="ru-RU" sz="1467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  <a:sym typeface="Arial"/>
              </a:rPr>
              <a:t>разработка </a:t>
            </a:r>
            <a:r>
              <a:rPr lang="ru-RU" sz="1467" dirty="0" err="1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  <a:sym typeface="Arial"/>
              </a:rPr>
              <a:t>ИТ-решений</a:t>
            </a:r>
            <a:r>
              <a:rPr lang="ru-RU" sz="1467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  <a:sym typeface="Arial"/>
              </a:rPr>
              <a:t>, </a:t>
            </a:r>
            <a:r>
              <a:rPr lang="ru-RU" sz="1467" dirty="0" err="1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  <a:sym typeface="Arial"/>
              </a:rPr>
              <a:t>дизайн-макетов</a:t>
            </a:r>
            <a:r>
              <a:rPr lang="ru-RU" sz="1467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  <a:sym typeface="Arial"/>
              </a:rPr>
              <a:t> и бизнес-планов для благоустройства городов и сел КЧР силами профильных институтов СКГА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sym typeface="Arial"/>
              </a:rPr>
              <a:t>.</a:t>
            </a:r>
          </a:p>
          <a:p>
            <a:pPr algn="just">
              <a:buSzPct val="100000"/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rPr lang="ru-RU" sz="1600" dirty="0">
                <a:latin typeface="Arial Narrow" panose="020B0606020202030204" pitchFamily="34" charset="0"/>
                <a:sym typeface="Arial"/>
              </a:rPr>
              <a:t> </a:t>
            </a:r>
            <a:r>
              <a:rPr lang="ru-RU" sz="1600" b="1" dirty="0">
                <a:latin typeface="Arial Narrow" panose="020B0606020202030204" pitchFamily="34" charset="0"/>
                <a:sym typeface="Arial"/>
              </a:rPr>
              <a:t/>
            </a:r>
            <a:br>
              <a:rPr lang="ru-RU" sz="1600" b="1" dirty="0">
                <a:latin typeface="Arial Narrow" panose="020B0606020202030204" pitchFamily="34" charset="0"/>
                <a:sym typeface="Arial"/>
              </a:rPr>
            </a:br>
            <a:endParaRPr lang="ru-RU" sz="1467" dirty="0">
              <a:solidFill>
                <a:srgbClr val="8D000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9026" name="Picture 2" descr="C:\Users\Ella.Darmilova\Desktop\фото 2026\DSC0672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96132" y="3905253"/>
            <a:ext cx="4064000" cy="27082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21088400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8808411" y="-642966"/>
            <a:ext cx="3665420" cy="7620029"/>
            <a:chOff x="0" y="0"/>
            <a:chExt cx="1174418" cy="2803324"/>
          </a:xfrm>
          <a:solidFill>
            <a:schemeClr val="bg1"/>
          </a:solidFill>
        </p:grpSpPr>
        <p:sp>
          <p:nvSpPr>
            <p:cNvPr id="16400" name="Freeform 3"/>
            <p:cNvSpPr>
              <a:spLocks noChangeArrowheads="1"/>
            </p:cNvSpPr>
            <p:nvPr/>
          </p:nvSpPr>
          <p:spPr bwMode="auto">
            <a:xfrm>
              <a:off x="0" y="0"/>
              <a:ext cx="1174418" cy="2803324"/>
            </a:xfrm>
            <a:custGeom>
              <a:avLst/>
              <a:gdLst>
                <a:gd name="T0" fmla="*/ 0 w 1174418"/>
                <a:gd name="T1" fmla="*/ 0 h 2803324"/>
                <a:gd name="T2" fmla="*/ 1174418 w 1174418"/>
                <a:gd name="T3" fmla="*/ 2803324 h 2803324"/>
              </a:gdLst>
              <a:ahLst/>
              <a:cxnLst/>
              <a:rect l="T0" t="T1" r="T2" b="T3"/>
              <a:pathLst>
                <a:path w="1174418" h="2803324">
                  <a:moveTo>
                    <a:pt x="88546" y="0"/>
                  </a:moveTo>
                  <a:lnTo>
                    <a:pt x="1085872" y="0"/>
                  </a:lnTo>
                  <a:cubicBezTo>
                    <a:pt x="1134775" y="0"/>
                    <a:pt x="1174418" y="39643"/>
                    <a:pt x="1174418" y="88546"/>
                  </a:cubicBezTo>
                  <a:lnTo>
                    <a:pt x="1174418" y="2714778"/>
                  </a:lnTo>
                  <a:cubicBezTo>
                    <a:pt x="1174418" y="2738262"/>
                    <a:pt x="1165089" y="2760784"/>
                    <a:pt x="1148484" y="2777389"/>
                  </a:cubicBezTo>
                  <a:cubicBezTo>
                    <a:pt x="1131878" y="2793995"/>
                    <a:pt x="1109356" y="2803324"/>
                    <a:pt x="1085872" y="2803324"/>
                  </a:cubicBezTo>
                  <a:lnTo>
                    <a:pt x="88546" y="2803324"/>
                  </a:lnTo>
                  <a:cubicBezTo>
                    <a:pt x="65062" y="2803324"/>
                    <a:pt x="42540" y="2793995"/>
                    <a:pt x="25935" y="2777389"/>
                  </a:cubicBezTo>
                  <a:cubicBezTo>
                    <a:pt x="9329" y="2760784"/>
                    <a:pt x="0" y="2738262"/>
                    <a:pt x="0" y="2714778"/>
                  </a:cubicBezTo>
                  <a:lnTo>
                    <a:pt x="0" y="88546"/>
                  </a:lnTo>
                  <a:cubicBezTo>
                    <a:pt x="0" y="65062"/>
                    <a:pt x="9329" y="42540"/>
                    <a:pt x="25935" y="25935"/>
                  </a:cubicBezTo>
                  <a:cubicBezTo>
                    <a:pt x="42540" y="9329"/>
                    <a:pt x="65062" y="0"/>
                    <a:pt x="88546" y="0"/>
                  </a:cubicBezTo>
                  <a:close/>
                </a:path>
              </a:pathLst>
            </a:cu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401" name="TextBox 4"/>
            <p:cNvSpPr txBox="1">
              <a:spLocks noChangeArrowheads="1"/>
            </p:cNvSpPr>
            <p:nvPr/>
          </p:nvSpPr>
          <p:spPr bwMode="auto">
            <a:xfrm>
              <a:off x="0" y="19050"/>
              <a:ext cx="1174418" cy="278427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lIns="50800" tIns="50800" rIns="50800" bIns="50800" anchor="ctr"/>
            <a:lstStyle/>
            <a:p>
              <a:pPr algn="ctr">
                <a:lnSpc>
                  <a:spcPts val="775"/>
                </a:lnSpc>
              </a:pPr>
              <a:endParaRPr lang="ru-RU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508786" y="1373544"/>
            <a:ext cx="4952389" cy="7027565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>
              <a:lnSpc>
                <a:spcPts val="1900"/>
              </a:lnSpc>
              <a:buFont typeface="Wingdings" pitchFamily="2" charset="2"/>
              <a:buChar char="Ø"/>
              <a:defRPr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Лекция на тему «Деструктивное поведение в сети Интернет»</a:t>
            </a:r>
          </a:p>
          <a:p>
            <a:pPr>
              <a:lnSpc>
                <a:spcPts val="1900"/>
              </a:lnSpc>
              <a:buFont typeface="Wingdings" pitchFamily="2" charset="2"/>
              <a:buChar char="Ø"/>
              <a:defRPr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 Лекция на тему «Профилактика экстремизма и терроризма в РФ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»</a:t>
            </a:r>
          </a:p>
          <a:p>
            <a:pPr>
              <a:lnSpc>
                <a:spcPts val="1900"/>
              </a:lnSpc>
              <a:buFont typeface="Wingdings" pitchFamily="2" charset="2"/>
              <a:buChar char="Ø"/>
              <a:defRPr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Лекция на тему «Российская антинаркотическая политика и ее фокус на студенческую аудиторию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»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Arial Narrow" pitchFamily="34" charset="0"/>
            </a:endParaRPr>
          </a:p>
          <a:p>
            <a:pPr>
              <a:lnSpc>
                <a:spcPts val="1900"/>
              </a:lnSpc>
              <a:buFont typeface="Wingdings" pitchFamily="2" charset="2"/>
              <a:buChar char="Ø"/>
              <a:defRPr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День солидарности по борьбе с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терроризмом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Arial Narrow" pitchFamily="34" charset="0"/>
            </a:endParaRPr>
          </a:p>
          <a:p>
            <a:pPr>
              <a:lnSpc>
                <a:spcPts val="1900"/>
              </a:lnSpc>
              <a:buFont typeface="Wingdings" pitchFamily="2" charset="2"/>
              <a:buChar char="Ø"/>
              <a:defRPr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Социально-психологическое тестирование обучающихся</a:t>
            </a:r>
          </a:p>
          <a:p>
            <a:pPr>
              <a:lnSpc>
                <a:spcPts val="1900"/>
              </a:lnSpc>
              <a:buFont typeface="Wingdings" pitchFamily="2" charset="2"/>
              <a:buChar char="Ø"/>
              <a:defRPr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Беседа с оперуполномоченным МВД России по КЧР, капитаном полиции Ириной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Пхешховой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  на темы :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«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Как противостоять экстремизму»; «Экстремизм и терроризм  через интернет»</a:t>
            </a:r>
            <a:endParaRPr lang="ru-RU" sz="16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Narrow" pitchFamily="34" charset="0"/>
            </a:endParaRPr>
          </a:p>
          <a:p>
            <a:pPr>
              <a:lnSpc>
                <a:spcPts val="1900"/>
              </a:lnSpc>
              <a:buFont typeface="Wingdings" pitchFamily="2" charset="2"/>
              <a:buChar char="Ø"/>
              <a:defRPr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Форум «Профилактика и противодействие идеологии терроризма и экстремистской деятельности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»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Arial Narrow" pitchFamily="34" charset="0"/>
            </a:endParaRPr>
          </a:p>
          <a:p>
            <a:pPr>
              <a:lnSpc>
                <a:spcPts val="1900"/>
              </a:lnSpc>
              <a:buFont typeface="Wingdings" pitchFamily="2" charset="2"/>
              <a:buChar char="Ø"/>
              <a:defRPr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 Профилактическое мероприятие «Россия против террора» </a:t>
            </a:r>
          </a:p>
          <a:p>
            <a:pPr>
              <a:lnSpc>
                <a:spcPts val="1900"/>
              </a:lnSpc>
              <a:buFont typeface="Wingdings" pitchFamily="2" charset="2"/>
              <a:buChar char="Ø"/>
              <a:defRPr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Встреча с  врачом-специалистом РГБУЗ «Наркологический диспансер» в рамках Общероссийской акции «Сообщи, где торгуют смертью» </a:t>
            </a:r>
          </a:p>
          <a:p>
            <a:pPr>
              <a:lnSpc>
                <a:spcPts val="1900"/>
              </a:lnSpc>
              <a:buFont typeface="Wingdings" pitchFamily="2" charset="2"/>
              <a:buChar char="Ø"/>
              <a:defRPr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Кураторские часы на тему «Воспитание толерантности в студенческой среде» </a:t>
            </a:r>
          </a:p>
          <a:p>
            <a:pPr>
              <a:lnSpc>
                <a:spcPts val="1900"/>
              </a:lnSpc>
              <a:buFont typeface="Wingdings" pitchFamily="2" charset="2"/>
              <a:buChar char="Ø"/>
              <a:defRPr/>
            </a:pP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Профилактический рейд «Подросток и оружие»</a:t>
            </a:r>
          </a:p>
          <a:p>
            <a:pPr>
              <a:defRPr/>
            </a:pPr>
            <a:endParaRPr lang="ru-RU" sz="1400" dirty="0">
              <a:solidFill>
                <a:schemeClr val="tx2">
                  <a:lumMod val="75000"/>
                </a:schemeClr>
              </a:solidFill>
              <a:latin typeface="Arial Narrow" pitchFamily="34" charset="0"/>
            </a:endParaRPr>
          </a:p>
          <a:p>
            <a:pPr>
              <a:defRPr/>
            </a:pPr>
            <a:endParaRPr lang="ru-RU" sz="1400" dirty="0">
              <a:solidFill>
                <a:schemeClr val="tx2">
                  <a:lumMod val="75000"/>
                </a:schemeClr>
              </a:solidFill>
              <a:latin typeface="Arial Narrow" pitchFamily="34" charset="0"/>
            </a:endParaRPr>
          </a:p>
          <a:p>
            <a:pPr>
              <a:defRPr/>
            </a:pPr>
            <a:endParaRPr lang="ru-RU" sz="1400" dirty="0">
              <a:solidFill>
                <a:schemeClr val="tx2">
                  <a:lumMod val="75000"/>
                </a:schemeClr>
              </a:solidFill>
              <a:latin typeface="Arial Narrow" pitchFamily="34" charset="0"/>
            </a:endParaRPr>
          </a:p>
          <a:p>
            <a:pPr>
              <a:defRPr/>
            </a:pPr>
            <a:endParaRPr lang="ru-RU" sz="1400" dirty="0">
              <a:solidFill>
                <a:schemeClr val="tx2">
                  <a:lumMod val="75000"/>
                </a:schemeClr>
              </a:solidFill>
              <a:latin typeface="Arial Narrow" pitchFamily="34" charset="0"/>
            </a:endParaRPr>
          </a:p>
          <a:p>
            <a:pPr>
              <a:defRPr/>
            </a:pPr>
            <a:endParaRPr lang="ru-RU" sz="1400" dirty="0">
              <a:solidFill>
                <a:schemeClr val="tx2">
                  <a:lumMod val="75000"/>
                </a:schemeClr>
              </a:solidFill>
              <a:latin typeface="Arial Narrow" pitchFamily="34" charset="0"/>
            </a:endParaRPr>
          </a:p>
          <a:p>
            <a:pPr>
              <a:defRPr/>
            </a:pPr>
            <a:endParaRPr lang="ru-RU" sz="1400" dirty="0">
              <a:solidFill>
                <a:schemeClr val="tx2">
                  <a:lumMod val="75000"/>
                </a:schemeClr>
              </a:solidFill>
              <a:latin typeface="Arial Narrow" pitchFamily="34" charset="0"/>
            </a:endParaRPr>
          </a:p>
          <a:p>
            <a:pPr>
              <a:defRPr/>
            </a:pPr>
            <a:endParaRPr lang="ru-RU" sz="1400" dirty="0">
              <a:solidFill>
                <a:schemeClr val="tx2">
                  <a:lumMod val="75000"/>
                </a:schemeClr>
              </a:solidFill>
              <a:latin typeface="Arial Narrow" pitchFamily="34" charset="0"/>
            </a:endParaRPr>
          </a:p>
          <a:p>
            <a:pPr>
              <a:defRPr/>
            </a:pPr>
            <a:endParaRPr lang="ru-RU" sz="1400" dirty="0">
              <a:solidFill>
                <a:schemeClr val="tx2">
                  <a:lumMod val="75000"/>
                </a:schemeClr>
              </a:solidFill>
              <a:latin typeface="Arial Narrow" pitchFamily="34" charset="0"/>
            </a:endParaRPr>
          </a:p>
          <a:p>
            <a:pPr>
              <a:defRPr/>
            </a:pPr>
            <a:endParaRPr lang="ru-RU" sz="1400" dirty="0">
              <a:solidFill>
                <a:schemeClr val="tx2">
                  <a:lumMod val="75000"/>
                </a:schemeClr>
              </a:solidFill>
              <a:latin typeface="Arial Narrow" pitchFamily="34" charset="0"/>
            </a:endParaRPr>
          </a:p>
          <a:p>
            <a:pPr>
              <a:defRPr/>
            </a:pPr>
            <a:endParaRPr lang="ru-RU" sz="1400" dirty="0">
              <a:solidFill>
                <a:schemeClr val="tx2">
                  <a:lumMod val="75000"/>
                </a:schemeClr>
              </a:solidFill>
              <a:latin typeface="Arial Narrow" pitchFamily="34" charset="0"/>
            </a:endParaRPr>
          </a:p>
        </p:txBody>
      </p:sp>
      <p:sp>
        <p:nvSpPr>
          <p:cNvPr id="16388" name="TextBox 15"/>
          <p:cNvSpPr txBox="1">
            <a:spLocks noChangeArrowheads="1"/>
          </p:cNvSpPr>
          <p:nvPr/>
        </p:nvSpPr>
        <p:spPr bwMode="auto">
          <a:xfrm>
            <a:off x="595274" y="1118252"/>
            <a:ext cx="3857652" cy="205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>
              <a:lnSpc>
                <a:spcPts val="1563"/>
              </a:lnSpc>
            </a:pP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  <a:sym typeface="Arial" pitchFamily="34" charset="0"/>
              </a:rPr>
              <a:t>ПРОВЕДЕННЫЕ МЕРОПРИЯТИЯ</a:t>
            </a: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  <a:sym typeface="Arial" pitchFamily="34" charset="0"/>
              </a:rPr>
              <a:t>:</a:t>
            </a:r>
          </a:p>
        </p:txBody>
      </p:sp>
      <p:sp>
        <p:nvSpPr>
          <p:cNvPr id="23" name="TextBox 12"/>
          <p:cNvSpPr txBox="1"/>
          <p:nvPr/>
        </p:nvSpPr>
        <p:spPr>
          <a:xfrm>
            <a:off x="1189225" y="190501"/>
            <a:ext cx="6335475" cy="409575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ctr">
              <a:lnSpc>
                <a:spcPts val="3160"/>
              </a:lnSpc>
              <a:defRPr/>
            </a:pPr>
            <a:endParaRPr lang="en-US" sz="2500" spc="-178" dirty="0">
              <a:solidFill>
                <a:srgbClr val="800000"/>
              </a:solidFill>
              <a:latin typeface="Arial Black" pitchFamily="34" charset="0"/>
              <a:ea typeface="Arial Bold"/>
              <a:cs typeface="Arial Bold"/>
              <a:sym typeface="Arial Bold"/>
            </a:endParaRPr>
          </a:p>
        </p:txBody>
      </p:sp>
      <p:sp>
        <p:nvSpPr>
          <p:cNvPr id="60425" name="Прямоугольник 20"/>
          <p:cNvSpPr>
            <a:spLocks noChangeArrowheads="1"/>
          </p:cNvSpPr>
          <p:nvPr/>
        </p:nvSpPr>
        <p:spPr bwMode="auto">
          <a:xfrm>
            <a:off x="2065668" y="241953"/>
            <a:ext cx="8288735" cy="359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1206" tIns="25603" rIns="51206" bIns="25603">
            <a:spAutoFit/>
          </a:bodyPr>
          <a:lstStyle/>
          <a:p>
            <a:pPr algn="ctr">
              <a:defRPr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7. Профилактика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негативных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проявлений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в молодежной среде </a:t>
            </a:r>
          </a:p>
        </p:txBody>
      </p:sp>
      <p:pic>
        <p:nvPicPr>
          <p:cNvPr id="16397" name="Picture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204" y="190500"/>
            <a:ext cx="876443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5148" y="857231"/>
            <a:ext cx="3278811" cy="22145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0696" y="3380144"/>
            <a:ext cx="3263263" cy="28123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1904" y="857231"/>
            <a:ext cx="3277405" cy="21840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9350" y="3324749"/>
            <a:ext cx="2942324" cy="29615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49812060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0175" y="189687"/>
            <a:ext cx="9391649" cy="307777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8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.</a:t>
            </a:r>
            <a:r>
              <a:rPr lang="ru-RU" kern="1200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Военная подготовка в Военном учебном центре СКГА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 </a:t>
            </a:r>
            <a:endParaRPr lang="ru-RU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Google Shape;154;p17"/>
          <p:cNvSpPr txBox="1"/>
          <p:nvPr/>
        </p:nvSpPr>
        <p:spPr>
          <a:xfrm>
            <a:off x="5181600" y="1066800"/>
            <a:ext cx="6019800" cy="52322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История организации </a:t>
            </a:r>
            <a:b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военной подготовки в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ВУЦ при СКГА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lvl="0" algn="just"/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"/>
                <a:cs typeface="Times New Roman"/>
                <a:sym typeface="Times New Roman"/>
              </a:rPr>
              <a:t>Военный учебный центр 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"/>
                <a:cs typeface="Times New Roman"/>
                <a:sym typeface="Times New Roman"/>
              </a:rPr>
              <a:t>имени Героя России генерал-майора К.Х. </a:t>
            </a:r>
            <a:r>
              <a:rPr lang="ru-RU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"/>
                <a:cs typeface="Times New Roman"/>
                <a:sym typeface="Times New Roman"/>
              </a:rPr>
              <a:t>Боташева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"/>
                <a:cs typeface="Times New Roman"/>
                <a:sym typeface="Times New Roman"/>
              </a:rPr>
              <a:t> при федеральном государственном бюджетном образовательном учреждении высшего образования «Северо-Кавказская государственная академия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"/>
                <a:cs typeface="Times New Roman"/>
                <a:sym typeface="Times New Roman"/>
              </a:rPr>
              <a:t>» был создан, в соответствии с Распоряжением Правительства Российской Федерации от 31 января 2024 года.</a:t>
            </a:r>
          </a:p>
          <a:p>
            <a:pPr lvl="0" algn="just"/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"/>
                <a:cs typeface="Times New Roman"/>
                <a:sym typeface="Times New Roman"/>
              </a:rPr>
              <a:t>Подготовка  осуществляется  по следующим военно-учетным специальностям:</a:t>
            </a:r>
          </a:p>
          <a:p>
            <a:pPr lvl="0"/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"/>
                <a:cs typeface="Times New Roman"/>
                <a:sym typeface="Times New Roman"/>
              </a:rPr>
              <a:t>- 901000 «Лечебное дело в наземных войсках» </a:t>
            </a:r>
          </a:p>
          <a:p>
            <a:pPr lvl="0"/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"/>
                <a:cs typeface="Times New Roman"/>
                <a:sym typeface="Times New Roman"/>
              </a:rPr>
              <a:t>- 021000 «Боевое применение соединений, воинских частей и подразделений»  </a:t>
            </a:r>
          </a:p>
          <a:p>
            <a:pPr lvl="0"/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"/>
                <a:cs typeface="Times New Roman"/>
                <a:sym typeface="Times New Roman"/>
              </a:rPr>
              <a:t>- 100 182 «Командир отделения (мотострелкового)»</a:t>
            </a:r>
          </a:p>
          <a:p>
            <a:pPr lvl="0"/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"/>
                <a:cs typeface="Times New Roman"/>
                <a:sym typeface="Times New Roman"/>
              </a:rPr>
              <a:t>- 100 868 «Старший стрелок»</a:t>
            </a:r>
          </a:p>
          <a:p>
            <a:pPr lvl="0"/>
            <a:endParaRPr lang="ru-RU" sz="1600" dirty="0" smtClean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  <a:ea typeface="Times New Roman"/>
              <a:cs typeface="Times New Roman"/>
              <a:sym typeface="Times New Roman"/>
            </a:endParaRPr>
          </a:p>
          <a:p>
            <a:pPr algn="just"/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По итогам обучения в военном учебном центре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в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2026 г.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состоялся первый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выпуск - 94 курсанта, 19 курсантов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получили военные билеты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и зачислены в запас, из них:</a:t>
            </a:r>
          </a:p>
          <a:p>
            <a:pPr lvl="2" algn="just"/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	ВУС 100182 – 32 курсанта, 7 зачислены в запас;</a:t>
            </a:r>
          </a:p>
          <a:p>
            <a:pPr lvl="2" algn="just"/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	ВУС 100868 – 62 курсанта, 12 зачислены в запас.</a:t>
            </a:r>
          </a:p>
          <a:p>
            <a:pPr lvl="0" algn="ctr"/>
            <a:endParaRPr sz="1400" dirty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5098" y="2209800"/>
            <a:ext cx="3116731" cy="236219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9295"/>
            <a:ext cx="2667000" cy="160349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0220" y="4648199"/>
            <a:ext cx="3171609" cy="20574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7" y="2286000"/>
            <a:ext cx="2207623" cy="3244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18600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609600" y="76200"/>
            <a:ext cx="11582400" cy="475437"/>
          </a:xfrm>
          <a:prstGeom prst="rect">
            <a:avLst/>
          </a:prstGeom>
        </p:spPr>
        <p:txBody>
          <a:bodyPr vert="horz" wrap="square" lIns="0" tIns="166039" rIns="0" bIns="0" rtlCol="0">
            <a:spAutoFit/>
          </a:bodyPr>
          <a:lstStyle/>
          <a:p>
            <a:pPr marL="769620">
              <a:lnSpc>
                <a:spcPct val="100000"/>
              </a:lnSpc>
              <a:spcBef>
                <a:spcPts val="100"/>
              </a:spcBef>
            </a:pPr>
            <a:r>
              <a:rPr lang="ru-RU" dirty="0" smtClean="0">
                <a:solidFill>
                  <a:srgbClr val="002060"/>
                </a:solidFill>
              </a:rPr>
              <a:t>9</a:t>
            </a:r>
            <a:r>
              <a:rPr dirty="0" smtClean="0">
                <a:solidFill>
                  <a:srgbClr val="002060"/>
                </a:solidFill>
              </a:rPr>
              <a:t>.</a:t>
            </a:r>
            <a:r>
              <a:rPr spc="-25" dirty="0" smtClean="0">
                <a:solidFill>
                  <a:srgbClr val="002060"/>
                </a:solidFill>
              </a:rPr>
              <a:t> </a:t>
            </a:r>
            <a:r>
              <a:rPr lang="ru-RU" spc="-25" dirty="0">
                <a:solidFill>
                  <a:srgbClr val="002060"/>
                </a:solidFill>
              </a:rPr>
              <a:t>Хозяйственно-экономическая </a:t>
            </a:r>
            <a:r>
              <a:rPr lang="ru-RU" spc="-25" dirty="0" smtClean="0">
                <a:solidFill>
                  <a:srgbClr val="002060"/>
                </a:solidFill>
              </a:rPr>
              <a:t>деятельность</a:t>
            </a:r>
            <a:r>
              <a:rPr spc="-50" dirty="0" smtClean="0">
                <a:solidFill>
                  <a:srgbClr val="002060"/>
                </a:solidFill>
              </a:rPr>
              <a:t> </a:t>
            </a:r>
            <a:r>
              <a:rPr dirty="0">
                <a:solidFill>
                  <a:srgbClr val="002060"/>
                </a:solidFill>
              </a:rPr>
              <a:t>–</a:t>
            </a:r>
            <a:r>
              <a:rPr spc="-10" dirty="0">
                <a:solidFill>
                  <a:srgbClr val="002060"/>
                </a:solidFill>
              </a:rPr>
              <a:t> </a:t>
            </a:r>
            <a:r>
              <a:rPr dirty="0">
                <a:solidFill>
                  <a:srgbClr val="002060"/>
                </a:solidFill>
              </a:rPr>
              <a:t>ключевые</a:t>
            </a:r>
            <a:r>
              <a:rPr spc="-25" dirty="0">
                <a:solidFill>
                  <a:srgbClr val="002060"/>
                </a:solidFill>
              </a:rPr>
              <a:t> </a:t>
            </a:r>
            <a:r>
              <a:rPr lang="ru-RU" spc="-25" dirty="0" smtClean="0">
                <a:solidFill>
                  <a:srgbClr val="002060"/>
                </a:solidFill>
              </a:rPr>
              <a:t>рез</a:t>
            </a:r>
            <a:r>
              <a:rPr lang="ru-RU" spc="-20" dirty="0" smtClean="0">
                <a:solidFill>
                  <a:srgbClr val="002060"/>
                </a:solidFill>
              </a:rPr>
              <a:t>ультаты </a:t>
            </a:r>
            <a:r>
              <a:rPr lang="ru-RU" spc="-20" dirty="0">
                <a:solidFill>
                  <a:srgbClr val="002060"/>
                </a:solidFill>
              </a:rPr>
              <a:t>в </a:t>
            </a:r>
            <a:r>
              <a:rPr lang="ru-RU" spc="-20" dirty="0" smtClean="0">
                <a:solidFill>
                  <a:srgbClr val="002060"/>
                </a:solidFill>
              </a:rPr>
              <a:t>2025-2026  </a:t>
            </a:r>
            <a:r>
              <a:rPr lang="ru-RU" spc="-20" dirty="0">
                <a:solidFill>
                  <a:srgbClr val="002060"/>
                </a:solidFill>
              </a:rPr>
              <a:t>учебном году</a:t>
            </a:r>
            <a:endParaRPr spc="-20" dirty="0">
              <a:solidFill>
                <a:srgbClr val="002060"/>
              </a:solidFill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2033884" y="6563664"/>
            <a:ext cx="102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solidFill>
                  <a:srgbClr val="888888"/>
                </a:solidFill>
                <a:latin typeface="Calibri"/>
                <a:cs typeface="Calibri"/>
              </a:rPr>
              <a:t>4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36" name="Рисунок 3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24384"/>
            <a:ext cx="853514" cy="85351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609600" y="838200"/>
            <a:ext cx="10972800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450000" algn="l">
              <a:buFont typeface="+mj-lt"/>
              <a:buAutoNum type="arabicPeriod"/>
            </a:pPr>
            <a:r>
              <a:rPr lang="ru-RU" sz="1400" dirty="0" smtClean="0">
                <a:latin typeface="Arial Narrow" panose="020B0606020202030204" pitchFamily="34" charset="0"/>
              </a:rPr>
              <a:t> </a:t>
            </a: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Комната матери и ребёнка в учебном корпусе № 1 оснащена и оборудована в установленном порядке. </a:t>
            </a:r>
          </a:p>
          <a:p>
            <a:pPr marL="342900" indent="450000" algn="l">
              <a:buFont typeface="+mj-lt"/>
              <a:buAutoNum type="arabicPeriod"/>
            </a:pP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 В учебном корпусе № 1 выполнен текущий ремонт 6 кабинетов общей площадью </a:t>
            </a:r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199,65 м²</a:t>
            </a: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. </a:t>
            </a:r>
          </a:p>
          <a:p>
            <a:pPr marL="342900" indent="450000" algn="l">
              <a:buFont typeface="+mj-lt"/>
              <a:buAutoNum type="arabicPeriod"/>
            </a:pP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 В здании общежития № 2 произведены </a:t>
            </a: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текущий </a:t>
            </a: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ремонты 16 жилых комнат общей площадью </a:t>
            </a:r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281,7 м²</a:t>
            </a: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. </a:t>
            </a:r>
          </a:p>
          <a:p>
            <a:pPr marL="342900" indent="450000" algn="l">
              <a:buFont typeface="+mj-lt"/>
              <a:buAutoNum type="arabicPeriod"/>
            </a:pP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 Осуществлена полная замена кровельного покрытия здания БИЦ </a:t>
            </a:r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850 м²</a:t>
            </a: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. </a:t>
            </a:r>
          </a:p>
          <a:p>
            <a:pPr marL="342900" indent="450000" algn="l">
              <a:buFont typeface="+mj-lt"/>
              <a:buAutoNum type="arabicPeriod"/>
            </a:pP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 Проведён капитальный ремонт мягкой кровли административного здания УМЦ «Красный Курган» площадью </a:t>
            </a:r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1098 м²</a:t>
            </a: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. </a:t>
            </a:r>
          </a:p>
          <a:p>
            <a:pPr marL="342900" indent="450000" algn="l">
              <a:buFont typeface="+mj-lt"/>
              <a:buAutoNum type="arabicPeriod"/>
            </a:pP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 Выполнена замена ограждений территории УМЦ «Красный Курган» общей протяжённостью </a:t>
            </a:r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1122 м</a:t>
            </a: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.</a:t>
            </a: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</a:p>
          <a:p>
            <a:pPr marL="342900" indent="450000" algn="l">
              <a:buFont typeface="+mj-lt"/>
              <a:buAutoNum type="arabicPeriod"/>
            </a:pP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 В здании учебного корпуса № 3 произведен </a:t>
            </a: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текущий </a:t>
            </a: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ремонт 5-и помещений общей площадью </a:t>
            </a:r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175,4 м²</a:t>
            </a: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. </a:t>
            </a:r>
          </a:p>
          <a:p>
            <a:pPr marL="342900" indent="450000" algn="l">
              <a:buFont typeface="+mj-lt"/>
              <a:buAutoNum type="arabicPeriod"/>
            </a:pP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 В здании учебного корпуса №3 проведен </a:t>
            </a: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ремонт </a:t>
            </a: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кабинета «</a:t>
            </a:r>
            <a:r>
              <a:rPr lang="ru-RU" sz="1400" dirty="0" err="1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РусГидро</a:t>
            </a: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» </a:t>
            </a:r>
          </a:p>
          <a:p>
            <a:pPr marL="342900" indent="450000" algn="l">
              <a:buFont typeface="+mj-lt"/>
              <a:buAutoNum type="arabicPeriod"/>
            </a:pP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 В течение 2025–2026 учебного года отремонтировано более 34 аудиторий и 20 помещений, пригодных для организации учебного процесса. Общая площадь отремонтированного фонда недвижимого имущества, находящегося в оперативном управлении СКГА, в 2025–2026 учебном году составила свыше </a:t>
            </a:r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3726 м²</a:t>
            </a: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.</a:t>
            </a:r>
            <a:endParaRPr lang="ru-RU" sz="1400" dirty="0">
              <a:solidFill>
                <a:schemeClr val="accent2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914" y="4145804"/>
            <a:ext cx="3357252" cy="246133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8" name="Picture 2" descr="C:\Users\Admin\Downloads\Рисунок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1018" y="4145804"/>
            <a:ext cx="2895600" cy="2461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470" y="4145804"/>
            <a:ext cx="3581399" cy="241620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665499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400175" y="189687"/>
            <a:ext cx="9391649" cy="475437"/>
          </a:xfrm>
          <a:prstGeom prst="rect">
            <a:avLst/>
          </a:prstGeom>
        </p:spPr>
        <p:txBody>
          <a:bodyPr vert="horz" wrap="square" lIns="0" tIns="166039" rIns="0" bIns="0" rtlCol="0">
            <a:spAutoFit/>
          </a:bodyPr>
          <a:lstStyle/>
          <a:p>
            <a:pPr marL="769620">
              <a:lnSpc>
                <a:spcPct val="100000"/>
              </a:lnSpc>
              <a:spcBef>
                <a:spcPts val="100"/>
              </a:spcBef>
            </a:pPr>
            <a:r>
              <a:rPr spc="-55" dirty="0" smtClean="0">
                <a:solidFill>
                  <a:srgbClr val="002060"/>
                </a:solidFill>
              </a:rPr>
              <a:t> </a:t>
            </a:r>
            <a:r>
              <a:rPr lang="ru-RU" spc="-55" dirty="0" smtClean="0">
                <a:solidFill>
                  <a:srgbClr val="002060"/>
                </a:solidFill>
              </a:rPr>
              <a:t>9. </a:t>
            </a:r>
            <a:r>
              <a:rPr dirty="0" err="1" smtClean="0">
                <a:solidFill>
                  <a:srgbClr val="002060"/>
                </a:solidFill>
              </a:rPr>
              <a:t>Инфраструктура</a:t>
            </a:r>
            <a:r>
              <a:rPr lang="ru-RU" spc="-20" dirty="0" smtClean="0">
                <a:solidFill>
                  <a:srgbClr val="002060"/>
                </a:solidFill>
              </a:rPr>
              <a:t>– </a:t>
            </a:r>
            <a:r>
              <a:rPr lang="ru-RU" spc="-20" dirty="0">
                <a:solidFill>
                  <a:srgbClr val="002060"/>
                </a:solidFill>
              </a:rPr>
              <a:t>ключевые результаты в </a:t>
            </a:r>
            <a:r>
              <a:rPr lang="ru-RU" spc="-20" dirty="0" smtClean="0">
                <a:solidFill>
                  <a:srgbClr val="002060"/>
                </a:solidFill>
              </a:rPr>
              <a:t>2025-2026  </a:t>
            </a:r>
            <a:r>
              <a:rPr lang="ru-RU" spc="-20" dirty="0">
                <a:solidFill>
                  <a:srgbClr val="002060"/>
                </a:solidFill>
              </a:rPr>
              <a:t>учебном году</a:t>
            </a:r>
            <a:endParaRPr spc="-20" dirty="0">
              <a:solidFill>
                <a:srgbClr val="002060"/>
              </a:solidFill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xfrm>
            <a:off x="11922372" y="6582100"/>
            <a:ext cx="244475" cy="1930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pPr marL="38100">
                <a:lnSpc>
                  <a:spcPts val="1240"/>
                </a:lnSpc>
              </a:pPr>
              <a:t>50</a:t>
            </a:fld>
            <a:endParaRPr spc="-25" dirty="0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52400"/>
            <a:ext cx="853514" cy="853514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1136124"/>
            <a:ext cx="4762276" cy="2812157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617" y="4016238"/>
            <a:ext cx="4838805" cy="2758902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28" name="object 4"/>
          <p:cNvSpPr txBox="1">
            <a:spLocks/>
          </p:cNvSpPr>
          <p:nvPr/>
        </p:nvSpPr>
        <p:spPr>
          <a:xfrm>
            <a:off x="4882422" y="660686"/>
            <a:ext cx="1143000" cy="475437"/>
          </a:xfrm>
          <a:prstGeom prst="rect">
            <a:avLst/>
          </a:prstGeom>
        </p:spPr>
        <p:txBody>
          <a:bodyPr vert="horz" wrap="square" lIns="0" tIns="166039" rIns="0" bIns="0" rtlCol="0">
            <a:spAutoFit/>
          </a:bodyPr>
          <a:lstStyle>
            <a:lvl1pPr marL="769620">
              <a:lnSpc>
                <a:spcPct val="100000"/>
              </a:lnSpc>
              <a:spcBef>
                <a:spcPts val="100"/>
              </a:spcBef>
              <a:defRPr sz="2000" b="1" i="0" spc="-55">
                <a:solidFill>
                  <a:srgbClr val="002060"/>
                </a:solidFill>
                <a:latin typeface="Arial Narrow"/>
                <a:ea typeface="+mj-ea"/>
                <a:cs typeface="Arial Narrow"/>
              </a:defRPr>
            </a:lvl1pPr>
          </a:lstStyle>
          <a:p>
            <a:pPr marL="0"/>
            <a:r>
              <a:rPr lang="ru-RU" dirty="0"/>
              <a:t>Корпус №3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86617" y="1154235"/>
            <a:ext cx="4860524" cy="2825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24600" y="4020593"/>
            <a:ext cx="4762276" cy="2754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7006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bject 20"/>
          <p:cNvSpPr txBox="1"/>
          <p:nvPr/>
        </p:nvSpPr>
        <p:spPr>
          <a:xfrm>
            <a:off x="11887200" y="6563664"/>
            <a:ext cx="249554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0" dirty="0" smtClean="0">
                <a:solidFill>
                  <a:srgbClr val="888888"/>
                </a:solidFill>
                <a:latin typeface="Calibri"/>
                <a:cs typeface="Calibri"/>
              </a:rPr>
              <a:t>4</a:t>
            </a:r>
            <a:r>
              <a:rPr lang="ru-RU" sz="1200" spc="-50" dirty="0" smtClean="0">
                <a:solidFill>
                  <a:srgbClr val="888888"/>
                </a:solidFill>
                <a:latin typeface="Calibri"/>
                <a:cs typeface="Calibri"/>
              </a:rPr>
              <a:t>3</a:t>
            </a:r>
            <a:endParaRPr sz="1200" dirty="0">
              <a:latin typeface="Calibri"/>
              <a:cs typeface="Calibri"/>
            </a:endParaRPr>
          </a:p>
        </p:txBody>
      </p:sp>
      <p:pic>
        <p:nvPicPr>
          <p:cNvPr id="36" name="Рисунок 3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24384"/>
            <a:ext cx="853514" cy="853514"/>
          </a:xfrm>
          <a:prstGeom prst="rect">
            <a:avLst/>
          </a:prstGeom>
        </p:spPr>
      </p:pic>
      <p:sp>
        <p:nvSpPr>
          <p:cNvPr id="8" name="object 36"/>
          <p:cNvSpPr txBox="1">
            <a:spLocks noGrp="1"/>
          </p:cNvSpPr>
          <p:nvPr>
            <p:ph type="title"/>
          </p:nvPr>
        </p:nvSpPr>
        <p:spPr>
          <a:xfrm>
            <a:off x="1432242" y="94684"/>
            <a:ext cx="9391649" cy="783214"/>
          </a:xfrm>
          <a:prstGeom prst="rect">
            <a:avLst/>
          </a:prstGeom>
        </p:spPr>
        <p:txBody>
          <a:bodyPr vert="horz" wrap="square" lIns="0" tIns="166039" rIns="0" bIns="0" rtlCol="0">
            <a:spAutoFit/>
          </a:bodyPr>
          <a:lstStyle/>
          <a:p>
            <a:pPr marL="769620">
              <a:lnSpc>
                <a:spcPct val="100000"/>
              </a:lnSpc>
              <a:spcBef>
                <a:spcPts val="100"/>
              </a:spcBef>
            </a:pPr>
            <a:r>
              <a:rPr lang="ru-RU" spc="-35" dirty="0" smtClean="0">
                <a:solidFill>
                  <a:srgbClr val="002060"/>
                </a:solidFill>
              </a:rPr>
              <a:t>10. Развитие СКГА</a:t>
            </a:r>
            <a:r>
              <a:rPr dirty="0" smtClean="0">
                <a:solidFill>
                  <a:srgbClr val="002060"/>
                </a:solidFill>
              </a:rPr>
              <a:t>:</a:t>
            </a:r>
            <a:r>
              <a:rPr lang="ru-RU" dirty="0" smtClean="0">
                <a:solidFill>
                  <a:srgbClr val="002060"/>
                </a:solidFill>
              </a:rPr>
              <a:t> Научно-образовательный кампус СКГА «Эльбрус»</a:t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spc="-30" dirty="0" smtClean="0">
                <a:solidFill>
                  <a:srgbClr val="002060"/>
                </a:solidFill>
              </a:rPr>
              <a:t> </a:t>
            </a:r>
            <a:endParaRPr spc="-10" dirty="0">
              <a:solidFill>
                <a:srgbClr val="002060"/>
              </a:solidFill>
            </a:endParaRPr>
          </a:p>
        </p:txBody>
      </p:sp>
      <p:sp>
        <p:nvSpPr>
          <p:cNvPr id="9" name="object 5"/>
          <p:cNvSpPr/>
          <p:nvPr/>
        </p:nvSpPr>
        <p:spPr>
          <a:xfrm>
            <a:off x="304800" y="994671"/>
            <a:ext cx="5686697" cy="337457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6095999" y="994672"/>
            <a:ext cx="5791201" cy="337457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Прямоугольник 10"/>
          <p:cNvSpPr/>
          <p:nvPr/>
        </p:nvSpPr>
        <p:spPr>
          <a:xfrm>
            <a:off x="533400" y="4637929"/>
            <a:ext cx="1118933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Arial Narrow" panose="020B0606020202030204" pitchFamily="34" charset="0"/>
              </a:rPr>
              <a:t>Академией подана заявка на создание Научно-образовательного кампуса «Эльбрус» в соответствии с требованиями Порядка отбора проектов по созданию современных кампусов для включения в федеральный проект «Создание сети современных кампусов» национального проекта «Молодежь и дети». </a:t>
            </a:r>
            <a:endParaRPr lang="ru-RU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8033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0175" y="189687"/>
            <a:ext cx="9391649" cy="343713"/>
          </a:xfrm>
        </p:spPr>
        <p:txBody>
          <a:bodyPr/>
          <a:lstStyle/>
          <a:p>
            <a:r>
              <a:rPr lang="ru-RU" spc="-35" dirty="0">
                <a:solidFill>
                  <a:srgbClr val="002060"/>
                </a:solidFill>
              </a:rPr>
              <a:t>10. Развитие СКГА</a:t>
            </a:r>
            <a:r>
              <a:rPr lang="ru-RU" dirty="0">
                <a:solidFill>
                  <a:srgbClr val="002060"/>
                </a:solidFill>
              </a:rPr>
              <a:t>: Научно-образовательный кампус СКГА «Эльбрус»</a:t>
            </a:r>
            <a:br>
              <a:rPr lang="ru-RU" dirty="0">
                <a:solidFill>
                  <a:srgbClr val="002060"/>
                </a:solidFill>
              </a:rPr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611" y="729343"/>
            <a:ext cx="10854929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81304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bject 20"/>
          <p:cNvSpPr txBox="1"/>
          <p:nvPr/>
        </p:nvSpPr>
        <p:spPr>
          <a:xfrm>
            <a:off x="11887200" y="6563664"/>
            <a:ext cx="249554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0" dirty="0" smtClean="0">
                <a:solidFill>
                  <a:srgbClr val="888888"/>
                </a:solidFill>
                <a:latin typeface="Calibri"/>
                <a:cs typeface="Calibri"/>
              </a:rPr>
              <a:t>4</a:t>
            </a:r>
            <a:r>
              <a:rPr lang="ru-RU" sz="1200" spc="-50" dirty="0" smtClean="0">
                <a:solidFill>
                  <a:srgbClr val="888888"/>
                </a:solidFill>
                <a:latin typeface="Calibri"/>
                <a:cs typeface="Calibri"/>
              </a:rPr>
              <a:t>4</a:t>
            </a:r>
            <a:endParaRPr sz="1200" dirty="0">
              <a:latin typeface="Calibri"/>
              <a:cs typeface="Calibri"/>
            </a:endParaRPr>
          </a:p>
        </p:txBody>
      </p:sp>
      <p:pic>
        <p:nvPicPr>
          <p:cNvPr id="36" name="Рисунок 3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931" y="172270"/>
            <a:ext cx="853514" cy="853514"/>
          </a:xfrm>
          <a:prstGeom prst="rect">
            <a:avLst/>
          </a:prstGeom>
        </p:spPr>
      </p:pic>
      <p:sp>
        <p:nvSpPr>
          <p:cNvPr id="8" name="object 36"/>
          <p:cNvSpPr txBox="1">
            <a:spLocks noGrp="1"/>
          </p:cNvSpPr>
          <p:nvPr>
            <p:ph type="title"/>
          </p:nvPr>
        </p:nvSpPr>
        <p:spPr>
          <a:xfrm>
            <a:off x="1400175" y="189687"/>
            <a:ext cx="9391649" cy="783214"/>
          </a:xfrm>
          <a:prstGeom prst="rect">
            <a:avLst/>
          </a:prstGeom>
        </p:spPr>
        <p:txBody>
          <a:bodyPr vert="horz" wrap="square" lIns="0" tIns="166039" rIns="0" bIns="0" rtlCol="0">
            <a:spAutoFit/>
          </a:bodyPr>
          <a:lstStyle/>
          <a:p>
            <a:pPr marL="769620" algn="l">
              <a:spcBef>
                <a:spcPts val="100"/>
              </a:spcBef>
            </a:pPr>
            <a:r>
              <a:rPr lang="ru-RU" spc="-35" dirty="0" smtClean="0">
                <a:solidFill>
                  <a:srgbClr val="002060"/>
                </a:solidFill>
              </a:rPr>
              <a:t>11.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Специализированный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фонд управления целевым капиталом для развития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                        </a:t>
            </a:r>
            <a:br>
              <a:rPr lang="ru-RU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</a:b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                           Северо-Кавказской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государственной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академии </a:t>
            </a:r>
            <a:endParaRPr spc="-1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1459546"/>
            <a:ext cx="796418" cy="79110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8471405" y="1524000"/>
            <a:ext cx="3048000" cy="726646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l"/>
            <a:r>
              <a:rPr sz="20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ИНВЕСТИЦИЯ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sz="20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В </a:t>
            </a:r>
            <a:r>
              <a:rPr sz="20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БУДУЩЕЕ,</a:t>
            </a:r>
          </a:p>
          <a:p>
            <a:pPr algn="l"/>
            <a:r>
              <a:rPr sz="20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КОТОРАЯ </a:t>
            </a:r>
            <a:r>
              <a:rPr sz="20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НЕ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sz="20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СГОРАЕТ</a:t>
            </a:r>
            <a:endParaRPr sz="2000" b="1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Rounded Rectangle 6"/>
          <p:cNvSpPr/>
          <p:nvPr/>
        </p:nvSpPr>
        <p:spPr>
          <a:xfrm>
            <a:off x="1170992" y="3186012"/>
            <a:ext cx="4011233" cy="498394"/>
          </a:xfrm>
          <a:prstGeom prst="roundRect">
            <a:avLst/>
          </a:prstGeom>
          <a:solidFill>
            <a:srgbClr val="F8F4EC"/>
          </a:solidFill>
          <a:ln w="10160">
            <a:solidFill>
              <a:srgbClr val="E5DDD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6156" y="3272901"/>
            <a:ext cx="276306" cy="275833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4" name="TextBox 13"/>
          <p:cNvSpPr txBox="1"/>
          <p:nvPr/>
        </p:nvSpPr>
        <p:spPr>
          <a:xfrm>
            <a:off x="1518330" y="3179356"/>
            <a:ext cx="3631540" cy="409326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ctr"/>
            <a:r>
              <a:rPr lang="ru-RU" sz="1000" b="1" i="0" dirty="0" smtClean="0">
                <a:solidFill>
                  <a:srgbClr val="1E293B"/>
                </a:solidFill>
                <a:effectLst/>
                <a:latin typeface="system-ui"/>
              </a:rPr>
              <a:t>Выплата именных стипендий лучшим студентам и </a:t>
            </a:r>
            <a:r>
              <a:rPr lang="ru-RU" sz="1000" b="1" i="0" dirty="0" err="1" smtClean="0">
                <a:solidFill>
                  <a:srgbClr val="1E293B"/>
                </a:solidFill>
                <a:effectLst/>
                <a:latin typeface="system-ui"/>
              </a:rPr>
              <a:t>грантовая</a:t>
            </a:r>
            <a:r>
              <a:rPr lang="ru-RU" sz="1000" b="1" i="0" dirty="0" smtClean="0">
                <a:solidFill>
                  <a:srgbClr val="1E293B"/>
                </a:solidFill>
                <a:effectLst/>
                <a:latin typeface="system-ui"/>
              </a:rPr>
              <a:t> поддержка молодых ученых</a:t>
            </a:r>
            <a:endParaRPr sz="1000" b="1" dirty="0">
              <a:solidFill>
                <a:srgbClr val="262222"/>
              </a:solidFill>
              <a:latin typeface="Viner Hand ITC" panose="03070502030502020203" pitchFamily="66" charset="0"/>
            </a:endParaRPr>
          </a:p>
        </p:txBody>
      </p:sp>
      <p:sp>
        <p:nvSpPr>
          <p:cNvPr id="15" name="Rounded Rectangle 6"/>
          <p:cNvSpPr/>
          <p:nvPr/>
        </p:nvSpPr>
        <p:spPr>
          <a:xfrm>
            <a:off x="1138638" y="3817862"/>
            <a:ext cx="4011232" cy="386036"/>
          </a:xfrm>
          <a:prstGeom prst="roundRect">
            <a:avLst/>
          </a:prstGeom>
          <a:solidFill>
            <a:srgbClr val="F8F4EC"/>
          </a:solidFill>
          <a:ln w="10160">
            <a:solidFill>
              <a:srgbClr val="E5DDD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6"/>
          <p:cNvSpPr/>
          <p:nvPr/>
        </p:nvSpPr>
        <p:spPr>
          <a:xfrm>
            <a:off x="1148093" y="4380113"/>
            <a:ext cx="4011233" cy="496461"/>
          </a:xfrm>
          <a:prstGeom prst="roundRect">
            <a:avLst/>
          </a:prstGeom>
          <a:solidFill>
            <a:srgbClr val="F8F4EC"/>
          </a:solidFill>
          <a:ln w="10160">
            <a:solidFill>
              <a:srgbClr val="E5DDD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7" name="Rounded Rectangle 6"/>
          <p:cNvSpPr/>
          <p:nvPr/>
        </p:nvSpPr>
        <p:spPr>
          <a:xfrm>
            <a:off x="1183108" y="5062920"/>
            <a:ext cx="3966762" cy="463375"/>
          </a:xfrm>
          <a:prstGeom prst="roundRect">
            <a:avLst/>
          </a:prstGeom>
          <a:solidFill>
            <a:srgbClr val="F8F4EC"/>
          </a:solidFill>
          <a:ln w="10160">
            <a:solidFill>
              <a:srgbClr val="E5DDD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961" y="3860621"/>
            <a:ext cx="281020" cy="28102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9" name="TextBox 18"/>
          <p:cNvSpPr txBox="1"/>
          <p:nvPr/>
        </p:nvSpPr>
        <p:spPr>
          <a:xfrm>
            <a:off x="1390218" y="3801517"/>
            <a:ext cx="3705225" cy="36882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ctr"/>
            <a:r>
              <a:rPr lang="ru-RU" sz="1000" b="1" i="0" dirty="0" smtClean="0">
                <a:solidFill>
                  <a:srgbClr val="1E293B"/>
                </a:solidFill>
                <a:effectLst/>
                <a:latin typeface="system-ui"/>
              </a:rPr>
              <a:t>Модернизация учебно-лабораторной базы и оснащение исследовательских центров</a:t>
            </a:r>
            <a:endParaRPr sz="1000" b="1" dirty="0">
              <a:solidFill>
                <a:srgbClr val="262222"/>
              </a:solidFill>
              <a:latin typeface="Viner Hand ITC" panose="03070502030502020203" pitchFamily="66" charset="0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446" y="4493850"/>
            <a:ext cx="277612" cy="278634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9364" y="5140586"/>
            <a:ext cx="278092" cy="278092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4" name="TextBox 23"/>
          <p:cNvSpPr txBox="1"/>
          <p:nvPr/>
        </p:nvSpPr>
        <p:spPr>
          <a:xfrm>
            <a:off x="1503090" y="5067409"/>
            <a:ext cx="3610156" cy="46337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l"/>
            <a:r>
              <a:rPr lang="ru-RU" sz="1000" b="1" i="0" dirty="0" smtClean="0">
                <a:solidFill>
                  <a:srgbClr val="1E293B"/>
                </a:solidFill>
                <a:effectLst/>
                <a:latin typeface="system-ui"/>
              </a:rPr>
              <a:t>Стажировки студентов и сотрудников в ведущих научных центрах России и мира</a:t>
            </a:r>
            <a:endParaRPr sz="1000" b="1" dirty="0">
              <a:solidFill>
                <a:srgbClr val="262222"/>
              </a:solidFill>
              <a:latin typeface="Viner Hand ITC" panose="03070502030502020203" pitchFamily="66" charset="0"/>
            </a:endParaRPr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4170340"/>
            <a:ext cx="2492070" cy="249207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915977" y="2691294"/>
            <a:ext cx="6096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/>
            <a:r>
              <a:rPr lang="ru-RU" sz="1400" b="1" i="0" dirty="0" smtClean="0">
                <a:solidFill>
                  <a:schemeClr val="tx2">
                    <a:lumMod val="75000"/>
                  </a:schemeClr>
                </a:solidFill>
                <a:effectLst/>
                <a:latin typeface="system-ui"/>
              </a:rPr>
              <a:t>Фонд управления целевым капиталом (</a:t>
            </a:r>
            <a:r>
              <a:rPr lang="ru-RU" sz="1400" b="1" i="0" dirty="0" err="1" smtClean="0">
                <a:solidFill>
                  <a:schemeClr val="tx2">
                    <a:lumMod val="75000"/>
                  </a:schemeClr>
                </a:solidFill>
                <a:effectLst/>
                <a:latin typeface="system-ui"/>
              </a:rPr>
              <a:t>эндаумент</a:t>
            </a:r>
            <a:r>
              <a:rPr lang="ru-RU" sz="1400" b="1" i="0" dirty="0" smtClean="0">
                <a:solidFill>
                  <a:schemeClr val="tx2">
                    <a:lumMod val="75000"/>
                  </a:schemeClr>
                </a:solidFill>
                <a:effectLst/>
                <a:latin typeface="system-ui"/>
              </a:rPr>
              <a:t>-фонд) СКГА</a:t>
            </a:r>
            <a:r>
              <a:rPr lang="ru-RU" sz="1400" b="0" i="0" dirty="0" smtClean="0">
                <a:solidFill>
                  <a:schemeClr val="tx2">
                    <a:lumMod val="75000"/>
                  </a:schemeClr>
                </a:solidFill>
                <a:effectLst/>
                <a:latin typeface="system-ui"/>
              </a:rPr>
              <a:t> — это специализированная некоммерческая организация, созданная для аккумуляции пожертвований, их последующего инвестирования и направление дохода на стратегическое развитие Северо-Кавказской государственной академии.</a:t>
            </a:r>
          </a:p>
          <a:p>
            <a:pPr algn="l"/>
            <a:r>
              <a:rPr lang="ru-RU" sz="1400" b="0" i="0" dirty="0" smtClean="0">
                <a:solidFill>
                  <a:schemeClr val="tx2">
                    <a:lumMod val="75000"/>
                  </a:schemeClr>
                </a:solidFill>
                <a:effectLst/>
                <a:latin typeface="system-ui"/>
              </a:rPr>
              <a:t>Главная миссия Фонда — формирование постоянного и независимого источника финансирования, гарантирующего устойчивость учебного заведения вне зависимости от внешних экономических факторов.</a:t>
            </a:r>
            <a:endParaRPr lang="ru-RU" sz="1400" b="0" i="0" dirty="0">
              <a:solidFill>
                <a:schemeClr val="tx2">
                  <a:lumMod val="75000"/>
                </a:schemeClr>
              </a:solidFill>
              <a:effectLst/>
              <a:latin typeface="system-ui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14400" y="1185766"/>
            <a:ext cx="6324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0" dirty="0" smtClean="0">
                <a:solidFill>
                  <a:schemeClr val="tx2">
                    <a:lumMod val="75000"/>
                  </a:schemeClr>
                </a:solidFill>
                <a:effectLst/>
                <a:latin typeface="system-ui"/>
              </a:rPr>
              <a:t>Учрежден в 2025 году</a:t>
            </a:r>
          </a:p>
          <a:p>
            <a:r>
              <a:rPr lang="ru-RU" b="1" i="0" smtClean="0">
                <a:solidFill>
                  <a:schemeClr val="tx2">
                    <a:lumMod val="75000"/>
                  </a:schemeClr>
                </a:solidFill>
                <a:effectLst/>
                <a:latin typeface="system-ui"/>
              </a:rPr>
              <a:t>Целевой </a:t>
            </a:r>
            <a:r>
              <a:rPr lang="ru-RU" b="1" i="0" dirty="0" smtClean="0">
                <a:solidFill>
                  <a:schemeClr val="tx2">
                    <a:lumMod val="75000"/>
                  </a:schemeClr>
                </a:solidFill>
                <a:effectLst/>
                <a:latin typeface="system-ui"/>
              </a:rPr>
              <a:t>капитал 3,0 </a:t>
            </a:r>
            <a:r>
              <a:rPr lang="ru-RU" b="1" i="0" dirty="0" err="1" smtClean="0">
                <a:solidFill>
                  <a:schemeClr val="tx2">
                    <a:lumMod val="75000"/>
                  </a:schemeClr>
                </a:solidFill>
                <a:effectLst/>
                <a:latin typeface="system-ui"/>
              </a:rPr>
              <a:t>млн.руб</a:t>
            </a:r>
            <a:r>
              <a:rPr lang="ru-RU" b="1" i="0" dirty="0" smtClean="0">
                <a:solidFill>
                  <a:schemeClr val="tx2">
                    <a:lumMod val="75000"/>
                  </a:schemeClr>
                </a:solidFill>
                <a:effectLst/>
                <a:latin typeface="system-ui"/>
              </a:rPr>
              <a:t>. </a:t>
            </a: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СКГА - единственный бенефициарий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12445" y="2262373"/>
            <a:ext cx="37762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100% Целевой характер расходования: 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368410" y="4446468"/>
            <a:ext cx="3631541" cy="36375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ctr"/>
            <a:r>
              <a:rPr lang="ru-RU" sz="1000" b="1" i="0" dirty="0" smtClean="0">
                <a:solidFill>
                  <a:srgbClr val="1E293B"/>
                </a:solidFill>
                <a:effectLst/>
                <a:latin typeface="system-ui"/>
              </a:rPr>
              <a:t>Привлечение высококлассных преподавателей и экспертов отрасли</a:t>
            </a:r>
            <a:endParaRPr sz="1000" b="1" dirty="0">
              <a:solidFill>
                <a:srgbClr val="262222"/>
              </a:solidFill>
              <a:latin typeface="Viner Hand ITC" panose="0307050203050202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8853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Прямоугольник 3"/>
          <p:cNvSpPr>
            <a:spLocks noChangeArrowheads="1"/>
          </p:cNvSpPr>
          <p:nvPr/>
        </p:nvSpPr>
        <p:spPr bwMode="auto">
          <a:xfrm>
            <a:off x="4397458" y="3198814"/>
            <a:ext cx="33970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внимание!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15240"/>
            <a:ext cx="12192000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716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4608</TotalTime>
  <Words>7392</Words>
  <Application>Microsoft Office PowerPoint</Application>
  <PresentationFormat>Широкоэкранный</PresentationFormat>
  <Paragraphs>1158</Paragraphs>
  <Slides>54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54</vt:i4>
      </vt:variant>
    </vt:vector>
  </HeadingPairs>
  <TitlesOfParts>
    <vt:vector size="77" baseType="lpstr">
      <vt:lpstr>Arial Unicode MS</vt:lpstr>
      <vt:lpstr>SimSun-ExtG</vt:lpstr>
      <vt:lpstr>Arial</vt:lpstr>
      <vt:lpstr>Arial Black</vt:lpstr>
      <vt:lpstr>Arial Bold</vt:lpstr>
      <vt:lpstr>Arial Narrow</vt:lpstr>
      <vt:lpstr>Calibri</vt:lpstr>
      <vt:lpstr>Cambria</vt:lpstr>
      <vt:lpstr>Canva Sans Bold</vt:lpstr>
      <vt:lpstr>Lucida Sans Unicode</vt:lpstr>
      <vt:lpstr>Montserrat</vt:lpstr>
      <vt:lpstr>Montserrat 2</vt:lpstr>
      <vt:lpstr>Montserrat Bold</vt:lpstr>
      <vt:lpstr>Montserrat Extra-Bold Bold</vt:lpstr>
      <vt:lpstr>Open Sans Extra Bold</vt:lpstr>
      <vt:lpstr>Poppins</vt:lpstr>
      <vt:lpstr>Poppins Bold</vt:lpstr>
      <vt:lpstr>system-ui</vt:lpstr>
      <vt:lpstr>Times New Roman</vt:lpstr>
      <vt:lpstr>Times New Roman Bold</vt:lpstr>
      <vt:lpstr>Viner Hand ITC</vt:lpstr>
      <vt:lpstr>Wingdings</vt:lpstr>
      <vt:lpstr>Office Theme</vt:lpstr>
      <vt:lpstr>Презентация PowerPoint</vt:lpstr>
      <vt:lpstr>Основные направления деятельности Академии в 2024/2025 учебном году</vt:lpstr>
      <vt:lpstr>1. Образовательная деятельность – ключевые результаты в 2026-2027  учебном году</vt:lpstr>
      <vt:lpstr>1. Образовательная деятельность – ключевые результаты в 2025 – 2026 учебном году</vt:lpstr>
      <vt:lpstr>1. Образовательная деятельность – кадровое обеспечение  в 2025 – 2026 учебном году</vt:lpstr>
      <vt:lpstr>1. Образовательная деятельность – ключевые результаты в 2025 – 2026 учебном году </vt:lpstr>
      <vt:lpstr>1. Образовательная деятельность – приоритетные задачи на 2026-2027 учебный  год</vt:lpstr>
      <vt:lpstr>1. Образовательная деятельность – ключевые результаты в 2025-2026  учебном году</vt:lpstr>
      <vt:lpstr>2. Научная деятельность – ключевые  результаты в 2025-2026  учебном году </vt:lpstr>
      <vt:lpstr>2. Научная деятельность – ключевые результаты в 2025 году </vt:lpstr>
      <vt:lpstr>2. Научная деятельность – ключевые результаты в 2025 году </vt:lpstr>
      <vt:lpstr>2. Научная деятельность – ключевые результаты в 2025 году </vt:lpstr>
      <vt:lpstr>3. Международная деятельность – ключевые  результаты   в 2025-2026  учебном году </vt:lpstr>
      <vt:lpstr>3. Международная деятельность – ключевые  результаты   в 2025-2026  учебном году </vt:lpstr>
      <vt:lpstr>3. Международная деятельность – ключевые  результаты   в 2025-2026  учебном году </vt:lpstr>
      <vt:lpstr>4. Информатизация и цифровизация  – приоритетные задачи на 2025-2026 учебный  год </vt:lpstr>
      <vt:lpstr>4. Информатизация и цифровизация – ключевые  результаты   в 2025-2026  учебном году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8. Военная подготовка в Военном учебном центре СКГА  </vt:lpstr>
      <vt:lpstr>9. Хозяйственно-экономическая деятельность – ключевые результаты в 2025-2026  учебном году</vt:lpstr>
      <vt:lpstr> 9. Инфраструктура– ключевые результаты в 2025-2026  учебном году</vt:lpstr>
      <vt:lpstr>10. Развитие СКГА: Научно-образовательный кампус СКГА «Эльбрус»  </vt:lpstr>
      <vt:lpstr>10. Развитие СКГА: Научно-образовательный кампус СКГА «Эльбрус» </vt:lpstr>
      <vt:lpstr>11. Специализированный фонд управления целевым капиталом для развития                                                      Северо-Кавказской государственной академии 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Design</dc:creator>
  <cp:lastModifiedBy>Admin</cp:lastModifiedBy>
  <cp:revision>129</cp:revision>
  <dcterms:created xsi:type="dcterms:W3CDTF">2025-09-17T07:26:18Z</dcterms:created>
  <dcterms:modified xsi:type="dcterms:W3CDTF">2026-09-23T05:51:07Z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2024-02-22T00:00:00Z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2025-09-17T00:00:00Z</vt:filetime>
  </property>
  <property fmtid="{D5CDD505-2E9C-101B-9397-08002B2CF9AE}" pid="5" name="Producer">
    <vt:lpwstr>3-Heights(TM) PDF Security Shell 4.8.25.2 (http://www.pdf-tools.com)</vt:lpwstr>
  </property>
</Properties>
</file>