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398" r:id="rId2"/>
    <p:sldId id="440" r:id="rId3"/>
    <p:sldId id="441" r:id="rId4"/>
    <p:sldId id="419" r:id="rId5"/>
    <p:sldId id="449" r:id="rId6"/>
    <p:sldId id="420" r:id="rId7"/>
    <p:sldId id="464" r:id="rId8"/>
    <p:sldId id="424" r:id="rId9"/>
    <p:sldId id="450" r:id="rId10"/>
    <p:sldId id="428" r:id="rId11"/>
    <p:sldId id="429" r:id="rId12"/>
    <p:sldId id="430" r:id="rId13"/>
    <p:sldId id="432" r:id="rId14"/>
    <p:sldId id="468" r:id="rId15"/>
    <p:sldId id="469" r:id="rId16"/>
    <p:sldId id="465" r:id="rId17"/>
    <p:sldId id="451" r:id="rId18"/>
    <p:sldId id="452" r:id="rId19"/>
    <p:sldId id="466" r:id="rId20"/>
    <p:sldId id="458" r:id="rId21"/>
    <p:sldId id="457" r:id="rId22"/>
    <p:sldId id="456" r:id="rId23"/>
    <p:sldId id="459" r:id="rId24"/>
    <p:sldId id="462" r:id="rId25"/>
    <p:sldId id="454" r:id="rId26"/>
    <p:sldId id="467" r:id="rId27"/>
    <p:sldId id="461" r:id="rId28"/>
    <p:sldId id="455" r:id="rId29"/>
    <p:sldId id="433" r:id="rId30"/>
    <p:sldId id="434" r:id="rId31"/>
    <p:sldId id="435" r:id="rId32"/>
    <p:sldId id="445" r:id="rId33"/>
    <p:sldId id="438" r:id="rId34"/>
  </p:sldIdLst>
  <p:sldSz cx="10439400" cy="8135938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100" u="sng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99FF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>
        <p:scale>
          <a:sx n="66" d="100"/>
          <a:sy n="66" d="100"/>
        </p:scale>
        <p:origin x="-1242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0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B2B07D-A43B-4663-B451-5100AAB20016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F39651-B663-4EC4-9199-C20696ED9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9470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790575" y="884238"/>
            <a:ext cx="5014913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1022350" y="5019675"/>
            <a:ext cx="4554538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94557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581025" y="936625"/>
            <a:ext cx="5318125" cy="4146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>
            <a:spLocks noChangeArrowheads="1"/>
          </p:cNvSpPr>
          <p:nvPr>
            <p:ph type="body" idx="1"/>
          </p:nvPr>
        </p:nvSpPr>
        <p:spPr>
          <a:xfrm>
            <a:off x="1003300" y="5322888"/>
            <a:ext cx="4476750" cy="42878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4925" y="1331913"/>
            <a:ext cx="7829550" cy="28321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4925" y="4273550"/>
            <a:ext cx="7829550" cy="19637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3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8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43788" y="646113"/>
            <a:ext cx="2225675" cy="6729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6763" y="646113"/>
            <a:ext cx="6524625" cy="6729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4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4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788" y="2028825"/>
            <a:ext cx="9002712" cy="33845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2788" y="5445125"/>
            <a:ext cx="9002712" cy="1779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2400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6763" y="2262188"/>
            <a:ext cx="4375150" cy="5113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4313" y="2262188"/>
            <a:ext cx="4375150" cy="5113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6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433388"/>
            <a:ext cx="9004300" cy="15716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138" y="1993900"/>
            <a:ext cx="4416425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138" y="2971800"/>
            <a:ext cx="4416425" cy="4371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84788" y="1993900"/>
            <a:ext cx="4438650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84788" y="2971800"/>
            <a:ext cx="4438650" cy="4371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93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7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47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542925"/>
            <a:ext cx="3367087" cy="1898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8650" y="1171575"/>
            <a:ext cx="5284788" cy="578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9138" y="2441575"/>
            <a:ext cx="3367087" cy="4521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6498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542925"/>
            <a:ext cx="3367087" cy="1898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38650" y="1171575"/>
            <a:ext cx="5284788" cy="5781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9138" y="2441575"/>
            <a:ext cx="3367087" cy="4521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054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6763" y="646113"/>
            <a:ext cx="8902700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6763" y="2262188"/>
            <a:ext cx="89027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9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525"/>
        </a:spcAft>
        <a:buClr>
          <a:srgbClr val="000000"/>
        </a:buClr>
        <a:buSzPct val="100000"/>
        <a:buFont typeface="Times New Roman" panose="02020603050405020304" pitchFamily="18" charset="0"/>
        <a:defRPr sz="3500" kern="1200">
          <a:solidFill>
            <a:srgbClr val="198A8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225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198A8A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913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198A8A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6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198A8A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198A8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827088" y="1763713"/>
            <a:ext cx="8902700" cy="3887787"/>
          </a:xfrm>
        </p:spPr>
        <p:txBody>
          <a:bodyPr/>
          <a:lstStyle/>
          <a:p>
            <a:pPr eaLnBrk="1" hangingPunct="1">
              <a:buSzPct val="45000"/>
            </a:pPr>
            <a:r>
              <a:rPr lang="ru-RU" altLang="ru-RU" sz="54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 результатах и планах НИР Академии</a:t>
            </a:r>
            <a:br>
              <a:rPr lang="ru-RU" altLang="ru-RU" sz="54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Отчет проректора НРИиМС за 2019 г.</a:t>
            </a:r>
            <a:endParaRPr lang="ru-RU" altLang="ru-RU" sz="4400" smtClean="0">
              <a:solidFill>
                <a:srgbClr val="22228B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7350" y="611188"/>
            <a:ext cx="9577388" cy="503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4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Анализ деятельности факультета Дизайна и искусств</a:t>
            </a:r>
          </a:p>
        </p:txBody>
      </p:sp>
      <p:graphicFrame>
        <p:nvGraphicFramePr>
          <p:cNvPr id="51255" name="Group 55"/>
          <p:cNvGraphicFramePr>
            <a:graphicFrameLocks noGrp="1"/>
          </p:cNvGraphicFramePr>
          <p:nvPr/>
        </p:nvGraphicFramePr>
        <p:xfrm>
          <a:off x="755650" y="2268538"/>
          <a:ext cx="8597900" cy="3032125"/>
        </p:xfrm>
        <a:graphic>
          <a:graphicData uri="http://schemas.openxmlformats.org/drawingml/2006/table">
            <a:tbl>
              <a:tblPr/>
              <a:tblGrid>
                <a:gridCol w="6221413"/>
                <a:gridCol w="1152525"/>
                <a:gridCol w="1223962"/>
              </a:tblGrid>
              <a:tr h="6969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Дипломы и грамоты за участие в выставках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  из них международные: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Участие в выставках со студентами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на международных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БАЛЛОВ по НИД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3 073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54025" y="250825"/>
            <a:ext cx="9577388" cy="7921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3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Грантовая активность НПР СКГА</a:t>
            </a:r>
          </a:p>
        </p:txBody>
      </p:sp>
      <p:graphicFrame>
        <p:nvGraphicFramePr>
          <p:cNvPr id="53276" name="Group 28"/>
          <p:cNvGraphicFramePr>
            <a:graphicFrameLocks noGrp="1"/>
          </p:cNvGraphicFramePr>
          <p:nvPr/>
        </p:nvGraphicFramePr>
        <p:xfrm>
          <a:off x="23813" y="1908175"/>
          <a:ext cx="10439400" cy="4697413"/>
        </p:xfrm>
        <a:graphic>
          <a:graphicData uri="http://schemas.openxmlformats.org/drawingml/2006/table">
            <a:tbl>
              <a:tblPr/>
              <a:tblGrid>
                <a:gridCol w="441325"/>
                <a:gridCol w="1704975"/>
                <a:gridCol w="4584700"/>
                <a:gridCol w="1870075"/>
                <a:gridCol w="1838325"/>
              </a:tblGrid>
              <a:tr h="285750">
                <a:tc gridSpan="5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Реализуемые в 2017 году проекты на базе академии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5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Руководитель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№, название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Объем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финансирования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Источник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финансирования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Эдиев Д.М.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 18-01-00289 «Математические модели и методы устранения искажений показателей смертности и продолжительности жизни престарелого населения»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700 000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РФФИ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12557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Эдиев Д.М.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 19-31-90102 «Разработка математических моделей, методов и программного обеспечения монотонной сплайн-интерполяции демографических показателей с нелокальными условиями гладкости интерполяционного сплайна»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800 000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РФФИ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Круглый стол «Кавказ в контексте глобальных вызовов» (2018)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420 000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Миннац КЧР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82625" y="539750"/>
            <a:ext cx="9577388" cy="9366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3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во Всероссийском конкурсе молодежных проектов среди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3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образовательных организаций высшего образования в 2019 г.</a:t>
            </a:r>
            <a:endParaRPr lang="ru-RU" altLang="ru-RU" sz="2300" b="1" u="none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2051050"/>
          <a:ext cx="9361488" cy="3430588"/>
        </p:xfrm>
        <a:graphic>
          <a:graphicData uri="http://schemas.openxmlformats.org/drawingml/2006/table">
            <a:tbl>
              <a:tblPr/>
              <a:tblGrid>
                <a:gridCol w="630238"/>
                <a:gridCol w="6497637"/>
                <a:gridCol w="2233613"/>
              </a:tblGrid>
              <a:tr h="5048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Название 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Объем финансирования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(на 2019 год)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II Региональный форум «Роль молодежи в гармонизации межэтнических и межконфессиональных отношений в поликультурной среде»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300 000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Привлечение органов студенческого самоуправления к организации и проведению курсов повышения цифровой грамотности для граждан пенсионного возраста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400 000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04825">
                <a:tc grid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700 000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863" y="6350"/>
            <a:ext cx="9626600" cy="10541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Конференция СКГА 2019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6725" y="2195513"/>
          <a:ext cx="8939213" cy="1485900"/>
        </p:xfrm>
        <a:graphic>
          <a:graphicData uri="http://schemas.openxmlformats.org/drawingml/2006/table">
            <a:tbl>
              <a:tblPr/>
              <a:tblGrid>
                <a:gridCol w="2979738"/>
                <a:gridCol w="2979737"/>
                <a:gridCol w="2979738"/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Докладов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Представленных регионов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Размещение в РИНЦ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0825" y="179388"/>
            <a:ext cx="9626600" cy="10541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проведенные НОМУС СКГА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2019 году</a:t>
            </a:r>
            <a:endParaRPr lang="ru-RU" altLang="ru-RU" dirty="0" smtClean="0"/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898525" y="1403350"/>
            <a:ext cx="907415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marL="457200" indent="-457200"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endParaRPr lang="ru-RU" altLang="ru-RU" sz="2000" u="none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Межвузовская студенческая конференция «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Студенческая молодежь в формировании культуры межнациональных и межконфессиональных отношений в поликультурной образовательной среде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» - 4 октября 2019 г.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II Региональный форум «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Роль молодежи в гармонизации межэтнических и межконфессиональных отношений в поликультурной среде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» - 11 октября 2019 г.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Проведен комплекс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научных мероприятий для студентов первых курсов «Шаг в науку» 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с 1 октября по 13 ноября 2019 года. Количество участников – около 150 студентов. 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Форум «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Цифровая экономика. Будущее наступило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!» - 25 ноября 2019 г. 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Представители НОМУС СКГА принимали активное участие в организации и проведении других научно-практических мероприятий академии.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898525" y="179388"/>
            <a:ext cx="8905875" cy="647700"/>
          </a:xfrm>
        </p:spPr>
        <p:txBody>
          <a:bodyPr/>
          <a:lstStyle/>
          <a:p>
            <a:r>
              <a:rPr lang="ru-RU" altLang="ru-RU" sz="26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Сравнительный анализ результативности НИРС</a:t>
            </a:r>
          </a:p>
        </p:txBody>
      </p:sp>
      <p:graphicFrame>
        <p:nvGraphicFramePr>
          <p:cNvPr id="64595" name="Group 83"/>
          <p:cNvGraphicFramePr>
            <a:graphicFrameLocks noGrp="1"/>
          </p:cNvGraphicFramePr>
          <p:nvPr/>
        </p:nvGraphicFramePr>
        <p:xfrm>
          <a:off x="250825" y="827088"/>
          <a:ext cx="9864725" cy="6934200"/>
        </p:xfrm>
        <a:graphic>
          <a:graphicData uri="http://schemas.openxmlformats.org/drawingml/2006/table">
            <a:tbl>
              <a:tblPr/>
              <a:tblGrid>
                <a:gridCol w="566738"/>
                <a:gridCol w="5346700"/>
                <a:gridCol w="1976437"/>
                <a:gridCol w="1974850"/>
              </a:tblGrid>
              <a:tr h="4572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Виды публикаций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2018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08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Доклады на научных конференциях, семинарах и т.п., всех уровней,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310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 международных, всероссийских, региональных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218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Экспонаты, представленные на выставках с участием студентов,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786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 международных, всероссийских, региональных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786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Научные публикации,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117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изданные за рубежом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без соавторов – работников вуза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508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Работы, поданные на конкурсы на лучшую студенческую работу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Медали, дипломы, грамоты, премии и т.п., полученные на конкурсах на лучшую научную работу и на выставках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7350" y="250825"/>
            <a:ext cx="9577388" cy="863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4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Научно-практический и учебно-методический журнал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2400" b="1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«Известия СКГА»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19250" y="6372225"/>
          <a:ext cx="6959600" cy="1114425"/>
        </p:xfrm>
        <a:graphic>
          <a:graphicData uri="http://schemas.openxmlformats.org/drawingml/2006/table">
            <a:tbl>
              <a:tblPr/>
              <a:tblGrid>
                <a:gridCol w="2319338"/>
                <a:gridCol w="2320925"/>
                <a:gridCol w="2319337"/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Выпусков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 rot="19136313">
            <a:off x="2790825" y="3419475"/>
            <a:ext cx="5662613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600" b="1" u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Журналу СКГА 10 лет!!!</a:t>
            </a:r>
            <a:endParaRPr lang="ru-RU" altLang="ru-RU" sz="3600">
              <a:solidFill>
                <a:srgbClr val="FF0000"/>
              </a:solidFill>
            </a:endParaRPr>
          </a:p>
        </p:txBody>
      </p:sp>
      <p:pic>
        <p:nvPicPr>
          <p:cNvPr id="21526" name="Picture 2" descr="http://ncshta.ru/upload/doc/95b38bd1084e9ea5f087bc030dc48dcfc2d2af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403350"/>
            <a:ext cx="24415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827088" y="2484438"/>
            <a:ext cx="8902700" cy="1414462"/>
          </a:xfrm>
        </p:spPr>
        <p:txBody>
          <a:bodyPr/>
          <a:lstStyle/>
          <a:p>
            <a:r>
              <a:rPr lang="ru-RU" altLang="ru-RU" sz="40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Подготовка кадров высшей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755650" y="76200"/>
            <a:ext cx="8640763" cy="504825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Аспирантура</a:t>
            </a:r>
            <a:endParaRPr lang="ru-RU" altLang="ru-RU" sz="2800" b="1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55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8888"/>
            <a:ext cx="100838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6363" y="538163"/>
          <a:ext cx="10261600" cy="7486650"/>
        </p:xfrm>
        <a:graphic>
          <a:graphicData uri="http://schemas.openxmlformats.org/drawingml/2006/table">
            <a:tbl>
              <a:tblPr/>
              <a:tblGrid>
                <a:gridCol w="1162050"/>
                <a:gridCol w="2657475"/>
                <a:gridCol w="3295650"/>
                <a:gridCol w="987425"/>
                <a:gridCol w="2159000"/>
              </a:tblGrid>
              <a:tr h="5540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Код направл.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Наименование направления подготовки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Профиль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Контин-гент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Научный руководитель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5857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08.06.01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Техника и технологии строительного производства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Строительные конструкции, здания и сооружения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Багдасаров А.С.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787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09.06.01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Информатика и вычислительная техника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Математическое моделирование, численные методы и комплексы программ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Кочкаров А.М.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Эдиев Д.М.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Внутренние болезни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Котелевец С.М.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Хапаев Б.А.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Хирургия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Татршаов М.Х.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Темрезов М.Б.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Болезни уха, горла и носа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Гюсан А.О.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Урология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Узденов М.А.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37.06.01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Психологические науки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Социальная психология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Накохова Р.Р.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38.06.01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 и управление народным хозяйством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Теунаев Д.М.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Топсахалова Ф.М.-Г.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Киселева Н.Н.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Шардан С.К.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787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38.06.01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Математические и инструментальные методы экономики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Тамбиева Д.А.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41.06.01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Политически науки и регионоведение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Политические институты, процессы и технологии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Кузина С.И.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ВСЕГО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2CA"/>
                    </a:solidFill>
                  </a:tcPr>
                </a:tc>
              </a:tr>
            </a:tbl>
          </a:graphicData>
        </a:graphic>
      </p:graphicFrame>
      <p:sp>
        <p:nvSpPr>
          <p:cNvPr id="24639" name="Заголовок 1"/>
          <p:cNvSpPr>
            <a:spLocks noGrp="1"/>
          </p:cNvSpPr>
          <p:nvPr>
            <p:ph type="title"/>
          </p:nvPr>
        </p:nvSpPr>
        <p:spPr>
          <a:xfrm>
            <a:off x="755650" y="76200"/>
            <a:ext cx="8640763" cy="504825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Аспирантура</a:t>
            </a:r>
            <a:endParaRPr lang="ru-RU" altLang="ru-RU" sz="2800" b="1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6763" y="646113"/>
            <a:ext cx="8902700" cy="6302375"/>
          </a:xfrm>
        </p:spPr>
        <p:txBody>
          <a:bodyPr/>
          <a:lstStyle/>
          <a:p>
            <a: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Сравнительный анализ </a:t>
            </a:r>
            <a:b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публикационной активности профессорско-преподавательского состава СКГА</a:t>
            </a:r>
            <a:b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за 2019 год</a:t>
            </a:r>
            <a:br>
              <a:rPr lang="ru-RU" altLang="ru-RU" sz="4800" smtClean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539750" y="107950"/>
            <a:ext cx="88328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</a:pPr>
            <a:endParaRPr lang="ru-RU" altLang="ru-RU" sz="3200" b="1" u="none">
              <a:solidFill>
                <a:schemeClr val="tx1"/>
              </a:solidFill>
              <a:latin typeface="Tahoma" pitchFamily="34" charset="0"/>
            </a:endParaRPr>
          </a:p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Выпуск аспирантов в 2019 году  с выдачей диплома об окончании аспирантуры </a:t>
            </a: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466725" y="1042988"/>
          <a:ext cx="9850438" cy="6950075"/>
        </p:xfrm>
        <a:graphic>
          <a:graphicData uri="http://schemas.openxmlformats.org/drawingml/2006/table">
            <a:tbl>
              <a:tblPr/>
              <a:tblGrid>
                <a:gridCol w="515938"/>
                <a:gridCol w="2852737"/>
                <a:gridCol w="3529013"/>
                <a:gridCol w="1455737"/>
                <a:gridCol w="1497013"/>
              </a:tblGrid>
              <a:tr h="13255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 п/п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Код  и наименование направления подготовки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Направленность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Количество выпускн.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 с представл. в </a:t>
                      </a:r>
                      <a:b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</a:b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дисс. совет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</a:tr>
              <a:tr h="8016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1.</a:t>
                      </a:r>
                    </a:p>
                  </a:txBody>
                  <a:tcPr marL="0" marR="0" marT="37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03.06.01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Физика и астрономия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Физика конденсированного состояния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0826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09.06.01 Информатика и вычислительная техника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Математическое моделирование, численные методы и комплексы программ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600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15.06.01 Машиностроение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Технологии и машины обработки давлением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3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8413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Хирургия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600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38.06.01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 и управление народным хозяйством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7762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8.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37.06.01 Психологические науки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Социальная психология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7762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Всего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11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971550" y="323850"/>
            <a:ext cx="88328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Представлены диссертации выпускниками аспирантуры в диссертационные советы 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466725" y="1403350"/>
          <a:ext cx="9577388" cy="6378575"/>
        </p:xfrm>
        <a:graphic>
          <a:graphicData uri="http://schemas.openxmlformats.org/drawingml/2006/table">
            <a:tbl>
              <a:tblPr/>
              <a:tblGrid>
                <a:gridCol w="431800"/>
                <a:gridCol w="2952750"/>
                <a:gridCol w="2233613"/>
                <a:gridCol w="3959225"/>
              </a:tblGrid>
              <a:tr h="1089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99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Аспирант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Научный руководитель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Диссертационный совет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</a:tr>
              <a:tr h="12874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 Боташев Р.Н.</a:t>
                      </a:r>
                    </a:p>
                  </a:txBody>
                  <a:tcPr marL="0" marR="0" marT="37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Д.м.н., доцент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Темрезов М.Б.</a:t>
                      </a:r>
                    </a:p>
                  </a:txBody>
                  <a:tcPr marL="0" marR="0" marT="37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Диссертационный совет при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ФГБОУ ВО «Кабардино-Балкарском государственном университете им. Х.М.Бербекова»</a:t>
                      </a:r>
                    </a:p>
                  </a:txBody>
                  <a:tcPr marL="0" marR="0" marT="37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2239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Иманмухаметова Б.М.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Д.пс.н., профессор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Накохова Р.Р.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Диссертационный совет при ФГБОУ ВО «Чеченский государственный университет»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2239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Власенко О.В.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Д.пс.н., профессор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Накохова Р.Р.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Диссертационный совет при ФГБОУ ВО «Чеченский государственный университет»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5541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Тебуева М.А.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Д.м.н., доцент Котелевец С.М.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Диссертационный совет при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ФГБОУ ВО «Ставропольский государственный медицинский университет»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egoe UI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611188" y="107950"/>
            <a:ext cx="883285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Защиты диссертаций в 2019 г.</a:t>
            </a: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50825" y="1042988"/>
          <a:ext cx="10082213" cy="6048375"/>
        </p:xfrm>
        <a:graphic>
          <a:graphicData uri="http://schemas.openxmlformats.org/drawingml/2006/table">
            <a:tbl>
              <a:tblPr/>
              <a:tblGrid>
                <a:gridCol w="455613"/>
                <a:gridCol w="1992312"/>
                <a:gridCol w="1873250"/>
                <a:gridCol w="4024313"/>
                <a:gridCol w="1736725"/>
              </a:tblGrid>
              <a:tr h="11017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99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Аспирант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Научный руководитель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Диссертационный совет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Дата защиты 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</a:tr>
              <a:tr h="16827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 Байрамуков Р.А. </a:t>
                      </a:r>
                    </a:p>
                  </a:txBody>
                  <a:tcPr marL="0" marR="0" marT="37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Д.т.н., профессор </a:t>
                      </a:r>
                      <a:b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</a:b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Боташев А.Ю.</a:t>
                      </a:r>
                    </a:p>
                  </a:txBody>
                  <a:tcPr marL="0" marR="0" marT="37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Диссертационный совет при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Национальном исследовательском технологическом институте «Московский институт стали и сплавов», НИТУ «МИСиС»</a:t>
                      </a:r>
                    </a:p>
                  </a:txBody>
                  <a:tcPr marL="0" marR="0" marT="37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 11.02.2019 г.</a:t>
                      </a:r>
                    </a:p>
                  </a:txBody>
                  <a:tcPr marL="0" marR="0" marT="37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6906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Макоева А.Ю.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Д.пс.н., профессор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Накохова Р.Р.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Диссертационный совет при ФГАОУ ВО «Южный федеральный университет»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28.08.2019 г.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15732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Долаева З.Н.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Д.т.н., профессор Байрамуков С.Х.</a:t>
                      </a: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egoe UI" pitchFamily="34" charset="0"/>
                        </a:rPr>
                        <a:t>Диссертационный совет при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ФГБОУ ВО «Донской государственный технический университет»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egoe UI" pitchFamily="34" charset="0"/>
                      </a:endParaRPr>
                    </a:p>
                  </a:txBody>
                  <a:tcPr marL="90000" marR="90000" marT="846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22.11.2019 г.</a:t>
                      </a:r>
                    </a:p>
                  </a:txBody>
                  <a:tcPr marL="90000" marR="90000" marT="846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539750" y="74613"/>
            <a:ext cx="93599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Количество научных статей, опубликованных аспирантами в 2019 г.</a:t>
            </a:r>
          </a:p>
        </p:txBody>
      </p:sp>
      <p:graphicFrame>
        <p:nvGraphicFramePr>
          <p:cNvPr id="4" name="Group 1"/>
          <p:cNvGraphicFramePr>
            <a:graphicFrameLocks noGrp="1"/>
          </p:cNvGraphicFramePr>
          <p:nvPr/>
        </p:nvGraphicFramePr>
        <p:xfrm>
          <a:off x="179388" y="971550"/>
          <a:ext cx="10080625" cy="7024688"/>
        </p:xfrm>
        <a:graphic>
          <a:graphicData uri="http://schemas.openxmlformats.org/drawingml/2006/table">
            <a:tbl>
              <a:tblPr/>
              <a:tblGrid>
                <a:gridCol w="901700"/>
                <a:gridCol w="4757737"/>
                <a:gridCol w="898525"/>
                <a:gridCol w="1108075"/>
                <a:gridCol w="1173163"/>
                <a:gridCol w="1241425"/>
              </a:tblGrid>
              <a:tr h="5429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Направление</a:t>
                      </a: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Статьи Scopus</a:t>
                      </a:r>
                    </a:p>
                  </a:txBody>
                  <a:tcPr marL="90000" marR="90000" marT="7704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Статьи ВАК</a:t>
                      </a:r>
                    </a:p>
                  </a:txBody>
                  <a:tcPr marL="90000" marR="90000" marT="7704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РИНЦ</a:t>
                      </a:r>
                    </a:p>
                  </a:txBody>
                  <a:tcPr marL="90000" marR="90000" marT="7704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Конфер. </a:t>
                      </a:r>
                    </a:p>
                  </a:txBody>
                  <a:tcPr marL="90000" marR="90000" marT="7704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03.06.01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Физика и астрономия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09.06.01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Информатика и вычислительная техника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15.06.01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Машиностроение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медицина: Внутренние болезни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медицина: Болезни уха, горла и носа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медицина: Хирургия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медицина: Урология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37.06.01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Психологические науки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10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Экономика: Экономика  и управление народным хозяйством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38.06.01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Экономика: Математические и инструментальные методы экономики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41.06.01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Политические науки и регионоведение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47.06.01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Философия, этика и религиоведение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35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18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45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744538" y="323850"/>
            <a:ext cx="8913812" cy="90011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Патенты на изобретения и полезные модели, полученные аспирантами</a:t>
            </a:r>
            <a:endParaRPr lang="ru-RU" altLang="ru-RU" sz="280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331913"/>
          <a:ext cx="9801225" cy="6421437"/>
        </p:xfrm>
        <a:graphic>
          <a:graphicData uri="http://schemas.openxmlformats.org/drawingml/2006/table">
            <a:tbl>
              <a:tblPr/>
              <a:tblGrid>
                <a:gridCol w="3052763"/>
                <a:gridCol w="3821112"/>
                <a:gridCol w="2927350"/>
              </a:tblGrid>
              <a:tr h="581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Руководитель,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аспирант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Название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Данные патента</a:t>
                      </a: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Байрамуков М.К.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материала, патент на полезную модель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23.04.2019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54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Джуманазаров Э.Х.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Устройство для импульсной штамповки деталей из трубчатых заготовок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06.02.2019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54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Джуманазаров Э.Х.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Устройство для импульсной штамповки деталей из трубчатых заготовок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06.02.2019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969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Кочкаров И.С.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03.04.2019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Кочкаров И.С.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24.05.2019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Узденов М.А.,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Узденов А.М.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Увеличительная пластика внутипочечной лоханки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изобретение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02.12. 2019</a:t>
                      </a: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71588"/>
            <a:ext cx="10064750" cy="59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Заголовок 1"/>
          <p:cNvSpPr txBox="1">
            <a:spLocks/>
          </p:cNvSpPr>
          <p:nvPr/>
        </p:nvSpPr>
        <p:spPr bwMode="auto">
          <a:xfrm>
            <a:off x="1042988" y="250825"/>
            <a:ext cx="86407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  <a:spcAft>
                <a:spcPct val="0"/>
              </a:spcAft>
            </a:pPr>
            <a:r>
              <a:rPr lang="ru-RU" altLang="ru-RU" sz="2800" b="1" u="none">
                <a:solidFill>
                  <a:schemeClr val="tx1"/>
                </a:solidFill>
                <a:cs typeface="Arial" charset="0"/>
              </a:rPr>
              <a:t>Ординатура</a:t>
            </a:r>
            <a:endParaRPr lang="ru-RU" altLang="ru-RU" sz="2800" b="1" u="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82625" y="1908175"/>
          <a:ext cx="9145588" cy="2990850"/>
        </p:xfrm>
        <a:graphic>
          <a:graphicData uri="http://schemas.openxmlformats.org/drawingml/2006/table">
            <a:tbl>
              <a:tblPr/>
              <a:tblGrid>
                <a:gridCol w="1131888"/>
                <a:gridCol w="2659062"/>
                <a:gridCol w="3267075"/>
                <a:gridCol w="863600"/>
                <a:gridCol w="1223963"/>
              </a:tblGrid>
              <a:tr h="571500"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Код направ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-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Наименование направления подготовки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Специальность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Контингент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Бюдж.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Внебюж.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31.08.49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Терапия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31.08.58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Оториноларингология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31.08.67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Клиническая медицина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Хирургия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46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ВСЕГО: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35882" name="Заголовок 1"/>
          <p:cNvSpPr txBox="1">
            <a:spLocks/>
          </p:cNvSpPr>
          <p:nvPr/>
        </p:nvSpPr>
        <p:spPr bwMode="auto">
          <a:xfrm>
            <a:off x="1042988" y="755650"/>
            <a:ext cx="86407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  <a:spcAft>
                <a:spcPct val="0"/>
              </a:spcAft>
            </a:pPr>
            <a:r>
              <a:rPr lang="ru-RU" altLang="ru-RU" sz="2800" b="1" u="none">
                <a:solidFill>
                  <a:schemeClr val="tx1"/>
                </a:solidFill>
                <a:cs typeface="Arial" charset="0"/>
              </a:rPr>
              <a:t>Ординатура</a:t>
            </a:r>
            <a:endParaRPr lang="ru-RU" altLang="ru-RU" sz="2800" b="1" u="none">
              <a:solidFill>
                <a:schemeClr val="tx1"/>
              </a:solidFill>
            </a:endParaRPr>
          </a:p>
        </p:txBody>
      </p:sp>
      <p:sp>
        <p:nvSpPr>
          <p:cNvPr id="35883" name="Прямоугольник 1"/>
          <p:cNvSpPr>
            <a:spLocks noChangeArrowheads="1"/>
          </p:cNvSpPr>
          <p:nvPr/>
        </p:nvSpPr>
        <p:spPr bwMode="auto">
          <a:xfrm>
            <a:off x="1258888" y="5353050"/>
            <a:ext cx="64436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914400" eaLnBrk="1" hangingPunct="1"/>
            <a:r>
              <a:rPr lang="en-US" altLang="ru-RU" sz="2000" u="none">
                <a:solidFill>
                  <a:srgbClr val="000000"/>
                </a:solidFill>
                <a:latin typeface="Times New Roman" pitchFamily="18" charset="0"/>
              </a:rPr>
              <a:t>* </a:t>
            </a:r>
            <a:r>
              <a:rPr lang="ru-RU" altLang="ru-RU" sz="2000" b="1" u="none">
                <a:solidFill>
                  <a:schemeClr val="tx1"/>
                </a:solidFill>
                <a:latin typeface="Times New Roman" pitchFamily="18" charset="0"/>
              </a:rPr>
              <a:t>Специальности в процессе лицензирования:</a:t>
            </a:r>
          </a:p>
          <a:p>
            <a:pPr defTabSz="914400" eaLnBrk="1" hangingPunct="1">
              <a:buFontTx/>
              <a:buChar char="-"/>
            </a:pPr>
            <a:r>
              <a:rPr lang="ru-RU" altLang="ru-RU" sz="2000" u="none">
                <a:solidFill>
                  <a:srgbClr val="000000"/>
                </a:solidFill>
                <a:latin typeface="Times New Roman" pitchFamily="18" charset="0"/>
              </a:rPr>
              <a:t>Кардиология (проф. Хапаев Б.А.)</a:t>
            </a:r>
          </a:p>
          <a:p>
            <a:pPr defTabSz="914400" eaLnBrk="1" hangingPunct="1">
              <a:buFontTx/>
              <a:buChar char="-"/>
            </a:pPr>
            <a:r>
              <a:rPr lang="ru-RU" altLang="ru-RU" sz="2000" u="none">
                <a:solidFill>
                  <a:srgbClr val="000000"/>
                </a:solidFill>
                <a:latin typeface="Times New Roman" pitchFamily="18" charset="0"/>
              </a:rPr>
              <a:t>Сердечно-сосудистая хирургия (проф. Темрезов М.Б.)</a:t>
            </a:r>
          </a:p>
          <a:p>
            <a:pPr defTabSz="914400" eaLnBrk="1" hangingPunct="1">
              <a:buFontTx/>
              <a:buChar char="-"/>
            </a:pPr>
            <a:r>
              <a:rPr lang="ru-RU" altLang="ru-RU" sz="2000" u="none">
                <a:solidFill>
                  <a:srgbClr val="000000"/>
                </a:solidFill>
                <a:latin typeface="Times New Roman" pitchFamily="18" charset="0"/>
              </a:rPr>
              <a:t>Гастроэнтерология (проф. Котелевец С.М.)</a:t>
            </a:r>
          </a:p>
          <a:p>
            <a:pPr defTabSz="914400" eaLnBrk="1" hangingPunct="1">
              <a:buFontTx/>
              <a:buChar char="-"/>
            </a:pPr>
            <a:r>
              <a:rPr lang="ru-RU" altLang="ru-RU" sz="2000" u="none">
                <a:solidFill>
                  <a:srgbClr val="000000"/>
                </a:solidFill>
                <a:latin typeface="Times New Roman" pitchFamily="18" charset="0"/>
              </a:rPr>
              <a:t>Стоматология терапевтическая (проф. Хубиев Х.М.)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539750" y="323850"/>
            <a:ext cx="88328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 u="sng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Научно-исследовательская работа ординаторов </a:t>
            </a:r>
          </a:p>
          <a:p>
            <a:pPr algn="ctr">
              <a:lnSpc>
                <a:spcPct val="101000"/>
              </a:lnSpc>
            </a:pPr>
            <a:r>
              <a:rPr lang="ru-RU" altLang="ru-RU" sz="2800" b="1" u="none">
                <a:solidFill>
                  <a:schemeClr val="tx1"/>
                </a:solidFill>
                <a:latin typeface="Times New Roman" pitchFamily="18" charset="0"/>
              </a:rPr>
              <a:t>в 2019 г.</a:t>
            </a:r>
          </a:p>
        </p:txBody>
      </p:sp>
      <p:graphicFrame>
        <p:nvGraphicFramePr>
          <p:cNvPr id="5" name="Group 1"/>
          <p:cNvGraphicFramePr>
            <a:graphicFrameLocks noGrp="1"/>
          </p:cNvGraphicFramePr>
          <p:nvPr/>
        </p:nvGraphicFramePr>
        <p:xfrm>
          <a:off x="395288" y="2051050"/>
          <a:ext cx="9504362" cy="4197350"/>
        </p:xfrm>
        <a:graphic>
          <a:graphicData uri="http://schemas.openxmlformats.org/drawingml/2006/table">
            <a:tbl>
              <a:tblPr/>
              <a:tblGrid>
                <a:gridCol w="503237"/>
                <a:gridCol w="4321175"/>
                <a:gridCol w="2808288"/>
                <a:gridCol w="1871662"/>
              </a:tblGrid>
              <a:tr h="5048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Научное мероприятие  </a:t>
                      </a: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Ф.И.О. ординатора</a:t>
                      </a: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Научный руководитель </a:t>
                      </a:r>
                    </a:p>
                  </a:txBody>
                  <a:tcPr marL="90000" marR="90000" marT="7704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C99C"/>
                    </a:solidFill>
                  </a:tcPr>
                </a:tc>
              </a:tr>
              <a:tr h="892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Современные технологии в лечении патологии головы и шеи, г. Москва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Боташева Ф.Ш. 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профессор Гюсан А.О.</a:t>
                      </a:r>
                    </a:p>
                  </a:txBody>
                  <a:tcPr marL="90000" marR="90000" marT="810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8747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Междисциплинарная конференция молодых враче КЧР «Первые шаги в науке»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Боташева Ф.Ш.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Тебуева Ф.Б.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Кауфов А.Б.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профессор Гюсан А.О.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  <a:tr h="8747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III Всероссийский конгресс Национальной Медицинской Ассоциации Оториноларингологов России с Всероссийским участием.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г.Белгород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Чегемлиева А.А., Тамбиева Ф.И.,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Тебуева Ф.Б.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Эзиева Э.Р.</a:t>
                      </a: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профессор Гюсан А.О.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0000" marR="90000" marT="810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Диаграмма 3"/>
          <p:cNvGraphicFramePr>
            <a:graphicFrameLocks/>
          </p:cNvGraphicFramePr>
          <p:nvPr/>
        </p:nvGraphicFramePr>
        <p:xfrm>
          <a:off x="539750" y="539750"/>
          <a:ext cx="9439275" cy="682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Лист" r:id="rId4" imgW="8086782" imgH="5924516" progId="Excel.Sheet.8">
                  <p:embed/>
                </p:oleObj>
              </mc:Choice>
              <mc:Fallback>
                <p:oleObj name="Лист" r:id="rId4" imgW="8086782" imgH="5924516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9750"/>
                        <a:ext cx="9439275" cy="682625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4392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288" y="1187450"/>
            <a:ext cx="9626600" cy="374491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  <a:t> 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научного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  <a:t> 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общества молодых ученых и студентов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  <a:t/>
            </a:r>
            <a:b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</a:b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Северо-Кавказской государственной академии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  <a:t> </a:t>
            </a:r>
            <a:b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</a:b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Calibri" pitchFamily="34" charset="0"/>
              </a:rPr>
              <a:t> 2018 </a:t>
            </a:r>
            <a:r>
              <a:rPr lang="ru-RU" altLang="ru-RU" sz="36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2625" y="395288"/>
            <a:ext cx="8902700" cy="9731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</a:pPr>
            <a:r>
              <a:rPr lang="ru-RU" alt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Научные публикации сотрудников СевКавГГТА за 2019 г.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476375"/>
          <a:ext cx="9720263" cy="6297295"/>
        </p:xfrm>
        <a:graphic>
          <a:graphicData uri="http://schemas.openxmlformats.org/drawingml/2006/table">
            <a:tbl>
              <a:tblPr/>
              <a:tblGrid>
                <a:gridCol w="7529513"/>
                <a:gridCol w="1095375"/>
                <a:gridCol w="1095375"/>
              </a:tblGrid>
              <a:tr h="723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Год: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2018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2019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Общее количество публикаций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477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4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Статьи в журналах, входящих в Web of Science или Scopus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11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26+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 т.ч. выскорейтинговые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Статьи в журналах, рецензируемых ВАК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128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169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8334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Статьи в журналах, входящих в базу данных РИНЦ, кроме ВАК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52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156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8334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Публикации в научных сборниках и в журналах, не входящих в РИНЦ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46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130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Патенты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5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6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  <p:sp>
        <p:nvSpPr>
          <p:cNvPr id="6187" name="Прямоугольник 3"/>
          <p:cNvSpPr>
            <a:spLocks noChangeArrowheads="1"/>
          </p:cNvSpPr>
          <p:nvPr/>
        </p:nvSpPr>
        <p:spPr bwMode="auto">
          <a:xfrm>
            <a:off x="5827713" y="7770813"/>
            <a:ext cx="4216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u="none">
                <a:solidFill>
                  <a:schemeClr val="tx1"/>
                </a:solidFill>
              </a:rPr>
              <a:t>* Без сборников конф., не вошедших в Рейтинг</a:t>
            </a:r>
            <a:endParaRPr lang="ru-RU" altLang="ru-RU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0825" y="179388"/>
            <a:ext cx="9626600" cy="10541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проведенные НОМУС СевКавГГТА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2018 году</a:t>
            </a:r>
            <a:endParaRPr lang="ru-RU" altLang="ru-RU" dirty="0" smtClean="0"/>
          </a:p>
        </p:txBody>
      </p:sp>
      <p:sp>
        <p:nvSpPr>
          <p:cNvPr id="40963" name="Прямоугольник 2"/>
          <p:cNvSpPr>
            <a:spLocks noChangeArrowheads="1"/>
          </p:cNvSpPr>
          <p:nvPr/>
        </p:nvSpPr>
        <p:spPr bwMode="auto">
          <a:xfrm>
            <a:off x="898525" y="1403350"/>
            <a:ext cx="907415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marL="457200" indent="-457200"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 рамках «Дней науки СевКавГГТА» была проведена </a:t>
            </a:r>
            <a:r>
              <a:rPr lang="en-US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студенческая научно-практическая конференция «Современная наука глазами студентов» - 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 1 по 30 апреля 2018 года. Количество участников – 150 студентов. 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Проведен комплекс</a:t>
            </a:r>
            <a:r>
              <a:rPr lang="ru-RU" altLang="ru-RU" sz="20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научных мероприятий для студентов первых курсов Республиканский молодежный форум «Шаг в науку» </a:t>
            </a: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- с 1 сентября по 16 ноября 2018 года. Количество участников – 455 студентов и школьников. </a:t>
            </a:r>
          </a:p>
          <a:p>
            <a:pPr algn="just">
              <a:lnSpc>
                <a:spcPct val="107000"/>
              </a:lnSpc>
              <a:spcAft>
                <a:spcPct val="0"/>
              </a:spcAft>
              <a:buClrTx/>
              <a:buSzTx/>
              <a:buFont typeface="Tahoma" pitchFamily="34" charset="0"/>
              <a:buAutoNum type="arabicPeriod"/>
            </a:pPr>
            <a:r>
              <a:rPr lang="ru-RU" altLang="ru-RU" sz="2000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Представители НОМУС СКГА принимали активное участие в организации и проведении других научно-практических мероприятий академии.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898525" y="179388"/>
            <a:ext cx="8905875" cy="1008062"/>
          </a:xfrm>
        </p:spPr>
        <p:txBody>
          <a:bodyPr/>
          <a:lstStyle/>
          <a:p>
            <a:r>
              <a:rPr lang="ru-RU" altLang="ru-RU" sz="26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Результативность научно-исследовательской деятельности студентов в 2018 году</a:t>
            </a:r>
          </a:p>
        </p:txBody>
      </p:sp>
      <p:graphicFrame>
        <p:nvGraphicFramePr>
          <p:cNvPr id="64595" name="Group 83"/>
          <p:cNvGraphicFramePr>
            <a:graphicFrameLocks noGrp="1"/>
          </p:cNvGraphicFramePr>
          <p:nvPr/>
        </p:nvGraphicFramePr>
        <p:xfrm>
          <a:off x="323850" y="1258888"/>
          <a:ext cx="9864725" cy="6332537"/>
        </p:xfrm>
        <a:graphic>
          <a:graphicData uri="http://schemas.openxmlformats.org/drawingml/2006/table">
            <a:tbl>
              <a:tblPr/>
              <a:tblGrid>
                <a:gridCol w="708025"/>
                <a:gridCol w="6686550"/>
                <a:gridCol w="2470150"/>
              </a:tblGrid>
              <a:tr h="4572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№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Виды публикаций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Количество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08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Доклады на научных конференциях, семинарах и т.п., всех уровней,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310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 Международных, всероссийских, региональных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218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Экспонаты, представленные на выставках с участием студентов,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786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     Международных, всероссийских, региональных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786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Научные публикации,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из них: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117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изданные за рубежом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без соавторов – работников вуза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508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Работы, поданные на конкурсы на лучшую студенческую работу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Медали, дипломы, грамоты, премии и т.п., полученные на конкурсах на лучшую научную работу и на конкурсах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6363" y="107950"/>
            <a:ext cx="10153650" cy="935038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Мероприятия по стимулированию НИР в 2020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042988"/>
            <a:ext cx="9793287" cy="6002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Разработать меры по повышению качества публикаций научно-педагогических работников в журналах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Scopus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Web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Science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в том числе внесением изменений в Положение о рейтинговой оценке деятельности педагогических работников, относящихся к профессорско-преподавательскому составу и научных сотрудников ФГБОУ ВО «Северо-Кавказская государственная гуманитарно-технологическая академия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».</a:t>
            </a:r>
            <a:endParaRPr lang="ru-RU" sz="2400" u="none" kern="5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Активизировать работу по привлечению аспирантов и студентов к научно-исследовательской деятельности и публикациям в журналах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Scopus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Web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Science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ru-RU" sz="2000" u="none" kern="50" dirty="0">
              <a:solidFill>
                <a:srgbClr val="FFFFFF"/>
              </a:solidFill>
              <a:latin typeface="Mangal" panose="02040503050203030202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Разработать 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меры по активизации </a:t>
            </a:r>
            <a:r>
              <a:rPr lang="ru-RU" sz="2400" u="none" kern="5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грантовой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деятельности путем добавления дополнительных баллов за выигранные или 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реализованные 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гранты в рейтинг заведующих кафедрами и директоров институтов, а также путем введения минимальных требований к кафедрам по числу заявок на гранты в расчете на 1 научно-педагогического работника</a:t>
            </a:r>
            <a:r>
              <a:rPr lang="ru-RU" sz="2400" u="none" kern="5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ru-RU" sz="2400" u="none" kern="5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1"/>
          <p:cNvSpPr>
            <a:spLocks noChangeArrowheads="1"/>
          </p:cNvSpPr>
          <p:nvPr/>
        </p:nvSpPr>
        <p:spPr bwMode="auto">
          <a:xfrm>
            <a:off x="1712913" y="2916238"/>
            <a:ext cx="711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5400" b="1" u="none">
                <a:solidFill>
                  <a:schemeClr val="tx1"/>
                </a:solidFill>
                <a:latin typeface="Times New Roman" pitchFamily="18" charset="0"/>
              </a:rPr>
              <a:t>Спасибо за внимание!</a:t>
            </a:r>
            <a:endParaRPr lang="ru-RU" altLang="ru-RU" sz="4800" b="1" u="none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60338" y="468313"/>
            <a:ext cx="102600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Сотрудники, имеющие высокорейтинговые публикации в </a:t>
            </a:r>
            <a:r>
              <a:rPr lang="en-US" altLang="ru-RU" sz="24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Web of Science </a:t>
            </a:r>
            <a:r>
              <a:rPr lang="ru-RU" altLang="ru-RU" sz="24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или </a:t>
            </a:r>
            <a:r>
              <a:rPr lang="en-US" altLang="ru-RU" sz="24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Scopus</a:t>
            </a:r>
            <a:endParaRPr lang="ru-RU" altLang="ru-RU" sz="2400" u="none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/>
        </p:nvGraphicFramePr>
        <p:xfrm>
          <a:off x="209550" y="2051050"/>
          <a:ext cx="10080625" cy="3889376"/>
        </p:xfrm>
        <a:graphic>
          <a:graphicData uri="http://schemas.openxmlformats.org/drawingml/2006/table">
            <a:tbl>
              <a:tblPr/>
              <a:tblGrid>
                <a:gridCol w="525463"/>
                <a:gridCol w="2806700"/>
                <a:gridCol w="2970212"/>
                <a:gridCol w="3778250"/>
              </a:tblGrid>
              <a:tr h="9699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№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ФИО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Институт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Кафедра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Эдиев Д.М.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ПМиИТ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8985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Шардан С.К.,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Темирова З.У.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ИЭиУ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303338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Котелевец С.М.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Чех С.А.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Каракотова З.Б. (аспир.)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МИ, ПМиИТ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Пропедевтики и внтур. болезней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79388" y="220663"/>
            <a:ext cx="10260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Высокорейтинговые журналы </a:t>
            </a:r>
            <a:r>
              <a:rPr lang="en-US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Scopus</a:t>
            </a:r>
            <a:r>
              <a:rPr lang="ru-RU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: как определить?</a:t>
            </a:r>
            <a:endParaRPr lang="ru-RU" altLang="ru-RU" sz="2800" u="none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6" r="49310" b="62436"/>
          <a:stretch>
            <a:fillRect/>
          </a:stretch>
        </p:blipFill>
        <p:spPr bwMode="auto">
          <a:xfrm>
            <a:off x="179388" y="1166813"/>
            <a:ext cx="1018063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95" r="49310" b="11986"/>
          <a:stretch>
            <a:fillRect/>
          </a:stretch>
        </p:blipFill>
        <p:spPr bwMode="auto">
          <a:xfrm>
            <a:off x="173038" y="4716463"/>
            <a:ext cx="102171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97" name="Прямая со стрелкой 3"/>
          <p:cNvCxnSpPr>
            <a:cxnSpLocks noChangeShapeType="1"/>
          </p:cNvCxnSpPr>
          <p:nvPr/>
        </p:nvCxnSpPr>
        <p:spPr bwMode="auto">
          <a:xfrm>
            <a:off x="8388350" y="5364163"/>
            <a:ext cx="503238" cy="1295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373813" y="7380288"/>
            <a:ext cx="3744912" cy="720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Без неподтвержденных публикаций </a:t>
            </a:r>
            <a:b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публикаций с неверной аффилиацией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79388" y="220663"/>
            <a:ext cx="10260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Публикации СКОПУС по институтам в 2016-2019 гг.</a:t>
            </a:r>
          </a:p>
        </p:txBody>
      </p:sp>
      <p:pic>
        <p:nvPicPr>
          <p:cNvPr id="9220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27088"/>
            <a:ext cx="1001395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373813" y="7380288"/>
            <a:ext cx="3744912" cy="720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9984" tIns="44993" rIns="89984" bIns="44993"/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4613" algn="l"/>
                <a:tab pos="1795463" algn="l"/>
                <a:tab pos="2244725" algn="l"/>
                <a:tab pos="2693988" algn="l"/>
                <a:tab pos="3143250" algn="l"/>
                <a:tab pos="3589338" algn="l"/>
                <a:tab pos="4041775" algn="l"/>
                <a:tab pos="4491038" algn="l"/>
                <a:tab pos="4940300" algn="l"/>
                <a:tab pos="5387975" algn="l"/>
                <a:tab pos="5835650" algn="l"/>
                <a:tab pos="6288088" algn="l"/>
                <a:tab pos="6737350" algn="l"/>
                <a:tab pos="7186613" algn="l"/>
                <a:tab pos="7632700" algn="l"/>
                <a:tab pos="8081963" algn="l"/>
                <a:tab pos="8534400" algn="l"/>
                <a:tab pos="8983663" algn="l"/>
              </a:tabLst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</a:pPr>
            <a: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Без неподтвержденных публикаций </a:t>
            </a:r>
            <a:b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16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публикаций с неверной аффилиацией</a:t>
            </a: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220663"/>
            <a:ext cx="10260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Публикации СКОПУС по институтам в 2016-2019 гг.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403350"/>
          <a:ext cx="9939337" cy="5951538"/>
        </p:xfrm>
        <a:graphic>
          <a:graphicData uri="http://schemas.openxmlformats.org/drawingml/2006/table">
            <a:tbl>
              <a:tblPr/>
              <a:tblGrid>
                <a:gridCol w="6408737"/>
                <a:gridCol w="1511300"/>
                <a:gridCol w="2019300"/>
              </a:tblGrid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Публикаций 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Scopus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 т.ч. высоко-рейтинговых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Аграрный институт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Агроинженерияи технологии с-х производства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Инженерный институт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Строительство и управление недвижимостью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Технологические машины и переработка материалов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Эксплуатация и тех сервис машин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Электроснабжение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Институт прикладной математики и информац. технологий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Информатика и информац технологии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55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Математика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Институт экономики и управления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Бухгалтерский учет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Финансы и кредит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Экономика и управление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Медицинский институт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Биология</a:t>
                      </a: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301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Мед кибернетика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Пропедевтика внутренних болезней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57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ВСЕГО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ChangeArrowheads="1"/>
          </p:cNvSpPr>
          <p:nvPr/>
        </p:nvSpPr>
        <p:spPr bwMode="auto">
          <a:xfrm>
            <a:off x="0" y="2255838"/>
            <a:ext cx="1841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 anchor="ctr">
            <a:spAutoFit/>
          </a:bodyPr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3315" name="Rectangle 10"/>
          <p:cNvSpPr>
            <a:spLocks noChangeArrowheads="1"/>
          </p:cNvSpPr>
          <p:nvPr/>
        </p:nvSpPr>
        <p:spPr bwMode="auto">
          <a:xfrm>
            <a:off x="0" y="5465763"/>
            <a:ext cx="1841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 anchor="ctr">
            <a:spAutoFit/>
          </a:bodyPr>
          <a:lstStyle/>
          <a:p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1331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827088"/>
            <a:ext cx="10347325" cy="722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179388" y="220663"/>
            <a:ext cx="10260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ctr">
            <a:spAutoFit/>
          </a:bodyPr>
          <a:lstStyle>
            <a:lvl1pPr>
              <a:lnSpc>
                <a:spcPct val="95000"/>
              </a:lnSpc>
              <a:spcAft>
                <a:spcPts val="1525"/>
              </a:spcAft>
              <a:buClr>
                <a:srgbClr val="000000"/>
              </a:buClr>
              <a:buSzPct val="100000"/>
              <a:buFont typeface="Times New Roman" pitchFamily="18" charset="0"/>
              <a:defRPr sz="35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>
              <a:lnSpc>
                <a:spcPct val="95000"/>
              </a:lnSpc>
              <a:spcAft>
                <a:spcPts val="1225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>
              <a:lnSpc>
                <a:spcPct val="95000"/>
              </a:lnSpc>
              <a:spcAft>
                <a:spcPts val="913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>
              <a:lnSpc>
                <a:spcPct val="95000"/>
              </a:lnSpc>
              <a:spcAft>
                <a:spcPts val="6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5813" indent="-227013">
              <a:lnSpc>
                <a:spcPct val="95000"/>
              </a:lnSpc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30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02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74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4613" indent="-227013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313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198A8A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u="none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Рейтинг кафедр по баллам за НИД в 2019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44538" y="323850"/>
            <a:ext cx="8913812" cy="90011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tx1"/>
                </a:solidFill>
                <a:effectLst/>
                <a:latin typeface="Times New Roman" pitchFamily="18" charset="0"/>
                <a:cs typeface="Arial" charset="0"/>
              </a:rPr>
              <a:t>Патенты на изобретения и полезные модели</a:t>
            </a:r>
            <a:endParaRPr lang="ru-RU" altLang="ru-RU" sz="280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331913"/>
          <a:ext cx="9801225" cy="6346825"/>
        </p:xfrm>
        <a:graphic>
          <a:graphicData uri="http://schemas.openxmlformats.org/drawingml/2006/table">
            <a:tbl>
              <a:tblPr/>
              <a:tblGrid>
                <a:gridCol w="3052763"/>
                <a:gridCol w="3821112"/>
                <a:gridCol w="2927350"/>
              </a:tblGrid>
              <a:tr h="581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НПР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Название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Данные патента</a:t>
                      </a: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 и др.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материала, патент на полезную модель 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23.04.2019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54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 и др.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Устройство для импульсной штамповки деталей из трубчатых заготовок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06.02.2019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5407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 и др.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Устройство для импульсной штамповки деталей из трубчатых заготовок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06.02.2019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969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 и др.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03.04.2019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Боташев А.Ю. и др.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Импульсная машина для обработки давлением листового материала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полезную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24.05.2019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20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Узденов М.А.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др.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rPr>
                        <a:t>Увеличительная пластика внутипочечной лоханки</a:t>
                      </a:r>
                    </a:p>
                  </a:txBody>
                  <a:tcPr marL="0" marR="0" marT="5292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Aft>
                          <a:spcPts val="15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31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1pPr>
                      <a:lvl2pPr marL="457200">
                        <a:lnSpc>
                          <a:spcPct val="95000"/>
                        </a:lnSpc>
                        <a:spcAft>
                          <a:spcPts val="12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6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2pPr>
                      <a:lvl3pPr marL="914400">
                        <a:lnSpc>
                          <a:spcPct val="95000"/>
                        </a:lnSpc>
                        <a:spcAft>
                          <a:spcPts val="9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2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3pPr>
                      <a:lvl4pPr marL="1371600">
                        <a:lnSpc>
                          <a:spcPct val="95000"/>
                        </a:lnSpc>
                        <a:spcAft>
                          <a:spcPts val="6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4pPr>
                      <a:lvl5pPr marL="1828800">
                        <a:lnSpc>
                          <a:spcPct val="95000"/>
                        </a:lnSpc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5pPr>
                      <a:lvl6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6pPr>
                      <a:lvl7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7pPr>
                      <a:lvl8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8pPr>
                      <a:lvl9pPr indent="-228600" defTabSz="449263" eaLnBrk="0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3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 sz="2000">
                          <a:solidFill>
                            <a:srgbClr val="198A8A"/>
                          </a:solidFill>
                          <a:latin typeface="Times New Roman" pitchFamily="18" charset="0"/>
                          <a:ea typeface="Lucida Sans Unicode" pitchFamily="34" charset="0"/>
                          <a:cs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Патент на изобретение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02.12. 2019</a:t>
                      </a:r>
                    </a:p>
                  </a:txBody>
                  <a:tcPr marL="0" marR="0" marT="5292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1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21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10858</TotalTime>
  <Words>2093</Words>
  <Application>Microsoft Office PowerPoint</Application>
  <PresentationFormat>Произвольный</PresentationFormat>
  <Paragraphs>596</Paragraphs>
  <Slides>33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4" baseType="lpstr">
      <vt:lpstr>Arial</vt:lpstr>
      <vt:lpstr>Lucida Sans Unicode</vt:lpstr>
      <vt:lpstr>Tahoma</vt:lpstr>
      <vt:lpstr>Times New Roman</vt:lpstr>
      <vt:lpstr>Calibri</vt:lpstr>
      <vt:lpstr>Arial Unicode MS</vt:lpstr>
      <vt:lpstr>Segoe UI</vt:lpstr>
      <vt:lpstr>Microsoft YaHei</vt:lpstr>
      <vt:lpstr>Mangal</vt:lpstr>
      <vt:lpstr>Тема Office</vt:lpstr>
      <vt:lpstr>Лист Microsoft Excel 97-2003</vt:lpstr>
      <vt:lpstr>О результатах и планах НИР Академии  Отчет проректора НРИиМС за 2019 г.</vt:lpstr>
      <vt:lpstr>Сравнительный анализ  публикационной активности профессорско-преподавательского состава СКГА за 2019 год </vt:lpstr>
      <vt:lpstr>Научные публикации сотрудников СевКавГГТА за 2019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Патенты на изобретения и полезные модели</vt:lpstr>
      <vt:lpstr>Презентация PowerPoint</vt:lpstr>
      <vt:lpstr>Презентация PowerPoint</vt:lpstr>
      <vt:lpstr>Презентация PowerPoint</vt:lpstr>
      <vt:lpstr>Конференция СКГА 2019</vt:lpstr>
      <vt:lpstr>Мероприятия, проведенные НОМУС СКГА  в 2019 году</vt:lpstr>
      <vt:lpstr>Сравнительный анализ результативности НИРС</vt:lpstr>
      <vt:lpstr>Презентация PowerPoint</vt:lpstr>
      <vt:lpstr>Подготовка кадров высшей квалификации</vt:lpstr>
      <vt:lpstr>Аспирантура</vt:lpstr>
      <vt:lpstr>Аспирантура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Патенты на изобретения и полезные модели, полученные аспирантами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Результативность деятельности научного общества молодых ученых и студентов Северо-Кавказской государственной академии  в 2018 году</vt:lpstr>
      <vt:lpstr>Мероприятия, проведенные НОМУС СевКавГГТА  в 2018 году</vt:lpstr>
      <vt:lpstr>Результативность научно-исследовательской деятельности студентов в 2018 году</vt:lpstr>
      <vt:lpstr>Мероприятия по стимулированию НИР в 2020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KatchievaFatima</cp:lastModifiedBy>
  <cp:revision>622</cp:revision>
  <cp:lastPrinted>2020-03-04T06:46:26Z</cp:lastPrinted>
  <dcterms:created xsi:type="dcterms:W3CDTF">2010-02-16T10:29:28Z</dcterms:created>
  <dcterms:modified xsi:type="dcterms:W3CDTF">2020-03-25T09:57:25Z</dcterms:modified>
</cp:coreProperties>
</file>