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media/image39.jpg" ContentType="image/jpeg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36.jpg" ContentType="image/jpeg"/>
  <Override PartName="/ppt/media/image137.jpg" ContentType="image/jpeg"/>
  <Override PartName="/ppt/media/image138.jpg" ContentType="image/jpeg"/>
  <Override PartName="/ppt/media/image139.jpg" ContentType="image/jpeg"/>
  <Override PartName="/ppt/media/image14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306" r:id="rId2"/>
    <p:sldId id="347" r:id="rId3"/>
    <p:sldId id="348" r:id="rId4"/>
    <p:sldId id="426" r:id="rId5"/>
    <p:sldId id="319" r:id="rId6"/>
    <p:sldId id="440" r:id="rId7"/>
    <p:sldId id="441" r:id="rId8"/>
    <p:sldId id="439" r:id="rId9"/>
    <p:sldId id="436" r:id="rId10"/>
    <p:sldId id="442" r:id="rId11"/>
    <p:sldId id="443" r:id="rId12"/>
    <p:sldId id="444" r:id="rId13"/>
    <p:sldId id="349" r:id="rId14"/>
    <p:sldId id="350" r:id="rId15"/>
    <p:sldId id="351" r:id="rId16"/>
    <p:sldId id="325" r:id="rId17"/>
    <p:sldId id="314" r:id="rId18"/>
    <p:sldId id="425" r:id="rId19"/>
    <p:sldId id="429" r:id="rId20"/>
    <p:sldId id="430" r:id="rId21"/>
    <p:sldId id="431" r:id="rId22"/>
    <p:sldId id="420" r:id="rId23"/>
    <p:sldId id="390" r:id="rId24"/>
    <p:sldId id="391" r:id="rId25"/>
    <p:sldId id="392" r:id="rId26"/>
    <p:sldId id="393" r:id="rId27"/>
    <p:sldId id="396" r:id="rId28"/>
    <p:sldId id="397" r:id="rId29"/>
    <p:sldId id="398" r:id="rId30"/>
    <p:sldId id="401" r:id="rId31"/>
    <p:sldId id="402" r:id="rId32"/>
    <p:sldId id="404" r:id="rId33"/>
    <p:sldId id="405" r:id="rId34"/>
    <p:sldId id="406" r:id="rId35"/>
    <p:sldId id="407" r:id="rId36"/>
    <p:sldId id="409" r:id="rId37"/>
    <p:sldId id="410" r:id="rId38"/>
    <p:sldId id="411" r:id="rId39"/>
    <p:sldId id="412" r:id="rId40"/>
    <p:sldId id="413" r:id="rId41"/>
    <p:sldId id="414" r:id="rId42"/>
    <p:sldId id="415" r:id="rId43"/>
    <p:sldId id="416" r:id="rId44"/>
    <p:sldId id="417" r:id="rId45"/>
    <p:sldId id="418" r:id="rId46"/>
    <p:sldId id="419" r:id="rId47"/>
    <p:sldId id="384" r:id="rId48"/>
    <p:sldId id="434" r:id="rId49"/>
    <p:sldId id="386" r:id="rId50"/>
    <p:sldId id="387" r:id="rId51"/>
    <p:sldId id="421" r:id="rId52"/>
    <p:sldId id="437" r:id="rId53"/>
    <p:sldId id="433" r:id="rId54"/>
    <p:sldId id="323" r:id="rId5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E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3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hma\Desktop\&#1056;&#1077;&#1081;&#1090;&#1080;&#1085;&#1075;%20&#1080;%20&#1086;&#1090;&#1095;%20&#1087;&#1088;&#1086;&#1088;&#1077;&#1082;&#1090;&#1086;&#1088;&#1072;%20&#8212;%20&#1082;&#1086;&#1087;&#1080;&#1103;\&#1047;&#1072;%202025%20&#1075;&#1086;&#1076;\&#1056;&#1077;&#1081;&#1090;&#1080;&#1085;&#1075;%202018+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обучающихся (%)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</c:dPt>
          <c:dLbls>
            <c:dLbl>
              <c:idx val="0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1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2"/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700" b="0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7F91CFC-8513-41B3-ADEC-85337B805E45}" type="PERCENTAGE">
                      <a:rPr lang="en-US" sz="7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rPr>
                      <a:pPr>
                        <a:defRPr sz="700">
                          <a:solidFill>
                            <a:schemeClr val="lt1"/>
                          </a:solidFill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dlblFieldTable/>
                  <c15:showDataLabelsRange val="0"/>
                </c:ext>
              </c:extLst>
            </c:dLbl>
            <c:dLbl>
              <c:idx val="3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4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5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6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dLbl>
              <c:idx val="7"/>
              <c:spPr>
                <a:gradFill rotWithShape="1">
                  <a:gsLst>
                    <a:gs pos="0">
                      <a:prstClr val="black">
                        <a:shade val="51000"/>
                        <a:satMod val="130000"/>
                      </a:prstClr>
                    </a:gs>
                    <a:gs pos="80000">
                      <a:prstClr val="black">
                        <a:shade val="93000"/>
                        <a:satMod val="130000"/>
                      </a:prstClr>
                    </a:gs>
                    <a:gs pos="100000">
                      <a:prstClr val="black">
                        <a:shade val="94000"/>
                        <a:satMod val="135000"/>
                      </a:prstClr>
                    </a:gs>
                  </a:gsLst>
                  <a:lin ang="16200000" scaled="0"/>
                </a:gradFill>
                <a:ln w="9525">
                  <a:noFill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>
                  <a:bevelT w="63500" h="25400"/>
                </a:sp3d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</c:extLst>
            </c:dLbl>
            <c:spPr>
              <a:solidFill>
                <a:prstClr val="white">
                  <a:alpha val="75000"/>
                </a:prstClr>
              </a:solidFill>
              <a:ln w="9525"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Лист1!$A$2:$A$9</c:f>
              <c:strCache>
                <c:ptCount val="8"/>
                <c:pt idx="0">
                  <c:v>ИЭиУ</c:v>
                </c:pt>
                <c:pt idx="1">
                  <c:v>АИ</c:v>
                </c:pt>
                <c:pt idx="2">
                  <c:v>МИ</c:v>
                </c:pt>
                <c:pt idx="3">
                  <c:v>ИИ</c:v>
                </c:pt>
                <c:pt idx="4">
                  <c:v>ИЦТ</c:v>
                </c:pt>
                <c:pt idx="5">
                  <c:v>ЮИ</c:v>
                </c:pt>
                <c:pt idx="6">
                  <c:v>ИДиЛ</c:v>
                </c:pt>
                <c:pt idx="7">
                  <c:v>СПК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5.38</c:v>
                </c:pt>
                <c:pt idx="1">
                  <c:v>7.71</c:v>
                </c:pt>
                <c:pt idx="2">
                  <c:v>31.24</c:v>
                </c:pt>
                <c:pt idx="3">
                  <c:v>7.64</c:v>
                </c:pt>
                <c:pt idx="4">
                  <c:v>9.17</c:v>
                </c:pt>
                <c:pt idx="5">
                  <c:v>9.49</c:v>
                </c:pt>
                <c:pt idx="6">
                  <c:v>3</c:v>
                </c:pt>
                <c:pt idx="7">
                  <c:v>26.38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hPercent val="100"/>
      <c:rotY val="23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8326374256682433"/>
          <c:y val="5.2195246427529894E-2"/>
          <c:w val="0.4991245754318045"/>
          <c:h val="0.6261485685268819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3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зав.каф.</c:v>
                </c:pt>
                <c:pt idx="1">
                  <c:v>профессор</c:v>
                </c:pt>
                <c:pt idx="2">
                  <c:v>доцент</c:v>
                </c:pt>
                <c:pt idx="3">
                  <c:v>старший преподаватель </c:v>
                </c:pt>
                <c:pt idx="4">
                  <c:v>преподаватель </c:v>
                </c:pt>
                <c:pt idx="5">
                  <c:v>ассистент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23</c:v>
                </c:pt>
                <c:pt idx="1">
                  <c:v>18</c:v>
                </c:pt>
                <c:pt idx="2">
                  <c:v>118</c:v>
                </c:pt>
                <c:pt idx="3">
                  <c:v>68</c:v>
                </c:pt>
                <c:pt idx="4">
                  <c:v>1</c:v>
                </c:pt>
                <c:pt idx="5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693880106382893E-3"/>
          <c:y val="5.4319766868032915E-2"/>
          <c:w val="0.32887424935615334"/>
          <c:h val="0.810329128845817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'Баллы по годам'!$AB$2</c:f>
              <c:strCache>
                <c:ptCount val="1"/>
                <c:pt idx="0">
                  <c:v>Scopus Q3+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годам'!$AB$3:$AB$10</c:f>
              <c:numCache>
                <c:formatCode>0</c:formatCode>
                <c:ptCount val="8"/>
                <c:pt idx="0">
                  <c:v>5100</c:v>
                </c:pt>
                <c:pt idx="1">
                  <c:v>5400</c:v>
                </c:pt>
                <c:pt idx="2">
                  <c:v>1200</c:v>
                </c:pt>
                <c:pt idx="3">
                  <c:v>1800</c:v>
                </c:pt>
                <c:pt idx="4">
                  <c:v>900</c:v>
                </c:pt>
                <c:pt idx="5">
                  <c:v>300</c:v>
                </c:pt>
                <c:pt idx="6">
                  <c:v>4200</c:v>
                </c:pt>
                <c:pt idx="7">
                  <c:v>4500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E4-4847-878F-296FFB0AD453}"/>
            </c:ext>
          </c:extLst>
        </c:ser>
        <c:ser>
          <c:idx val="2"/>
          <c:order val="1"/>
          <c:tx>
            <c:strRef>
              <c:f>'Баллы по годам'!$AC$2</c:f>
              <c:strCache>
                <c:ptCount val="1"/>
                <c:pt idx="0">
                  <c:v>Scopus &lt;Q3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годам'!$AC$3:$AC$10</c:f>
              <c:numCache>
                <c:formatCode>0</c:formatCode>
                <c:ptCount val="8"/>
                <c:pt idx="0">
                  <c:v>1500</c:v>
                </c:pt>
                <c:pt idx="1">
                  <c:v>7500</c:v>
                </c:pt>
                <c:pt idx="2">
                  <c:v>3000</c:v>
                </c:pt>
                <c:pt idx="3">
                  <c:v>4500</c:v>
                </c:pt>
                <c:pt idx="4">
                  <c:v>4200</c:v>
                </c:pt>
                <c:pt idx="5">
                  <c:v>5700</c:v>
                </c:pt>
                <c:pt idx="6">
                  <c:v>6900</c:v>
                </c:pt>
                <c:pt idx="7">
                  <c:v>3900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E4-4847-878F-296FFB0AD453}"/>
            </c:ext>
          </c:extLst>
        </c:ser>
        <c:ser>
          <c:idx val="0"/>
          <c:order val="2"/>
          <c:tx>
            <c:strRef>
              <c:f>'Баллы по годам'!$AD$2</c:f>
              <c:strCache>
                <c:ptCount val="1"/>
                <c:pt idx="0">
                  <c:v>ВАК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годам'!$AD$3:$AD$10</c:f>
              <c:numCache>
                <c:formatCode>0</c:formatCode>
                <c:ptCount val="8"/>
                <c:pt idx="0">
                  <c:v>17091</c:v>
                </c:pt>
                <c:pt idx="1">
                  <c:v>23932.699999999993</c:v>
                </c:pt>
                <c:pt idx="2">
                  <c:v>14650.000000000002</c:v>
                </c:pt>
                <c:pt idx="3">
                  <c:v>13100</c:v>
                </c:pt>
                <c:pt idx="4">
                  <c:v>14016.499999999998</c:v>
                </c:pt>
                <c:pt idx="5">
                  <c:v>17250</c:v>
                </c:pt>
                <c:pt idx="6">
                  <c:v>24450</c:v>
                </c:pt>
                <c:pt idx="7">
                  <c:v>32890.432000000001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E4-4847-878F-296FFB0AD453}"/>
            </c:ext>
          </c:extLst>
        </c:ser>
        <c:ser>
          <c:idx val="3"/>
          <c:order val="3"/>
          <c:tx>
            <c:strRef>
              <c:f>'Баллы по годам'!$AE$2</c:f>
              <c:strCache>
                <c:ptCount val="1"/>
                <c:pt idx="0">
                  <c:v>Проч.публикации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годам'!$AE$3:$AE$10</c:f>
              <c:numCache>
                <c:formatCode>0</c:formatCode>
                <c:ptCount val="8"/>
                <c:pt idx="0">
                  <c:v>5259.8399999999965</c:v>
                </c:pt>
                <c:pt idx="1">
                  <c:v>8681.3500000000022</c:v>
                </c:pt>
                <c:pt idx="2">
                  <c:v>10032.499999999995</c:v>
                </c:pt>
                <c:pt idx="3">
                  <c:v>13110.94000000001</c:v>
                </c:pt>
                <c:pt idx="4">
                  <c:v>20595.690000000002</c:v>
                </c:pt>
                <c:pt idx="5">
                  <c:v>17104.700000000004</c:v>
                </c:pt>
                <c:pt idx="6">
                  <c:v>21722.499939999987</c:v>
                </c:pt>
                <c:pt idx="7">
                  <c:v>6680.0999999999913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DE4-4847-878F-296FFB0AD453}"/>
            </c:ext>
          </c:extLst>
        </c:ser>
        <c:ser>
          <c:idx val="4"/>
          <c:order val="4"/>
          <c:tx>
            <c:strRef>
              <c:f>'Баллы по годам'!$AF$2</c:f>
              <c:strCache>
                <c:ptCount val="1"/>
                <c:pt idx="0">
                  <c:v>Патенты, гранты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годам'!$AF$3:$AF$10</c:f>
              <c:numCache>
                <c:formatCode>0</c:formatCode>
                <c:ptCount val="8"/>
                <c:pt idx="0">
                  <c:v>1209.8724999999999</c:v>
                </c:pt>
                <c:pt idx="1">
                  <c:v>1203.5999999999999</c:v>
                </c:pt>
                <c:pt idx="2">
                  <c:v>1185</c:v>
                </c:pt>
                <c:pt idx="3">
                  <c:v>1597</c:v>
                </c:pt>
                <c:pt idx="4">
                  <c:v>1200</c:v>
                </c:pt>
                <c:pt idx="5">
                  <c:v>2150</c:v>
                </c:pt>
                <c:pt idx="6">
                  <c:v>2134.8500000000004</c:v>
                </c:pt>
                <c:pt idx="7">
                  <c:v>1399.9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DE4-4847-878F-296FFB0AD453}"/>
            </c:ext>
          </c:extLst>
        </c:ser>
        <c:ser>
          <c:idx val="5"/>
          <c:order val="5"/>
          <c:tx>
            <c:strRef>
              <c:f>'Баллы по годам'!$AG$2</c:f>
              <c:strCache>
                <c:ptCount val="1"/>
                <c:pt idx="0">
                  <c:v>Выставки (диз.)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годам'!$AG$3:$AG$10</c:f>
              <c:numCache>
                <c:formatCode>0</c:formatCode>
                <c:ptCount val="8"/>
                <c:pt idx="0">
                  <c:v>2837.5</c:v>
                </c:pt>
                <c:pt idx="1">
                  <c:v>862.5</c:v>
                </c:pt>
                <c:pt idx="2">
                  <c:v>1210</c:v>
                </c:pt>
                <c:pt idx="3">
                  <c:v>790</c:v>
                </c:pt>
                <c:pt idx="4">
                  <c:v>457.5</c:v>
                </c:pt>
                <c:pt idx="5">
                  <c:v>337.5</c:v>
                </c:pt>
                <c:pt idx="6">
                  <c:v>518</c:v>
                </c:pt>
                <c:pt idx="7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DE4-4847-878F-296FFB0AD453}"/>
            </c:ext>
          </c:extLst>
        </c:ser>
        <c:ser>
          <c:idx val="6"/>
          <c:order val="6"/>
          <c:tx>
            <c:strRef>
              <c:f>'Баллы по годам'!$AH$2</c:f>
              <c:strCache>
                <c:ptCount val="1"/>
                <c:pt idx="0">
                  <c:v>Конференции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годам'!$AH$3:$AH$10</c:f>
              <c:numCache>
                <c:formatCode>0</c:formatCode>
                <c:ptCount val="8"/>
                <c:pt idx="0">
                  <c:v>2404.9799999999996</c:v>
                </c:pt>
                <c:pt idx="1">
                  <c:v>5499.98</c:v>
                </c:pt>
                <c:pt idx="2">
                  <c:v>2380</c:v>
                </c:pt>
                <c:pt idx="3">
                  <c:v>2845.62</c:v>
                </c:pt>
                <c:pt idx="4">
                  <c:v>3304.14</c:v>
                </c:pt>
                <c:pt idx="5">
                  <c:v>337.5</c:v>
                </c:pt>
                <c:pt idx="6">
                  <c:v>3595</c:v>
                </c:pt>
                <c:pt idx="7">
                  <c:v>5468.7150000000001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6DE4-4847-878F-296FFB0AD453}"/>
            </c:ext>
          </c:extLst>
        </c:ser>
        <c:ser>
          <c:idx val="7"/>
          <c:order val="7"/>
          <c:tx>
            <c:strRef>
              <c:f>'Баллы по годам'!$AI$2</c:f>
              <c:strCache>
                <c:ptCount val="1"/>
                <c:pt idx="0">
                  <c:v>НИРС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'Баллы по годам'!$AA$3:$AA$10</c:f>
              <c:numCache>
                <c:formatCode>General</c:formatCod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</c:numCache>
            </c:numRef>
          </c:cat>
          <c:val>
            <c:numRef>
              <c:f>'Баллы по годам'!$AI$3:$AI$10</c:f>
              <c:numCache>
                <c:formatCode>0</c:formatCode>
                <c:ptCount val="8"/>
                <c:pt idx="0">
                  <c:v>3880</c:v>
                </c:pt>
                <c:pt idx="1">
                  <c:v>2845</c:v>
                </c:pt>
                <c:pt idx="2">
                  <c:v>2924.375</c:v>
                </c:pt>
                <c:pt idx="3">
                  <c:v>2881.5</c:v>
                </c:pt>
                <c:pt idx="4">
                  <c:v>4017.0475000000006</c:v>
                </c:pt>
                <c:pt idx="5">
                  <c:v>3940</c:v>
                </c:pt>
                <c:pt idx="6">
                  <c:v>6289.9999850000004</c:v>
                </c:pt>
                <c:pt idx="7">
                  <c:v>3430.5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6DE4-4847-878F-296FFB0AD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714104720"/>
        <c:axId val="-71409710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8"/>
                <c:order val="8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'Баллы по годам'!$AK$2</c15:sqref>
                        </c15:formulaRef>
                      </c:ext>
                    </c:extLst>
                    <c:strCache>
                      <c:ptCount val="1"/>
                      <c:pt idx="0">
                        <c:v>Белый список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'Баллы по годам'!$AA$3:$AA$10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  <c:pt idx="7">
                        <c:v>2025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'Баллы по годам'!$AK$3:$AK$10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6">
                        <c:v>10894</c:v>
                      </c:pt>
                      <c:pt idx="7" formatCode="0">
                        <c:v>8252.7999999999993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8-6DE4-4847-878F-296FFB0AD453}"/>
                  </c:ext>
                </c:extLst>
              </c15:ser>
            </c15:filteredBarSeries>
          </c:ext>
        </c:extLst>
      </c:barChart>
      <c:catAx>
        <c:axId val="-71410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4097104"/>
        <c:crosses val="autoZero"/>
        <c:auto val="1"/>
        <c:lblAlgn val="ctr"/>
        <c:lblOffset val="100"/>
        <c:noMultiLvlLbl val="0"/>
      </c:catAx>
      <c:valAx>
        <c:axId val="-71409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410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ln>
          <a:noFill/>
        </a:ln>
        <a:effectLst>
          <a:outerShdw blurRad="50800" dist="13462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prst="relaxedInset"/>
          <a:contourClr>
            <a:schemeClr val="accent1">
              <a:lumMod val="20000"/>
              <a:lumOff val="80000"/>
            </a:schemeClr>
          </a:contourClr>
        </a:sp3d>
      </c:spPr>
    </c:sideWall>
    <c:backWall>
      <c:thickness val="0"/>
      <c:spPr>
        <a:noFill/>
        <a:ln>
          <a:solidFill>
            <a:schemeClr val="accent1">
              <a:lumMod val="20000"/>
              <a:lumOff val="80000"/>
            </a:schemeClr>
          </a:solidFill>
        </a:ln>
        <a:effectLst>
          <a:outerShdw blurRad="50800" dist="13462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prst="relaxedInset"/>
          <a:contourClr>
            <a:schemeClr val="accent1">
              <a:lumMod val="20000"/>
              <a:lumOff val="80000"/>
            </a:schemeClr>
          </a:contourClr>
        </a:sp3d>
      </c:spPr>
    </c:backWall>
    <c:plotArea>
      <c:layout>
        <c:manualLayout>
          <c:layoutTarget val="inner"/>
          <c:xMode val="edge"/>
          <c:yMode val="edge"/>
          <c:x val="0.1147416877661025"/>
          <c:y val="2.8868804828450497E-2"/>
          <c:w val="0.53664286204757627"/>
          <c:h val="0.9037825349956255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Остаток на 01.01.2025 г. - 22 579,9 тыс. руб.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01600"/>
            </a:sp3d>
          </c:spPr>
          <c:invertIfNegative val="0"/>
          <c:dLbls>
            <c:dLbl>
              <c:idx val="0"/>
              <c:layout>
                <c:manualLayout>
                  <c:x val="2.3556623538260502E-3"/>
                  <c:y val="-4.114010737325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Лист1!$B$2</c:f>
              <c:numCache>
                <c:formatCode>#\ ##0.0</c:formatCode>
                <c:ptCount val="1"/>
                <c:pt idx="0">
                  <c:v>22579.9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1"/>
          <c:tx>
            <c:strRef>
              <c:f>Лист1!$C$1</c:f>
              <c:strCache>
                <c:ptCount val="1"/>
                <c:pt idx="0">
                  <c:v>Субсидия на выполнение государственного задания - 398 089,7 тыс. руб.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cmpd="sng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7150" dist="19050" dir="5400000" sx="196000" sy="196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 prstMaterial="metal">
              <a:bevelT w="1016000" prst="relaxedInset"/>
              <a:contourClr>
                <a:schemeClr val="accent1">
                  <a:lumMod val="20000"/>
                  <a:lumOff val="80000"/>
                </a:schemeClr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cmpd="sng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outerShdw blurRad="57150" dist="1295400" dir="5400000" sx="196000" sy="196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 prstMaterial="metal">
                <a:bevelT w="1016000" h="69850" prst="relaxedInset"/>
                <a:contourClr>
                  <a:schemeClr val="accent1">
                    <a:lumMod val="20000"/>
                    <a:lumOff val="80000"/>
                  </a:schemeClr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CCC-4D3E-9654-25D484B5B294}"/>
              </c:ext>
            </c:extLst>
          </c:dPt>
          <c:dLbls>
            <c:dLbl>
              <c:idx val="0"/>
              <c:layout>
                <c:manualLayout>
                  <c:x val="1.0600480592217226E-2"/>
                  <c:y val="-2.5712567108281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Лист1!$C$2</c:f>
              <c:numCache>
                <c:formatCode>#\ ##0.0</c:formatCode>
                <c:ptCount val="1"/>
                <c:pt idx="0">
                  <c:v>398089.7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2"/>
          <c:tx>
            <c:strRef>
              <c:f>Лист1!$D$1</c:f>
              <c:strCache>
                <c:ptCount val="1"/>
                <c:pt idx="0">
                  <c:v>Субсидии на иные цели  - 146 144,0 тыс. руб.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>
              <a:outerShdw blurRad="95250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dLbl>
              <c:idx val="0"/>
              <c:layout>
                <c:manualLayout>
                  <c:x val="2.3556623538260501E-2"/>
                  <c:y val="-2.82838238191098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Лист1!$D$2</c:f>
              <c:numCache>
                <c:formatCode>#\ ##0.0</c:formatCode>
                <c:ptCount val="1"/>
                <c:pt idx="0">
                  <c:v>146144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4"/>
          <c:order val="3"/>
          <c:tx>
            <c:strRef>
              <c:f>Лист1!$E$1</c:f>
              <c:strCache>
                <c:ptCount val="1"/>
                <c:pt idx="0">
                  <c:v>Средства от приносящей доход деятельности - 528 841,6 тыс. руб.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  <a:bevelB w="107950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7150" dist="19050" dir="5400000" sx="195000" sy="195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prst="relaxedInset"/>
                <a:bevelB w="13335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CC-4D3E-9654-25D484B5B294}"/>
              </c:ext>
            </c:extLst>
          </c:dPt>
          <c:dLbls>
            <c:dLbl>
              <c:idx val="0"/>
              <c:layout>
                <c:manualLayout>
                  <c:x val="1.7667467653695375E-2"/>
                  <c:y val="-3.59975939515943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Лист1!$E$2</c:f>
              <c:numCache>
                <c:formatCode>#\ ##0.0</c:formatCode>
                <c:ptCount val="1"/>
                <c:pt idx="0">
                  <c:v>528841.6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4"/>
          <c:tx>
            <c:strRef>
              <c:f>Лист1!$F$1</c:f>
              <c:strCache>
                <c:ptCount val="1"/>
                <c:pt idx="0">
                  <c:v>Средства обязательного медицинского страхования - 6 673,4 тыс. руб.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c:spPr>
          <c:invertIfNegative val="0"/>
          <c:dLbls>
            <c:dLbl>
              <c:idx val="0"/>
              <c:layout>
                <c:manualLayout>
                  <c:x val="1.7667467653695288E-2"/>
                  <c:y val="-5.6567647638219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Лист1!$F$2</c:f>
              <c:numCache>
                <c:formatCode>#\ ##0.0</c:formatCode>
                <c:ptCount val="1"/>
                <c:pt idx="0">
                  <c:v>6673.4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0CCC-4D3E-9654-25D484B5B294}"/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 xmlns:c16="http://schemas.microsoft.com/office/drawing/2014/chart">
                      <c:ext uri="{02D57815-91ED-43cb-92C2-25804820EDAC}">
                        <c15:formulaRef>
                          <c15:sqref>Лист1!$A$2</c15:sqref>
                        </c15:formulaRef>
                      </c:ext>
                    </c:extLst>
                    <c:strCache>
                      <c:ptCount val="1"/>
                      <c:pt idx="0">
                        <c:v>Категория 1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714102544"/>
        <c:axId val="-714100368"/>
        <c:axId val="0"/>
      </c:bar3DChart>
      <c:catAx>
        <c:axId val="-714102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4100368"/>
        <c:crosses val="autoZero"/>
        <c:auto val="1"/>
        <c:lblAlgn val="ctr"/>
        <c:lblOffset val="100"/>
        <c:noMultiLvlLbl val="0"/>
      </c:catAx>
      <c:valAx>
        <c:axId val="-71410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0070C0"/>
              </a:solidFill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410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61046042355797"/>
          <c:y val="9.8067555744721077E-2"/>
          <c:w val="0.35038956534319865"/>
          <c:h val="0.827325849471518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558758579613771E-2"/>
          <c:y val="3.9895812448352566E-2"/>
          <c:w val="0.86963201986259553"/>
          <c:h val="0.714646287827589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matte"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62-4EF2-8995-CC4BB2C7BA2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62-4EF2-8995-CC4BB2C7BA22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962-4EF2-8995-CC4BB2C7BA22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962-4EF2-8995-CC4BB2C7BA2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0B3-4BF6-A636-132D6DD5E0EE}"/>
              </c:ext>
            </c:extLst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40B3-4BF6-A636-132D6DD5E0EE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0B3-4BF6-A636-132D6DD5E0EE}"/>
              </c:ext>
            </c:extLst>
          </c:dPt>
          <c:dLbls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Основные виды деятельности - 456 577,8 тыс. руб.</c:v>
                </c:pt>
                <c:pt idx="1">
                  <c:v>Доходы от собственности - 2 824,5 тыс. руб.</c:v>
                </c:pt>
                <c:pt idx="2">
                  <c:v>Общежития - 13 397,7 тыс. руб.</c:v>
                </c:pt>
                <c:pt idx="3">
                  <c:v>Структурные подразделения (бассейн, отдел по подготовке водителей, ФОКи и др.) - 12 585,8 тыс. руб.</c:v>
                </c:pt>
                <c:pt idx="4">
                  <c:v>Гранты в форме субсидии (Росмолодежь, РДДМ) - 21 958,8 тыс. руб.</c:v>
                </c:pt>
                <c:pt idx="5">
                  <c:v>ЦОиТ иностранных граждан - 14 914,9 тыс. руб.</c:v>
                </c:pt>
                <c:pt idx="6">
                  <c:v>ЦСУЗОВОУ - 2 885,4 тыс. руб.</c:v>
                </c:pt>
                <c:pt idx="7">
                  <c:v>Прочие - 3 666,7 тыс. руб.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0.86299999999999999</c:v>
                </c:pt>
                <c:pt idx="1">
                  <c:v>5.0000000000000001E-3</c:v>
                </c:pt>
                <c:pt idx="2">
                  <c:v>2.5000000000000001E-2</c:v>
                </c:pt>
                <c:pt idx="3">
                  <c:v>2.4E-2</c:v>
                </c:pt>
                <c:pt idx="4">
                  <c:v>4.2000000000000003E-2</c:v>
                </c:pt>
                <c:pt idx="5">
                  <c:v>2.8000000000000001E-2</c:v>
                </c:pt>
                <c:pt idx="6">
                  <c:v>5.0000000000000001E-3</c:v>
                </c:pt>
                <c:pt idx="7">
                  <c:v>7.0000000000000001E-3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962-4EF2-8995-CC4BB2C7BA2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714097648"/>
        <c:axId val="-714096016"/>
        <c:axId val="-664760816"/>
      </c:bar3DChart>
      <c:catAx>
        <c:axId val="-71409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4096016"/>
        <c:crosses val="autoZero"/>
        <c:auto val="1"/>
        <c:lblAlgn val="ctr"/>
        <c:lblOffset val="100"/>
        <c:noMultiLvlLbl val="0"/>
      </c:catAx>
      <c:valAx>
        <c:axId val="-7140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4097648"/>
        <c:crosses val="autoZero"/>
        <c:crossBetween val="between"/>
      </c:valAx>
      <c:serAx>
        <c:axId val="-6647608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71409601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755348380352242E-3"/>
          <c:y val="0.16589877745544962"/>
          <c:w val="0.71555814524559691"/>
          <c:h val="0.4047587719298244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38100">
                <a:solidFill>
                  <a:schemeClr val="lt1"/>
                </a:solidFill>
              </a:ln>
              <a:effectLst/>
              <a:sp3d contourW="381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D7-472B-9CBE-C2CE9ED527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D7-472B-9CBE-C2CE9ED527E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D7-472B-9CBE-C2CE9ED527E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D7-472B-9CBE-C2CE9ED527E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1D7-472B-9CBE-C2CE9ED527E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1D7-472B-9CBE-C2CE9ED527E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1D7-472B-9CBE-C2CE9ED527E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1D7-472B-9CBE-C2CE9ED527E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11D7-472B-9CBE-C2CE9ED527ED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1D7-472B-9CBE-C2CE9ED527ED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Оплата труда и начисления на выплаты по оплате труда - 613 611,3 тыс. руб.</c:v>
                </c:pt>
                <c:pt idx="1">
                  <c:v>Социальные и иные выплаты населению (стипендии, материальная помощь, премии) - 139 607,9 тыс. руб.</c:v>
                </c:pt>
                <c:pt idx="2">
                  <c:v>Уплата налогов, сборов и иных платежей - 23 049,8 тыс. руб.</c:v>
                </c:pt>
                <c:pt idx="3">
                  <c:v>Коммунальные услуги - 47 272,2 тыс. руб.</c:v>
                </c:pt>
                <c:pt idx="4">
                  <c:v>Капитальный ремонт -22 971,2 тыс. руб.</c:v>
                </c:pt>
                <c:pt idx="5">
                  <c:v>Работы, услуги по содержанию имущества - 35 595,2 тыс. руб.</c:v>
                </c:pt>
                <c:pt idx="6">
                  <c:v>Увеличение стоимости основных средств - 28 730,9 тыс. руб.</c:v>
                </c:pt>
                <c:pt idx="7">
                  <c:v>Увеличение стоимости материальных запасов - 37 097,4 тыс. руб.</c:v>
                </c:pt>
                <c:pt idx="8">
                  <c:v>Прочие работы, услуги - 124 422,2 тыс. руб.</c:v>
                </c:pt>
              </c:strCache>
            </c:strRef>
          </c:cat>
          <c:val>
            <c:numRef>
              <c:f>Лист1!$B$2:$B$10</c:f>
              <c:numCache>
                <c:formatCode>0%</c:formatCode>
                <c:ptCount val="9"/>
                <c:pt idx="0">
                  <c:v>0.56999999999999995</c:v>
                </c:pt>
                <c:pt idx="1">
                  <c:v>0.13</c:v>
                </c:pt>
                <c:pt idx="2">
                  <c:v>0.02</c:v>
                </c:pt>
                <c:pt idx="3">
                  <c:v>0.04</c:v>
                </c:pt>
                <c:pt idx="4">
                  <c:v>0.02</c:v>
                </c:pt>
                <c:pt idx="5">
                  <c:v>0.03</c:v>
                </c:pt>
                <c:pt idx="6">
                  <c:v>0.03</c:v>
                </c:pt>
                <c:pt idx="7">
                  <c:v>0.04</c:v>
                </c:pt>
                <c:pt idx="8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11D7-472B-9CBE-C2CE9ED527E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8"/>
        <c:txPr>
          <a:bodyPr rot="0" spcFirstLastPara="1" vertOverflow="ellipsis" vert="horz" wrap="square" anchor="ctr" anchorCtr="1"/>
          <a:lstStyle/>
          <a:p>
            <a:pPr>
              <a:spcAft>
                <a:spcPts val="0"/>
              </a:spcAft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"/>
          <c:y val="0.56093642077635031"/>
          <c:w val="0.77195924714198649"/>
          <c:h val="0.439063579223649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spcAft>
              <a:spcPts val="0"/>
            </a:spcAft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Relationship Id="rId4" Type="http://schemas.openxmlformats.org/officeDocument/2006/relationships/image" Target="../media/image70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Relationship Id="rId4" Type="http://schemas.openxmlformats.org/officeDocument/2006/relationships/image" Target="../media/image7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71783-AC19-42A4-AA15-F3E091983AEF}" type="doc">
      <dgm:prSet loTypeId="urn:microsoft.com/office/officeart/2005/8/layout/radial5" loCatId="relationship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8DEC38DE-1206-4896-9B21-8B37B63B9983}">
      <dgm:prSet phldrT="[Текст]" custT="1"/>
      <dgm:spPr/>
      <dgm:t>
        <a:bodyPr/>
        <a:lstStyle/>
        <a:p>
          <a:r>
            <a:rPr lang="ru-RU" sz="1100"/>
            <a:t>Образовательная деятельность</a:t>
          </a:r>
        </a:p>
      </dgm:t>
    </dgm:pt>
    <dgm:pt modelId="{3C6A288E-7EC5-4C5D-9EAC-8AA88F38048F}" type="parTrans" cxnId="{7A52397B-590E-465D-9418-DA67B61A2FFD}">
      <dgm:prSet/>
      <dgm:spPr/>
      <dgm:t>
        <a:bodyPr/>
        <a:lstStyle/>
        <a:p>
          <a:endParaRPr lang="ru-RU"/>
        </a:p>
      </dgm:t>
    </dgm:pt>
    <dgm:pt modelId="{966F427C-4165-46E0-B8D7-472CF0BFA9A9}" type="sibTrans" cxnId="{7A52397B-590E-465D-9418-DA67B61A2FFD}">
      <dgm:prSet/>
      <dgm:spPr/>
      <dgm:t>
        <a:bodyPr/>
        <a:lstStyle/>
        <a:p>
          <a:endParaRPr lang="ru-RU"/>
        </a:p>
      </dgm:t>
    </dgm:pt>
    <dgm:pt modelId="{F384785B-2668-4B03-9D11-18373289954D}">
      <dgm:prSet phldrT="[Текст]"/>
      <dgm:spPr/>
      <dgm:t>
        <a:bodyPr/>
        <a:lstStyle/>
        <a:p>
          <a:r>
            <a:rPr lang="ru-RU"/>
            <a:t>Разработка перспективы развития Академии</a:t>
          </a:r>
        </a:p>
      </dgm:t>
    </dgm:pt>
    <dgm:pt modelId="{178A977B-427C-42BA-8F7A-06FCD673D53A}" type="parTrans" cxnId="{DC8915DC-EB37-456B-955A-565CF7EB0C51}">
      <dgm:prSet/>
      <dgm:spPr/>
      <dgm:t>
        <a:bodyPr/>
        <a:lstStyle/>
        <a:p>
          <a:endParaRPr lang="ru-RU"/>
        </a:p>
      </dgm:t>
    </dgm:pt>
    <dgm:pt modelId="{15267A02-A44B-4B47-A6DA-E2840ADBD2B8}" type="sibTrans" cxnId="{DC8915DC-EB37-456B-955A-565CF7EB0C51}">
      <dgm:prSet/>
      <dgm:spPr/>
      <dgm:t>
        <a:bodyPr/>
        <a:lstStyle/>
        <a:p>
          <a:endParaRPr lang="ru-RU"/>
        </a:p>
      </dgm:t>
    </dgm:pt>
    <dgm:pt modelId="{1FAE9E28-8B4D-49E2-9F3E-1BC5F2709AE1}">
      <dgm:prSet phldrT="[Текст]"/>
      <dgm:spPr/>
      <dgm:t>
        <a:bodyPr/>
        <a:lstStyle/>
        <a:p>
          <a:r>
            <a:rPr lang="ru-RU"/>
            <a:t>Финансово-экономическая деятельность</a:t>
          </a:r>
        </a:p>
      </dgm:t>
    </dgm:pt>
    <dgm:pt modelId="{3BFD4AF8-43D4-40C8-8B4D-A99216FF2DA2}" type="parTrans" cxnId="{D10E4DBF-2BAF-4B25-BABC-4CBFE977C714}">
      <dgm:prSet/>
      <dgm:spPr/>
      <dgm:t>
        <a:bodyPr/>
        <a:lstStyle/>
        <a:p>
          <a:endParaRPr lang="ru-RU"/>
        </a:p>
      </dgm:t>
    </dgm:pt>
    <dgm:pt modelId="{38CD57F3-EE35-443D-ABD8-30430CEFB611}" type="sibTrans" cxnId="{D10E4DBF-2BAF-4B25-BABC-4CBFE977C714}">
      <dgm:prSet/>
      <dgm:spPr/>
      <dgm:t>
        <a:bodyPr/>
        <a:lstStyle/>
        <a:p>
          <a:endParaRPr lang="ru-RU"/>
        </a:p>
      </dgm:t>
    </dgm:pt>
    <dgm:pt modelId="{173D3A84-362B-462B-8449-B9EE1B5CCC1B}">
      <dgm:prSet phldrT="[Текст]"/>
      <dgm:spPr/>
      <dgm:t>
        <a:bodyPr/>
        <a:lstStyle/>
        <a:p>
          <a:endParaRPr lang="ru-RU"/>
        </a:p>
      </dgm:t>
    </dgm:pt>
    <dgm:pt modelId="{6F07B509-FE97-4B9B-8207-F98216F550F3}" type="parTrans" cxnId="{47CE792C-794C-4734-B739-0075FF03ADBD}">
      <dgm:prSet/>
      <dgm:spPr/>
      <dgm:t>
        <a:bodyPr/>
        <a:lstStyle/>
        <a:p>
          <a:endParaRPr lang="ru-RU"/>
        </a:p>
      </dgm:t>
    </dgm:pt>
    <dgm:pt modelId="{8D387B84-BC78-42A5-8738-491C1B9B65AF}" type="sibTrans" cxnId="{47CE792C-794C-4734-B739-0075FF03ADBD}">
      <dgm:prSet/>
      <dgm:spPr/>
      <dgm:t>
        <a:bodyPr/>
        <a:lstStyle/>
        <a:p>
          <a:endParaRPr lang="ru-RU"/>
        </a:p>
      </dgm:t>
    </dgm:pt>
    <dgm:pt modelId="{C17C23BA-3E12-45B5-ACF7-DC7A25DE5791}">
      <dgm:prSet phldrT="[Текст]"/>
      <dgm:spPr/>
      <dgm:t>
        <a:bodyPr/>
        <a:lstStyle/>
        <a:p>
          <a:r>
            <a:rPr lang="ru-RU"/>
            <a:t>Информатизация и цифровизация</a:t>
          </a:r>
        </a:p>
      </dgm:t>
    </dgm:pt>
    <dgm:pt modelId="{AF7F4C2B-D8AF-4A8A-8972-3271A216A568}" type="parTrans" cxnId="{6812C4E5-B298-46A9-9F87-C9FE92D03E4F}">
      <dgm:prSet/>
      <dgm:spPr/>
      <dgm:t>
        <a:bodyPr/>
        <a:lstStyle/>
        <a:p>
          <a:endParaRPr lang="ru-RU"/>
        </a:p>
      </dgm:t>
    </dgm:pt>
    <dgm:pt modelId="{A18BBB9F-7B47-4697-8265-7A79B7C36870}" type="sibTrans" cxnId="{6812C4E5-B298-46A9-9F87-C9FE92D03E4F}">
      <dgm:prSet/>
      <dgm:spPr/>
      <dgm:t>
        <a:bodyPr/>
        <a:lstStyle/>
        <a:p>
          <a:endParaRPr lang="ru-RU"/>
        </a:p>
      </dgm:t>
    </dgm:pt>
    <dgm:pt modelId="{60CA816C-3B4F-41D1-8895-ABF15B91A4EB}">
      <dgm:prSet phldrT="[Текст]"/>
      <dgm:spPr/>
      <dgm:t>
        <a:bodyPr/>
        <a:lstStyle/>
        <a:p>
          <a:r>
            <a:rPr lang="ru-RU"/>
            <a:t>Инфраструктура</a:t>
          </a:r>
        </a:p>
      </dgm:t>
    </dgm:pt>
    <dgm:pt modelId="{EB3C2FB6-24B8-413B-ABDA-16C50FDD2854}" type="parTrans" cxnId="{9204B93F-B694-4FBB-9876-525EF4738027}">
      <dgm:prSet/>
      <dgm:spPr/>
      <dgm:t>
        <a:bodyPr/>
        <a:lstStyle/>
        <a:p>
          <a:endParaRPr lang="ru-RU"/>
        </a:p>
      </dgm:t>
    </dgm:pt>
    <dgm:pt modelId="{4F2D0DFF-1A48-401D-8E21-F3C081F1C3FC}" type="sibTrans" cxnId="{9204B93F-B694-4FBB-9876-525EF4738027}">
      <dgm:prSet/>
      <dgm:spPr/>
      <dgm:t>
        <a:bodyPr/>
        <a:lstStyle/>
        <a:p>
          <a:endParaRPr lang="ru-RU"/>
        </a:p>
      </dgm:t>
    </dgm:pt>
    <dgm:pt modelId="{76ADD788-2497-4B59-9F9E-42C96587A66B}">
      <dgm:prSet phldrT="[Текст]"/>
      <dgm:spPr/>
      <dgm:t>
        <a:bodyPr/>
        <a:lstStyle/>
        <a:p>
          <a:r>
            <a:rPr lang="ru-RU"/>
            <a:t>Молодежная политика</a:t>
          </a:r>
        </a:p>
      </dgm:t>
    </dgm:pt>
    <dgm:pt modelId="{7093B540-CC2B-4C4F-B878-0752884AF3F6}" type="parTrans" cxnId="{79FE5EBE-551C-4A12-9FAE-58BDFE07DB8C}">
      <dgm:prSet/>
      <dgm:spPr/>
      <dgm:t>
        <a:bodyPr/>
        <a:lstStyle/>
        <a:p>
          <a:endParaRPr lang="ru-RU"/>
        </a:p>
      </dgm:t>
    </dgm:pt>
    <dgm:pt modelId="{11A75A15-86ED-4094-B820-501B10100B1D}" type="sibTrans" cxnId="{79FE5EBE-551C-4A12-9FAE-58BDFE07DB8C}">
      <dgm:prSet/>
      <dgm:spPr/>
      <dgm:t>
        <a:bodyPr/>
        <a:lstStyle/>
        <a:p>
          <a:endParaRPr lang="ru-RU"/>
        </a:p>
      </dgm:t>
    </dgm:pt>
    <dgm:pt modelId="{DA9C4161-D535-4E51-A83C-7BC402D5C230}">
      <dgm:prSet phldrT="[Текст]" custT="1"/>
      <dgm:spPr/>
      <dgm:t>
        <a:bodyPr/>
        <a:lstStyle/>
        <a:p>
          <a:r>
            <a:rPr lang="ru-RU" sz="1100"/>
            <a:t>Научная деятельность</a:t>
          </a:r>
          <a:endParaRPr lang="ru-RU"/>
        </a:p>
      </dgm:t>
    </dgm:pt>
    <dgm:pt modelId="{F7ADD874-C675-48E6-8079-31110C37604E}" type="parTrans" cxnId="{9DB344F0-DFFC-4FE3-AA09-27B1C47E8FD2}">
      <dgm:prSet/>
      <dgm:spPr/>
      <dgm:t>
        <a:bodyPr/>
        <a:lstStyle/>
        <a:p>
          <a:endParaRPr lang="ru-RU"/>
        </a:p>
      </dgm:t>
    </dgm:pt>
    <dgm:pt modelId="{EA224BDB-CD4F-4D23-AEE1-7B59AC8258B3}" type="sibTrans" cxnId="{9DB344F0-DFFC-4FE3-AA09-27B1C47E8FD2}">
      <dgm:prSet/>
      <dgm:spPr/>
      <dgm:t>
        <a:bodyPr/>
        <a:lstStyle/>
        <a:p>
          <a:endParaRPr lang="ru-RU"/>
        </a:p>
      </dgm:t>
    </dgm:pt>
    <dgm:pt modelId="{8FDE9160-DB88-4E7E-BEAA-13C76C3AB887}">
      <dgm:prSet phldrT="[Текст]"/>
      <dgm:spPr/>
      <dgm:t>
        <a:bodyPr/>
        <a:lstStyle/>
        <a:p>
          <a:r>
            <a:rPr lang="ru-RU"/>
            <a:t>Хозяйственно-экономическая деятельность</a:t>
          </a:r>
        </a:p>
      </dgm:t>
    </dgm:pt>
    <dgm:pt modelId="{E6CD9D74-8A11-401B-BB85-2D097DD6B46D}" type="parTrans" cxnId="{957612CC-D56E-46F4-A605-39B7AFFE34E7}">
      <dgm:prSet/>
      <dgm:spPr/>
      <dgm:t>
        <a:bodyPr/>
        <a:lstStyle/>
        <a:p>
          <a:endParaRPr lang="ru-RU"/>
        </a:p>
      </dgm:t>
    </dgm:pt>
    <dgm:pt modelId="{CED6509C-B31D-43D4-8DA7-9E84AF802786}" type="sibTrans" cxnId="{957612CC-D56E-46F4-A605-39B7AFFE34E7}">
      <dgm:prSet/>
      <dgm:spPr/>
      <dgm:t>
        <a:bodyPr/>
        <a:lstStyle/>
        <a:p>
          <a:endParaRPr lang="ru-RU"/>
        </a:p>
      </dgm:t>
    </dgm:pt>
    <dgm:pt modelId="{A67B8CF7-7F60-4D0A-96A0-AF42B8A03C0C}">
      <dgm:prSet phldrT="[Текст]" custT="1"/>
      <dgm:spPr/>
      <dgm:t>
        <a:bodyPr/>
        <a:lstStyle/>
        <a:p>
          <a:r>
            <a:rPr lang="ru-RU" sz="1100" b="1" dirty="0"/>
            <a:t>Кадровая политика</a:t>
          </a:r>
        </a:p>
      </dgm:t>
    </dgm:pt>
    <dgm:pt modelId="{16E4DE00-025D-4383-872F-FC36327FA885}" type="parTrans" cxnId="{D9DE72FD-EE5D-4186-8E43-D002940B279C}">
      <dgm:prSet/>
      <dgm:spPr/>
      <dgm:t>
        <a:bodyPr/>
        <a:lstStyle/>
        <a:p>
          <a:endParaRPr lang="ru-RU"/>
        </a:p>
      </dgm:t>
    </dgm:pt>
    <dgm:pt modelId="{CBBE773E-BBEF-4842-93C1-EC1F4589730E}" type="sibTrans" cxnId="{D9DE72FD-EE5D-4186-8E43-D002940B279C}">
      <dgm:prSet/>
      <dgm:spPr/>
      <dgm:t>
        <a:bodyPr/>
        <a:lstStyle/>
        <a:p>
          <a:endParaRPr lang="ru-RU"/>
        </a:p>
      </dgm:t>
    </dgm:pt>
    <dgm:pt modelId="{A021F54F-ACA4-4712-942C-839A653574AF}" type="pres">
      <dgm:prSet presAssocID="{E1371783-AC19-42A4-AA15-F3E091983AE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4488F5-C715-401B-A251-2A3156773969}" type="pres">
      <dgm:prSet presAssocID="{8DEC38DE-1206-4896-9B21-8B37B63B9983}" presName="centerShape" presStyleLbl="node0" presStyleIdx="0" presStyleCnt="1" custScaleX="167736" custScaleY="152863"/>
      <dgm:spPr/>
      <dgm:t>
        <a:bodyPr/>
        <a:lstStyle/>
        <a:p>
          <a:endParaRPr lang="ru-RU"/>
        </a:p>
      </dgm:t>
    </dgm:pt>
    <dgm:pt modelId="{69381F1F-1CF9-4347-8433-4CF28E06739F}" type="pres">
      <dgm:prSet presAssocID="{178A977B-427C-42BA-8F7A-06FCD673D53A}" presName="parTrans" presStyleLbl="sibTrans2D1" presStyleIdx="0" presStyleCnt="8"/>
      <dgm:spPr/>
      <dgm:t>
        <a:bodyPr/>
        <a:lstStyle/>
        <a:p>
          <a:endParaRPr lang="ru-RU"/>
        </a:p>
      </dgm:t>
    </dgm:pt>
    <dgm:pt modelId="{FEFB978A-DF07-4D5D-B1BB-F957772176B2}" type="pres">
      <dgm:prSet presAssocID="{178A977B-427C-42BA-8F7A-06FCD673D53A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AB5F7773-D796-40BF-8172-7EF2218B428B}" type="pres">
      <dgm:prSet presAssocID="{F384785B-2668-4B03-9D11-18373289954D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7FA88-1511-4ED3-AFB4-42A8EC8599B5}" type="pres">
      <dgm:prSet presAssocID="{F7ADD874-C675-48E6-8079-31110C37604E}" presName="parTrans" presStyleLbl="sibTrans2D1" presStyleIdx="1" presStyleCnt="8"/>
      <dgm:spPr/>
      <dgm:t>
        <a:bodyPr/>
        <a:lstStyle/>
        <a:p>
          <a:endParaRPr lang="ru-RU"/>
        </a:p>
      </dgm:t>
    </dgm:pt>
    <dgm:pt modelId="{E8A724E9-6884-4830-9C9B-99B57CF7312F}" type="pres">
      <dgm:prSet presAssocID="{F7ADD874-C675-48E6-8079-31110C37604E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383AF4B8-8654-4325-8F7B-2D689A7D68EA}" type="pres">
      <dgm:prSet presAssocID="{DA9C4161-D535-4E51-A83C-7BC402D5C230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EE01FE-C6B7-49DC-A08B-546EB8FCE644}" type="pres">
      <dgm:prSet presAssocID="{16E4DE00-025D-4383-872F-FC36327FA885}" presName="parTrans" presStyleLbl="sibTrans2D1" presStyleIdx="2" presStyleCnt="8"/>
      <dgm:spPr/>
      <dgm:t>
        <a:bodyPr/>
        <a:lstStyle/>
        <a:p>
          <a:endParaRPr lang="ru-RU"/>
        </a:p>
      </dgm:t>
    </dgm:pt>
    <dgm:pt modelId="{929B739C-487E-41DC-99DF-7E73AC025181}" type="pres">
      <dgm:prSet presAssocID="{16E4DE00-025D-4383-872F-FC36327FA885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68BAB0E4-55D6-47A4-A6A0-221F073E373C}" type="pres">
      <dgm:prSet presAssocID="{A67B8CF7-7F60-4D0A-96A0-AF42B8A03C0C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7CA14A-157A-41FD-B949-144D70883037}" type="pres">
      <dgm:prSet presAssocID="{3BFD4AF8-43D4-40C8-8B4D-A99216FF2DA2}" presName="parTrans" presStyleLbl="sibTrans2D1" presStyleIdx="3" presStyleCnt="8"/>
      <dgm:spPr/>
      <dgm:t>
        <a:bodyPr/>
        <a:lstStyle/>
        <a:p>
          <a:endParaRPr lang="ru-RU"/>
        </a:p>
      </dgm:t>
    </dgm:pt>
    <dgm:pt modelId="{51EBB789-3D27-4A09-867B-FA6608694BCF}" type="pres">
      <dgm:prSet presAssocID="{3BFD4AF8-43D4-40C8-8B4D-A99216FF2DA2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64479ED1-2749-40C0-BE14-BB2D65AB792C}" type="pres">
      <dgm:prSet presAssocID="{1FAE9E28-8B4D-49E2-9F3E-1BC5F2709AE1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DCD1B-BFF0-4873-B81A-6921B17B5430}" type="pres">
      <dgm:prSet presAssocID="{E6CD9D74-8A11-401B-BB85-2D097DD6B46D}" presName="parTrans" presStyleLbl="sibTrans2D1" presStyleIdx="4" presStyleCnt="8"/>
      <dgm:spPr/>
      <dgm:t>
        <a:bodyPr/>
        <a:lstStyle/>
        <a:p>
          <a:endParaRPr lang="ru-RU"/>
        </a:p>
      </dgm:t>
    </dgm:pt>
    <dgm:pt modelId="{CF149845-A51B-4A97-A1F3-448DD8A4182D}" type="pres">
      <dgm:prSet presAssocID="{E6CD9D74-8A11-401B-BB85-2D097DD6B46D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FC9E1F5B-EC77-4823-849E-9302AE003727}" type="pres">
      <dgm:prSet presAssocID="{8FDE9160-DB88-4E7E-BEAA-13C76C3AB887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12A657-1DE0-4165-8745-BBDC78B69BAE}" type="pres">
      <dgm:prSet presAssocID="{AF7F4C2B-D8AF-4A8A-8972-3271A216A568}" presName="parTrans" presStyleLbl="sibTrans2D1" presStyleIdx="5" presStyleCnt="8"/>
      <dgm:spPr/>
      <dgm:t>
        <a:bodyPr/>
        <a:lstStyle/>
        <a:p>
          <a:endParaRPr lang="ru-RU"/>
        </a:p>
      </dgm:t>
    </dgm:pt>
    <dgm:pt modelId="{3B61E793-B58A-4D60-8419-E6A9884897BA}" type="pres">
      <dgm:prSet presAssocID="{AF7F4C2B-D8AF-4A8A-8972-3271A216A568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D89BD11F-494A-422E-882A-0ACA0FBB2CAB}" type="pres">
      <dgm:prSet presAssocID="{C17C23BA-3E12-45B5-ACF7-DC7A25DE5791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2F541C-DD17-4B91-BDE3-4D0DE9769BFC}" type="pres">
      <dgm:prSet presAssocID="{EB3C2FB6-24B8-413B-ABDA-16C50FDD2854}" presName="parTrans" presStyleLbl="sibTrans2D1" presStyleIdx="6" presStyleCnt="8"/>
      <dgm:spPr/>
      <dgm:t>
        <a:bodyPr/>
        <a:lstStyle/>
        <a:p>
          <a:endParaRPr lang="ru-RU"/>
        </a:p>
      </dgm:t>
    </dgm:pt>
    <dgm:pt modelId="{A68B6591-ABF3-4E41-8553-4850EFBE2928}" type="pres">
      <dgm:prSet presAssocID="{EB3C2FB6-24B8-413B-ABDA-16C50FDD2854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578995C2-71A5-4047-9A65-A4829C99221B}" type="pres">
      <dgm:prSet presAssocID="{60CA816C-3B4F-41D1-8895-ABF15B91A4EB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FA3ADA-CAD4-4C16-80C0-06707DE9730C}" type="pres">
      <dgm:prSet presAssocID="{7093B540-CC2B-4C4F-B878-0752884AF3F6}" presName="parTrans" presStyleLbl="sibTrans2D1" presStyleIdx="7" presStyleCnt="8"/>
      <dgm:spPr/>
      <dgm:t>
        <a:bodyPr/>
        <a:lstStyle/>
        <a:p>
          <a:endParaRPr lang="ru-RU"/>
        </a:p>
      </dgm:t>
    </dgm:pt>
    <dgm:pt modelId="{573A40D4-F7CD-4870-B9D7-40609C70CFEB}" type="pres">
      <dgm:prSet presAssocID="{7093B540-CC2B-4C4F-B878-0752884AF3F6}" presName="connectorText" presStyleLbl="sibTrans2D1" presStyleIdx="7" presStyleCnt="8"/>
      <dgm:spPr/>
      <dgm:t>
        <a:bodyPr/>
        <a:lstStyle/>
        <a:p>
          <a:endParaRPr lang="ru-RU"/>
        </a:p>
      </dgm:t>
    </dgm:pt>
    <dgm:pt modelId="{72722940-E4D3-41AB-89AC-5491C0DC9E1D}" type="pres">
      <dgm:prSet presAssocID="{76ADD788-2497-4B59-9F9E-42C96587A66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DAC80C-4A52-4CC4-BD90-415146E589A9}" type="presOf" srcId="{16E4DE00-025D-4383-872F-FC36327FA885}" destId="{929B739C-487E-41DC-99DF-7E73AC025181}" srcOrd="1" destOrd="0" presId="urn:microsoft.com/office/officeart/2005/8/layout/radial5"/>
    <dgm:cxn modelId="{9F39B16B-76DC-4755-8B36-35CC56C8454D}" type="presOf" srcId="{1FAE9E28-8B4D-49E2-9F3E-1BC5F2709AE1}" destId="{64479ED1-2749-40C0-BE14-BB2D65AB792C}" srcOrd="0" destOrd="0" presId="urn:microsoft.com/office/officeart/2005/8/layout/radial5"/>
    <dgm:cxn modelId="{2410143B-A50B-42F6-B342-44821BA98BEE}" type="presOf" srcId="{A67B8CF7-7F60-4D0A-96A0-AF42B8A03C0C}" destId="{68BAB0E4-55D6-47A4-A6A0-221F073E373C}" srcOrd="0" destOrd="0" presId="urn:microsoft.com/office/officeart/2005/8/layout/radial5"/>
    <dgm:cxn modelId="{A5F7A308-1146-414A-A972-ABAFA469C0DD}" type="presOf" srcId="{178A977B-427C-42BA-8F7A-06FCD673D53A}" destId="{69381F1F-1CF9-4347-8433-4CF28E06739F}" srcOrd="0" destOrd="0" presId="urn:microsoft.com/office/officeart/2005/8/layout/radial5"/>
    <dgm:cxn modelId="{4FDD4755-DAF1-40A5-B7C6-B9C96296D53F}" type="presOf" srcId="{AF7F4C2B-D8AF-4A8A-8972-3271A216A568}" destId="{9612A657-1DE0-4165-8745-BBDC78B69BAE}" srcOrd="0" destOrd="0" presId="urn:microsoft.com/office/officeart/2005/8/layout/radial5"/>
    <dgm:cxn modelId="{FF1F8426-627C-41D5-A2A9-709642777629}" type="presOf" srcId="{EB3C2FB6-24B8-413B-ABDA-16C50FDD2854}" destId="{A68B6591-ABF3-4E41-8553-4850EFBE2928}" srcOrd="1" destOrd="0" presId="urn:microsoft.com/office/officeart/2005/8/layout/radial5"/>
    <dgm:cxn modelId="{17C92AF2-9786-4118-9647-59ED7C11A32A}" type="presOf" srcId="{60CA816C-3B4F-41D1-8895-ABF15B91A4EB}" destId="{578995C2-71A5-4047-9A65-A4829C99221B}" srcOrd="0" destOrd="0" presId="urn:microsoft.com/office/officeart/2005/8/layout/radial5"/>
    <dgm:cxn modelId="{CF6A682A-60E4-4F03-A0C8-A7E3601D6714}" type="presOf" srcId="{3BFD4AF8-43D4-40C8-8B4D-A99216FF2DA2}" destId="{51EBB789-3D27-4A09-867B-FA6608694BCF}" srcOrd="1" destOrd="0" presId="urn:microsoft.com/office/officeart/2005/8/layout/radial5"/>
    <dgm:cxn modelId="{79FE5EBE-551C-4A12-9FAE-58BDFE07DB8C}" srcId="{8DEC38DE-1206-4896-9B21-8B37B63B9983}" destId="{76ADD788-2497-4B59-9F9E-42C96587A66B}" srcOrd="7" destOrd="0" parTransId="{7093B540-CC2B-4C4F-B878-0752884AF3F6}" sibTransId="{11A75A15-86ED-4094-B820-501B10100B1D}"/>
    <dgm:cxn modelId="{D9DE72FD-EE5D-4186-8E43-D002940B279C}" srcId="{8DEC38DE-1206-4896-9B21-8B37B63B9983}" destId="{A67B8CF7-7F60-4D0A-96A0-AF42B8A03C0C}" srcOrd="2" destOrd="0" parTransId="{16E4DE00-025D-4383-872F-FC36327FA885}" sibTransId="{CBBE773E-BBEF-4842-93C1-EC1F4589730E}"/>
    <dgm:cxn modelId="{0040A7AC-97AA-4604-B870-FF7B170E05FA}" type="presOf" srcId="{C17C23BA-3E12-45B5-ACF7-DC7A25DE5791}" destId="{D89BD11F-494A-422E-882A-0ACA0FBB2CAB}" srcOrd="0" destOrd="0" presId="urn:microsoft.com/office/officeart/2005/8/layout/radial5"/>
    <dgm:cxn modelId="{F266CD98-C918-4007-9C06-8CFADA03D32C}" type="presOf" srcId="{F7ADD874-C675-48E6-8079-31110C37604E}" destId="{3DC7FA88-1511-4ED3-AFB4-42A8EC8599B5}" srcOrd="0" destOrd="0" presId="urn:microsoft.com/office/officeart/2005/8/layout/radial5"/>
    <dgm:cxn modelId="{B892F44C-A63C-48E3-A431-17336ECDA305}" type="presOf" srcId="{7093B540-CC2B-4C4F-B878-0752884AF3F6}" destId="{573A40D4-F7CD-4870-B9D7-40609C70CFEB}" srcOrd="1" destOrd="0" presId="urn:microsoft.com/office/officeart/2005/8/layout/radial5"/>
    <dgm:cxn modelId="{DC8915DC-EB37-456B-955A-565CF7EB0C51}" srcId="{8DEC38DE-1206-4896-9B21-8B37B63B9983}" destId="{F384785B-2668-4B03-9D11-18373289954D}" srcOrd="0" destOrd="0" parTransId="{178A977B-427C-42BA-8F7A-06FCD673D53A}" sibTransId="{15267A02-A44B-4B47-A6DA-E2840ADBD2B8}"/>
    <dgm:cxn modelId="{9204B93F-B694-4FBB-9876-525EF4738027}" srcId="{8DEC38DE-1206-4896-9B21-8B37B63B9983}" destId="{60CA816C-3B4F-41D1-8895-ABF15B91A4EB}" srcOrd="6" destOrd="0" parTransId="{EB3C2FB6-24B8-413B-ABDA-16C50FDD2854}" sibTransId="{4F2D0DFF-1A48-401D-8E21-F3C081F1C3FC}"/>
    <dgm:cxn modelId="{7A52397B-590E-465D-9418-DA67B61A2FFD}" srcId="{E1371783-AC19-42A4-AA15-F3E091983AEF}" destId="{8DEC38DE-1206-4896-9B21-8B37B63B9983}" srcOrd="0" destOrd="0" parTransId="{3C6A288E-7EC5-4C5D-9EAC-8AA88F38048F}" sibTransId="{966F427C-4165-46E0-B8D7-472CF0BFA9A9}"/>
    <dgm:cxn modelId="{9DB344F0-DFFC-4FE3-AA09-27B1C47E8FD2}" srcId="{8DEC38DE-1206-4896-9B21-8B37B63B9983}" destId="{DA9C4161-D535-4E51-A83C-7BC402D5C230}" srcOrd="1" destOrd="0" parTransId="{F7ADD874-C675-48E6-8079-31110C37604E}" sibTransId="{EA224BDB-CD4F-4D23-AEE1-7B59AC8258B3}"/>
    <dgm:cxn modelId="{B2851A30-2DF0-470B-A405-EC8DD88FCDB2}" type="presOf" srcId="{E1371783-AC19-42A4-AA15-F3E091983AEF}" destId="{A021F54F-ACA4-4712-942C-839A653574AF}" srcOrd="0" destOrd="0" presId="urn:microsoft.com/office/officeart/2005/8/layout/radial5"/>
    <dgm:cxn modelId="{93CAE6FB-931B-484F-B95A-EE0B08BEF56A}" type="presOf" srcId="{16E4DE00-025D-4383-872F-FC36327FA885}" destId="{84EE01FE-C6B7-49DC-A08B-546EB8FCE644}" srcOrd="0" destOrd="0" presId="urn:microsoft.com/office/officeart/2005/8/layout/radial5"/>
    <dgm:cxn modelId="{957612CC-D56E-46F4-A605-39B7AFFE34E7}" srcId="{8DEC38DE-1206-4896-9B21-8B37B63B9983}" destId="{8FDE9160-DB88-4E7E-BEAA-13C76C3AB887}" srcOrd="4" destOrd="0" parTransId="{E6CD9D74-8A11-401B-BB85-2D097DD6B46D}" sibTransId="{CED6509C-B31D-43D4-8DA7-9E84AF802786}"/>
    <dgm:cxn modelId="{FEA039C1-4125-4EAB-8A20-6D01DEB49319}" type="presOf" srcId="{F7ADD874-C675-48E6-8079-31110C37604E}" destId="{E8A724E9-6884-4830-9C9B-99B57CF7312F}" srcOrd="1" destOrd="0" presId="urn:microsoft.com/office/officeart/2005/8/layout/radial5"/>
    <dgm:cxn modelId="{0F54C3B9-9542-4BB6-AFA7-BFF155D732B2}" type="presOf" srcId="{178A977B-427C-42BA-8F7A-06FCD673D53A}" destId="{FEFB978A-DF07-4D5D-B1BB-F957772176B2}" srcOrd="1" destOrd="0" presId="urn:microsoft.com/office/officeart/2005/8/layout/radial5"/>
    <dgm:cxn modelId="{46CEC326-319C-4CEB-9F10-EC4DE086370F}" type="presOf" srcId="{7093B540-CC2B-4C4F-B878-0752884AF3F6}" destId="{ADFA3ADA-CAD4-4C16-80C0-06707DE9730C}" srcOrd="0" destOrd="0" presId="urn:microsoft.com/office/officeart/2005/8/layout/radial5"/>
    <dgm:cxn modelId="{47CE792C-794C-4734-B739-0075FF03ADBD}" srcId="{E1371783-AC19-42A4-AA15-F3E091983AEF}" destId="{173D3A84-362B-462B-8449-B9EE1B5CCC1B}" srcOrd="1" destOrd="0" parTransId="{6F07B509-FE97-4B9B-8207-F98216F550F3}" sibTransId="{8D387B84-BC78-42A5-8738-491C1B9B65AF}"/>
    <dgm:cxn modelId="{D10E4DBF-2BAF-4B25-BABC-4CBFE977C714}" srcId="{8DEC38DE-1206-4896-9B21-8B37B63B9983}" destId="{1FAE9E28-8B4D-49E2-9F3E-1BC5F2709AE1}" srcOrd="3" destOrd="0" parTransId="{3BFD4AF8-43D4-40C8-8B4D-A99216FF2DA2}" sibTransId="{38CD57F3-EE35-443D-ABD8-30430CEFB611}"/>
    <dgm:cxn modelId="{6812C4E5-B298-46A9-9F87-C9FE92D03E4F}" srcId="{8DEC38DE-1206-4896-9B21-8B37B63B9983}" destId="{C17C23BA-3E12-45B5-ACF7-DC7A25DE5791}" srcOrd="5" destOrd="0" parTransId="{AF7F4C2B-D8AF-4A8A-8972-3271A216A568}" sibTransId="{A18BBB9F-7B47-4697-8265-7A79B7C36870}"/>
    <dgm:cxn modelId="{854A9694-570D-47A1-B68C-3223B09BC677}" type="presOf" srcId="{76ADD788-2497-4B59-9F9E-42C96587A66B}" destId="{72722940-E4D3-41AB-89AC-5491C0DC9E1D}" srcOrd="0" destOrd="0" presId="urn:microsoft.com/office/officeart/2005/8/layout/radial5"/>
    <dgm:cxn modelId="{DD835B28-A75F-46AE-AA25-65CF80F27E36}" type="presOf" srcId="{AF7F4C2B-D8AF-4A8A-8972-3271A216A568}" destId="{3B61E793-B58A-4D60-8419-E6A9884897BA}" srcOrd="1" destOrd="0" presId="urn:microsoft.com/office/officeart/2005/8/layout/radial5"/>
    <dgm:cxn modelId="{D21574DA-8077-4021-807C-7A62FCCD94DA}" type="presOf" srcId="{E6CD9D74-8A11-401B-BB85-2D097DD6B46D}" destId="{CF149845-A51B-4A97-A1F3-448DD8A4182D}" srcOrd="1" destOrd="0" presId="urn:microsoft.com/office/officeart/2005/8/layout/radial5"/>
    <dgm:cxn modelId="{3052C302-4684-4CBE-B47E-84891C419A90}" type="presOf" srcId="{8DEC38DE-1206-4896-9B21-8B37B63B9983}" destId="{364488F5-C715-401B-A251-2A3156773969}" srcOrd="0" destOrd="0" presId="urn:microsoft.com/office/officeart/2005/8/layout/radial5"/>
    <dgm:cxn modelId="{219AAF63-D4D7-46DE-A228-D139B4B54C25}" type="presOf" srcId="{3BFD4AF8-43D4-40C8-8B4D-A99216FF2DA2}" destId="{6B7CA14A-157A-41FD-B949-144D70883037}" srcOrd="0" destOrd="0" presId="urn:microsoft.com/office/officeart/2005/8/layout/radial5"/>
    <dgm:cxn modelId="{5F3008EF-FDE5-4929-9CA4-B217D1E30B2F}" type="presOf" srcId="{8FDE9160-DB88-4E7E-BEAA-13C76C3AB887}" destId="{FC9E1F5B-EC77-4823-849E-9302AE003727}" srcOrd="0" destOrd="0" presId="urn:microsoft.com/office/officeart/2005/8/layout/radial5"/>
    <dgm:cxn modelId="{4063E461-108D-48C5-B157-58A6108B1056}" type="presOf" srcId="{EB3C2FB6-24B8-413B-ABDA-16C50FDD2854}" destId="{1B2F541C-DD17-4B91-BDE3-4D0DE9769BFC}" srcOrd="0" destOrd="0" presId="urn:microsoft.com/office/officeart/2005/8/layout/radial5"/>
    <dgm:cxn modelId="{F2CC86F9-7FAD-49F7-B1BC-67C9D33E232B}" type="presOf" srcId="{F384785B-2668-4B03-9D11-18373289954D}" destId="{AB5F7773-D796-40BF-8172-7EF2218B428B}" srcOrd="0" destOrd="0" presId="urn:microsoft.com/office/officeart/2005/8/layout/radial5"/>
    <dgm:cxn modelId="{C01AFB02-02E6-4B22-9B4E-26D687CDC1C0}" type="presOf" srcId="{DA9C4161-D535-4E51-A83C-7BC402D5C230}" destId="{383AF4B8-8654-4325-8F7B-2D689A7D68EA}" srcOrd="0" destOrd="0" presId="urn:microsoft.com/office/officeart/2005/8/layout/radial5"/>
    <dgm:cxn modelId="{8F1DF3C5-2076-4D97-8B25-B5FCBB4EBE29}" type="presOf" srcId="{E6CD9D74-8A11-401B-BB85-2D097DD6B46D}" destId="{180DCD1B-BFF0-4873-B81A-6921B17B5430}" srcOrd="0" destOrd="0" presId="urn:microsoft.com/office/officeart/2005/8/layout/radial5"/>
    <dgm:cxn modelId="{A858B213-4189-4D75-863A-20D605E9A404}" type="presParOf" srcId="{A021F54F-ACA4-4712-942C-839A653574AF}" destId="{364488F5-C715-401B-A251-2A3156773969}" srcOrd="0" destOrd="0" presId="urn:microsoft.com/office/officeart/2005/8/layout/radial5"/>
    <dgm:cxn modelId="{B4DDC8CC-1BA8-44A9-9151-6E2F2DEBA811}" type="presParOf" srcId="{A021F54F-ACA4-4712-942C-839A653574AF}" destId="{69381F1F-1CF9-4347-8433-4CF28E06739F}" srcOrd="1" destOrd="0" presId="urn:microsoft.com/office/officeart/2005/8/layout/radial5"/>
    <dgm:cxn modelId="{81A81EF0-3D4D-4F7C-945D-07593CA6489D}" type="presParOf" srcId="{69381F1F-1CF9-4347-8433-4CF28E06739F}" destId="{FEFB978A-DF07-4D5D-B1BB-F957772176B2}" srcOrd="0" destOrd="0" presId="urn:microsoft.com/office/officeart/2005/8/layout/radial5"/>
    <dgm:cxn modelId="{56BC3A74-07FF-4BD5-AB5E-F44337F81420}" type="presParOf" srcId="{A021F54F-ACA4-4712-942C-839A653574AF}" destId="{AB5F7773-D796-40BF-8172-7EF2218B428B}" srcOrd="2" destOrd="0" presId="urn:microsoft.com/office/officeart/2005/8/layout/radial5"/>
    <dgm:cxn modelId="{6B7F2E32-56AD-4F88-82C2-CC176852A1AE}" type="presParOf" srcId="{A021F54F-ACA4-4712-942C-839A653574AF}" destId="{3DC7FA88-1511-4ED3-AFB4-42A8EC8599B5}" srcOrd="3" destOrd="0" presId="urn:microsoft.com/office/officeart/2005/8/layout/radial5"/>
    <dgm:cxn modelId="{FBFD9DC5-7E8E-4F14-9F80-BF3FD36EE6DA}" type="presParOf" srcId="{3DC7FA88-1511-4ED3-AFB4-42A8EC8599B5}" destId="{E8A724E9-6884-4830-9C9B-99B57CF7312F}" srcOrd="0" destOrd="0" presId="urn:microsoft.com/office/officeart/2005/8/layout/radial5"/>
    <dgm:cxn modelId="{1CC30A54-029E-44C8-A9BB-0690A00B8278}" type="presParOf" srcId="{A021F54F-ACA4-4712-942C-839A653574AF}" destId="{383AF4B8-8654-4325-8F7B-2D689A7D68EA}" srcOrd="4" destOrd="0" presId="urn:microsoft.com/office/officeart/2005/8/layout/radial5"/>
    <dgm:cxn modelId="{19A8D9AB-E14E-4958-A5E7-2204DFCA05EE}" type="presParOf" srcId="{A021F54F-ACA4-4712-942C-839A653574AF}" destId="{84EE01FE-C6B7-49DC-A08B-546EB8FCE644}" srcOrd="5" destOrd="0" presId="urn:microsoft.com/office/officeart/2005/8/layout/radial5"/>
    <dgm:cxn modelId="{1EB01048-3F70-4CE8-8D1B-56ABF10EA17B}" type="presParOf" srcId="{84EE01FE-C6B7-49DC-A08B-546EB8FCE644}" destId="{929B739C-487E-41DC-99DF-7E73AC025181}" srcOrd="0" destOrd="0" presId="urn:microsoft.com/office/officeart/2005/8/layout/radial5"/>
    <dgm:cxn modelId="{3D8F8FB5-412E-4EF5-8CDD-EB5B6E67D740}" type="presParOf" srcId="{A021F54F-ACA4-4712-942C-839A653574AF}" destId="{68BAB0E4-55D6-47A4-A6A0-221F073E373C}" srcOrd="6" destOrd="0" presId="urn:microsoft.com/office/officeart/2005/8/layout/radial5"/>
    <dgm:cxn modelId="{4C4F40C4-41A3-4858-BCF2-9845D2ED0900}" type="presParOf" srcId="{A021F54F-ACA4-4712-942C-839A653574AF}" destId="{6B7CA14A-157A-41FD-B949-144D70883037}" srcOrd="7" destOrd="0" presId="urn:microsoft.com/office/officeart/2005/8/layout/radial5"/>
    <dgm:cxn modelId="{6A87BD27-0A8A-4753-8498-FB5384685E2A}" type="presParOf" srcId="{6B7CA14A-157A-41FD-B949-144D70883037}" destId="{51EBB789-3D27-4A09-867B-FA6608694BCF}" srcOrd="0" destOrd="0" presId="urn:microsoft.com/office/officeart/2005/8/layout/radial5"/>
    <dgm:cxn modelId="{5D920CB8-D1FF-424E-A187-42BA4072BBA7}" type="presParOf" srcId="{A021F54F-ACA4-4712-942C-839A653574AF}" destId="{64479ED1-2749-40C0-BE14-BB2D65AB792C}" srcOrd="8" destOrd="0" presId="urn:microsoft.com/office/officeart/2005/8/layout/radial5"/>
    <dgm:cxn modelId="{9D67B2A5-BF21-43F9-92B3-89136FAB5AB1}" type="presParOf" srcId="{A021F54F-ACA4-4712-942C-839A653574AF}" destId="{180DCD1B-BFF0-4873-B81A-6921B17B5430}" srcOrd="9" destOrd="0" presId="urn:microsoft.com/office/officeart/2005/8/layout/radial5"/>
    <dgm:cxn modelId="{C6E20C4C-3C35-452E-9AA9-CF389508E3D0}" type="presParOf" srcId="{180DCD1B-BFF0-4873-B81A-6921B17B5430}" destId="{CF149845-A51B-4A97-A1F3-448DD8A4182D}" srcOrd="0" destOrd="0" presId="urn:microsoft.com/office/officeart/2005/8/layout/radial5"/>
    <dgm:cxn modelId="{76716FD4-BD45-47A1-BE4C-42B965D950C5}" type="presParOf" srcId="{A021F54F-ACA4-4712-942C-839A653574AF}" destId="{FC9E1F5B-EC77-4823-849E-9302AE003727}" srcOrd="10" destOrd="0" presId="urn:microsoft.com/office/officeart/2005/8/layout/radial5"/>
    <dgm:cxn modelId="{0AF3CCAD-9854-4093-B2A7-60CBE441C5EF}" type="presParOf" srcId="{A021F54F-ACA4-4712-942C-839A653574AF}" destId="{9612A657-1DE0-4165-8745-BBDC78B69BAE}" srcOrd="11" destOrd="0" presId="urn:microsoft.com/office/officeart/2005/8/layout/radial5"/>
    <dgm:cxn modelId="{DF13ADF6-5AE5-4F8F-AD59-1F7A66F9C8C6}" type="presParOf" srcId="{9612A657-1DE0-4165-8745-BBDC78B69BAE}" destId="{3B61E793-B58A-4D60-8419-E6A9884897BA}" srcOrd="0" destOrd="0" presId="urn:microsoft.com/office/officeart/2005/8/layout/radial5"/>
    <dgm:cxn modelId="{806C6292-1E31-4570-B015-F4E37A759C73}" type="presParOf" srcId="{A021F54F-ACA4-4712-942C-839A653574AF}" destId="{D89BD11F-494A-422E-882A-0ACA0FBB2CAB}" srcOrd="12" destOrd="0" presId="urn:microsoft.com/office/officeart/2005/8/layout/radial5"/>
    <dgm:cxn modelId="{4AE044B9-3831-4D58-8AE1-30C1E0468479}" type="presParOf" srcId="{A021F54F-ACA4-4712-942C-839A653574AF}" destId="{1B2F541C-DD17-4B91-BDE3-4D0DE9769BFC}" srcOrd="13" destOrd="0" presId="urn:microsoft.com/office/officeart/2005/8/layout/radial5"/>
    <dgm:cxn modelId="{15ECC714-76F3-4787-A66E-93E7CF464C69}" type="presParOf" srcId="{1B2F541C-DD17-4B91-BDE3-4D0DE9769BFC}" destId="{A68B6591-ABF3-4E41-8553-4850EFBE2928}" srcOrd="0" destOrd="0" presId="urn:microsoft.com/office/officeart/2005/8/layout/radial5"/>
    <dgm:cxn modelId="{4B0FF422-4554-4399-9AEF-5B2970106522}" type="presParOf" srcId="{A021F54F-ACA4-4712-942C-839A653574AF}" destId="{578995C2-71A5-4047-9A65-A4829C99221B}" srcOrd="14" destOrd="0" presId="urn:microsoft.com/office/officeart/2005/8/layout/radial5"/>
    <dgm:cxn modelId="{284EE144-07B8-4E66-9CA9-D7FDE9A9CB80}" type="presParOf" srcId="{A021F54F-ACA4-4712-942C-839A653574AF}" destId="{ADFA3ADA-CAD4-4C16-80C0-06707DE9730C}" srcOrd="15" destOrd="0" presId="urn:microsoft.com/office/officeart/2005/8/layout/radial5"/>
    <dgm:cxn modelId="{ACF5D1C4-8B53-43E1-AE69-C82B807E0E9C}" type="presParOf" srcId="{ADFA3ADA-CAD4-4C16-80C0-06707DE9730C}" destId="{573A40D4-F7CD-4870-B9D7-40609C70CFEB}" srcOrd="0" destOrd="0" presId="urn:microsoft.com/office/officeart/2005/8/layout/radial5"/>
    <dgm:cxn modelId="{B95457E4-E839-42F8-8759-97869CAAB616}" type="presParOf" srcId="{A021F54F-ACA4-4712-942C-839A653574AF}" destId="{72722940-E4D3-41AB-89AC-5491C0DC9E1D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691568-82D5-4C88-9201-088EB6CC416D}" type="doc">
      <dgm:prSet loTypeId="urn:microsoft.com/office/officeart/2005/8/layout/default#2" loCatId="list" qsTypeId="urn:microsoft.com/office/officeart/2005/8/quickstyle/3d2" qsCatId="3D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DF139FD7-DBC1-48C9-BB39-EE9AB858F7BE}">
      <dgm:prSet phldrT="[Текст]" custT="1"/>
      <dgm:spPr/>
      <dgm:t>
        <a:bodyPr/>
        <a:lstStyle/>
        <a:p>
          <a:r>
            <a:rPr lang="ru-RU" sz="1800" b="1" dirty="0" smtClean="0"/>
            <a:t>Гражданско-патриотическое воспитание</a:t>
          </a:r>
          <a:endParaRPr lang="ru-RU" sz="1800" b="1" dirty="0"/>
        </a:p>
      </dgm:t>
    </dgm:pt>
    <dgm:pt modelId="{26E71E29-BFD1-4EEA-8B81-E4D9A66BF730}" type="parTrans" cxnId="{B942329F-C8D4-4BAA-ACF8-A6133AD6404E}">
      <dgm:prSet/>
      <dgm:spPr/>
      <dgm:t>
        <a:bodyPr/>
        <a:lstStyle/>
        <a:p>
          <a:endParaRPr lang="ru-RU" sz="1800"/>
        </a:p>
      </dgm:t>
    </dgm:pt>
    <dgm:pt modelId="{2E74453D-F7E1-4B7C-AFFE-1F11C2F3729E}" type="sibTrans" cxnId="{B942329F-C8D4-4BAA-ACF8-A6133AD6404E}">
      <dgm:prSet/>
      <dgm:spPr/>
      <dgm:t>
        <a:bodyPr/>
        <a:lstStyle/>
        <a:p>
          <a:endParaRPr lang="ru-RU" sz="1800"/>
        </a:p>
      </dgm:t>
    </dgm:pt>
    <dgm:pt modelId="{C2CD1297-A989-4643-ABC0-32A82411B86A}">
      <dgm:prSet phldrT="[Текст]" custT="1"/>
      <dgm:spPr/>
      <dgm:t>
        <a:bodyPr/>
        <a:lstStyle/>
        <a:p>
          <a:r>
            <a:rPr lang="ru-RU" sz="1800" b="1" dirty="0" smtClean="0"/>
            <a:t>Духовно-нравственное воспитание</a:t>
          </a:r>
          <a:endParaRPr lang="ru-RU" sz="1800" b="1" dirty="0"/>
        </a:p>
      </dgm:t>
    </dgm:pt>
    <dgm:pt modelId="{BBD4C41F-A275-46AD-B622-61780FB856A4}" type="parTrans" cxnId="{3612EECF-95C7-4269-8834-44670725C557}">
      <dgm:prSet/>
      <dgm:spPr/>
      <dgm:t>
        <a:bodyPr/>
        <a:lstStyle/>
        <a:p>
          <a:endParaRPr lang="ru-RU" sz="1800"/>
        </a:p>
      </dgm:t>
    </dgm:pt>
    <dgm:pt modelId="{83FC3D4C-5CE4-4D11-BA71-68E116094C0C}" type="sibTrans" cxnId="{3612EECF-95C7-4269-8834-44670725C557}">
      <dgm:prSet/>
      <dgm:spPr/>
      <dgm:t>
        <a:bodyPr/>
        <a:lstStyle/>
        <a:p>
          <a:endParaRPr lang="ru-RU" sz="1800"/>
        </a:p>
      </dgm:t>
    </dgm:pt>
    <dgm:pt modelId="{47AF1C71-CD0C-4C4C-A97D-DAA9212E410E}">
      <dgm:prSet phldrT="[Текст]" custT="1"/>
      <dgm:spPr/>
      <dgm:t>
        <a:bodyPr/>
        <a:lstStyle/>
        <a:p>
          <a:r>
            <a:rPr lang="ru-RU" sz="1800" b="1" dirty="0" smtClean="0"/>
            <a:t>Физическое воспитание</a:t>
          </a:r>
          <a:endParaRPr lang="ru-RU" sz="1800" b="1" dirty="0"/>
        </a:p>
      </dgm:t>
    </dgm:pt>
    <dgm:pt modelId="{9998AAD6-9298-42E8-A9EE-0554979A7BA2}" type="parTrans" cxnId="{0782FD1A-DEB5-4159-9129-290F3099740F}">
      <dgm:prSet/>
      <dgm:spPr/>
      <dgm:t>
        <a:bodyPr/>
        <a:lstStyle/>
        <a:p>
          <a:endParaRPr lang="ru-RU" sz="1800"/>
        </a:p>
      </dgm:t>
    </dgm:pt>
    <dgm:pt modelId="{F3BFC77A-4C0D-4956-8860-0F623836D191}" type="sibTrans" cxnId="{0782FD1A-DEB5-4159-9129-290F3099740F}">
      <dgm:prSet/>
      <dgm:spPr/>
      <dgm:t>
        <a:bodyPr/>
        <a:lstStyle/>
        <a:p>
          <a:endParaRPr lang="ru-RU" sz="1800"/>
        </a:p>
      </dgm:t>
    </dgm:pt>
    <dgm:pt modelId="{3066B429-BE7C-44BB-AC57-975D9D73B2FB}">
      <dgm:prSet phldrT="[Текст]" custT="1"/>
      <dgm:spPr/>
      <dgm:t>
        <a:bodyPr/>
        <a:lstStyle/>
        <a:p>
          <a:r>
            <a:rPr lang="ru-RU" sz="1800" b="1" dirty="0" smtClean="0"/>
            <a:t>Культурно-творческое воспитание</a:t>
          </a:r>
          <a:endParaRPr lang="ru-RU" sz="1800" b="1" dirty="0"/>
        </a:p>
      </dgm:t>
    </dgm:pt>
    <dgm:pt modelId="{E3D3ADE0-3F2C-431A-98BF-C9395110EC15}" type="parTrans" cxnId="{C7CA53A2-830A-4B57-9D43-6A1FE365D434}">
      <dgm:prSet/>
      <dgm:spPr/>
      <dgm:t>
        <a:bodyPr/>
        <a:lstStyle/>
        <a:p>
          <a:endParaRPr lang="ru-RU" sz="1800"/>
        </a:p>
      </dgm:t>
    </dgm:pt>
    <dgm:pt modelId="{9C68BE7C-247F-4399-9F1F-1B861BE5A8BC}" type="sibTrans" cxnId="{C7CA53A2-830A-4B57-9D43-6A1FE365D434}">
      <dgm:prSet/>
      <dgm:spPr/>
      <dgm:t>
        <a:bodyPr/>
        <a:lstStyle/>
        <a:p>
          <a:endParaRPr lang="ru-RU" sz="1800"/>
        </a:p>
      </dgm:t>
    </dgm:pt>
    <dgm:pt modelId="{7D3E5F6B-96E4-47AB-819C-4E14D74EB6D5}">
      <dgm:prSet phldrT="[Текст]" custT="1"/>
      <dgm:spPr/>
      <dgm:t>
        <a:bodyPr/>
        <a:lstStyle/>
        <a:p>
          <a:r>
            <a:rPr lang="ru-RU" sz="1800" b="1" dirty="0" smtClean="0"/>
            <a:t>Экологическое воспитание </a:t>
          </a:r>
          <a:endParaRPr lang="ru-RU" sz="1800" b="1" dirty="0"/>
        </a:p>
      </dgm:t>
    </dgm:pt>
    <dgm:pt modelId="{52E3C46C-69B9-40F9-95E7-7D04AF5FF00E}" type="parTrans" cxnId="{E1129A49-8232-40BE-AEDA-935D76D6097D}">
      <dgm:prSet/>
      <dgm:spPr/>
      <dgm:t>
        <a:bodyPr/>
        <a:lstStyle/>
        <a:p>
          <a:endParaRPr lang="ru-RU" sz="1800"/>
        </a:p>
      </dgm:t>
    </dgm:pt>
    <dgm:pt modelId="{6BE974AC-F3FD-4125-BC0E-8D3FB7748748}" type="sibTrans" cxnId="{E1129A49-8232-40BE-AEDA-935D76D6097D}">
      <dgm:prSet/>
      <dgm:spPr/>
      <dgm:t>
        <a:bodyPr/>
        <a:lstStyle/>
        <a:p>
          <a:endParaRPr lang="ru-RU" sz="1800"/>
        </a:p>
      </dgm:t>
    </dgm:pt>
    <dgm:pt modelId="{191571B2-D784-4659-B89B-1CC3E2D95012}">
      <dgm:prSet phldrT="[Текст]" custT="1"/>
      <dgm:spPr/>
      <dgm:t>
        <a:bodyPr/>
        <a:lstStyle/>
        <a:p>
          <a:r>
            <a:rPr lang="ru-RU" sz="1800" b="1" dirty="0" smtClean="0"/>
            <a:t>Профессионально-трудовое</a:t>
          </a:r>
          <a:endParaRPr lang="ru-RU" sz="1800" b="1" dirty="0"/>
        </a:p>
      </dgm:t>
    </dgm:pt>
    <dgm:pt modelId="{208A6A62-1845-4E2A-A3D3-1F51A5C458B0}" type="parTrans" cxnId="{8D8ADF44-F7F6-4536-9E78-29790D827281}">
      <dgm:prSet/>
      <dgm:spPr/>
      <dgm:t>
        <a:bodyPr/>
        <a:lstStyle/>
        <a:p>
          <a:endParaRPr lang="ru-RU" sz="1800"/>
        </a:p>
      </dgm:t>
    </dgm:pt>
    <dgm:pt modelId="{B84425F9-281D-42AB-AFC9-CC0A38A2D069}" type="sibTrans" cxnId="{8D8ADF44-F7F6-4536-9E78-29790D827281}">
      <dgm:prSet/>
      <dgm:spPr/>
      <dgm:t>
        <a:bodyPr/>
        <a:lstStyle/>
        <a:p>
          <a:endParaRPr lang="ru-RU" sz="1800"/>
        </a:p>
      </dgm:t>
    </dgm:pt>
    <dgm:pt modelId="{CB8E080C-8D9B-4429-BAE7-F40904DF1980}" type="pres">
      <dgm:prSet presAssocID="{1C691568-82D5-4C88-9201-088EB6CC416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BE0652-9218-428C-9733-3A8C1535B3B8}" type="pres">
      <dgm:prSet presAssocID="{DF139FD7-DBC1-48C9-BB39-EE9AB858F7BE}" presName="node" presStyleLbl="node1" presStyleIdx="0" presStyleCnt="6" custLinFactNeighborX="314" custLinFactNeighborY="-30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91FE3-83C7-4704-9573-282A9A740AB0}" type="pres">
      <dgm:prSet presAssocID="{2E74453D-F7E1-4B7C-AFFE-1F11C2F3729E}" presName="sibTrans" presStyleCnt="0"/>
      <dgm:spPr/>
      <dgm:t>
        <a:bodyPr/>
        <a:lstStyle/>
        <a:p>
          <a:endParaRPr lang="ru-RU"/>
        </a:p>
      </dgm:t>
    </dgm:pt>
    <dgm:pt modelId="{EB5158E6-BB8C-4CEB-8B5A-79FA0D5146F4}" type="pres">
      <dgm:prSet presAssocID="{C2CD1297-A989-4643-ABC0-32A82411B86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03ACD6-2094-4426-8666-028409673C55}" type="pres">
      <dgm:prSet presAssocID="{83FC3D4C-5CE4-4D11-BA71-68E116094C0C}" presName="sibTrans" presStyleCnt="0"/>
      <dgm:spPr/>
      <dgm:t>
        <a:bodyPr/>
        <a:lstStyle/>
        <a:p>
          <a:endParaRPr lang="ru-RU"/>
        </a:p>
      </dgm:t>
    </dgm:pt>
    <dgm:pt modelId="{4E7896EC-CB17-4985-BBC1-665B03AD4760}" type="pres">
      <dgm:prSet presAssocID="{47AF1C71-CD0C-4C4C-A97D-DAA9212E410E}" presName="node" presStyleLbl="node1" presStyleIdx="2" presStyleCnt="6" custLinFactNeighborX="2361" custLinFactNeighborY="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F8CFD1-61B8-428D-A342-B78B9434C5C0}" type="pres">
      <dgm:prSet presAssocID="{F3BFC77A-4C0D-4956-8860-0F623836D191}" presName="sibTrans" presStyleCnt="0"/>
      <dgm:spPr/>
      <dgm:t>
        <a:bodyPr/>
        <a:lstStyle/>
        <a:p>
          <a:endParaRPr lang="ru-RU"/>
        </a:p>
      </dgm:t>
    </dgm:pt>
    <dgm:pt modelId="{A36B1755-7809-4AF6-8675-9303AA0D7DFE}" type="pres">
      <dgm:prSet presAssocID="{3066B429-BE7C-44BB-AC57-975D9D73B2F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9D81E-DF39-4C36-BC27-FC09788686D7}" type="pres">
      <dgm:prSet presAssocID="{9C68BE7C-247F-4399-9F1F-1B861BE5A8BC}" presName="sibTrans" presStyleCnt="0"/>
      <dgm:spPr/>
      <dgm:t>
        <a:bodyPr/>
        <a:lstStyle/>
        <a:p>
          <a:endParaRPr lang="ru-RU"/>
        </a:p>
      </dgm:t>
    </dgm:pt>
    <dgm:pt modelId="{03C9D3F2-1300-4D8C-AE19-70630ECE145F}" type="pres">
      <dgm:prSet presAssocID="{7D3E5F6B-96E4-47AB-819C-4E14D74EB6D5}" presName="node" presStyleLbl="node1" presStyleIdx="4" presStyleCnt="6" custLinFactNeighborX="2074" custLinFactNeighborY="-1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8CD3D-8988-4679-8E13-7738522E509B}" type="pres">
      <dgm:prSet presAssocID="{6BE974AC-F3FD-4125-BC0E-8D3FB7748748}" presName="sibTrans" presStyleCnt="0"/>
      <dgm:spPr/>
      <dgm:t>
        <a:bodyPr/>
        <a:lstStyle/>
        <a:p>
          <a:endParaRPr lang="ru-RU"/>
        </a:p>
      </dgm:t>
    </dgm:pt>
    <dgm:pt modelId="{8D000056-FADD-4A29-B094-9B3577A420E7}" type="pres">
      <dgm:prSet presAssocID="{191571B2-D784-4659-B89B-1CC3E2D95012}" presName="node" presStyleLbl="node1" presStyleIdx="5" presStyleCnt="6" custLinFactNeighborX="1158" custLinFactNeighborY="-18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8ADF44-F7F6-4536-9E78-29790D827281}" srcId="{1C691568-82D5-4C88-9201-088EB6CC416D}" destId="{191571B2-D784-4659-B89B-1CC3E2D95012}" srcOrd="5" destOrd="0" parTransId="{208A6A62-1845-4E2A-A3D3-1F51A5C458B0}" sibTransId="{B84425F9-281D-42AB-AFC9-CC0A38A2D069}"/>
    <dgm:cxn modelId="{ED20CF50-358D-49F8-91D3-7ACFB3BA043C}" type="presOf" srcId="{DF139FD7-DBC1-48C9-BB39-EE9AB858F7BE}" destId="{96BE0652-9218-428C-9733-3A8C1535B3B8}" srcOrd="0" destOrd="0" presId="urn:microsoft.com/office/officeart/2005/8/layout/default#2"/>
    <dgm:cxn modelId="{0782FD1A-DEB5-4159-9129-290F3099740F}" srcId="{1C691568-82D5-4C88-9201-088EB6CC416D}" destId="{47AF1C71-CD0C-4C4C-A97D-DAA9212E410E}" srcOrd="2" destOrd="0" parTransId="{9998AAD6-9298-42E8-A9EE-0554979A7BA2}" sibTransId="{F3BFC77A-4C0D-4956-8860-0F623836D191}"/>
    <dgm:cxn modelId="{F1A7252A-D849-44D7-A618-DEC063811B5F}" type="presOf" srcId="{C2CD1297-A989-4643-ABC0-32A82411B86A}" destId="{EB5158E6-BB8C-4CEB-8B5A-79FA0D5146F4}" srcOrd="0" destOrd="0" presId="urn:microsoft.com/office/officeart/2005/8/layout/default#2"/>
    <dgm:cxn modelId="{A01D9879-9503-4D68-B995-993C0E13A672}" type="presOf" srcId="{47AF1C71-CD0C-4C4C-A97D-DAA9212E410E}" destId="{4E7896EC-CB17-4985-BBC1-665B03AD4760}" srcOrd="0" destOrd="0" presId="urn:microsoft.com/office/officeart/2005/8/layout/default#2"/>
    <dgm:cxn modelId="{B942329F-C8D4-4BAA-ACF8-A6133AD6404E}" srcId="{1C691568-82D5-4C88-9201-088EB6CC416D}" destId="{DF139FD7-DBC1-48C9-BB39-EE9AB858F7BE}" srcOrd="0" destOrd="0" parTransId="{26E71E29-BFD1-4EEA-8B81-E4D9A66BF730}" sibTransId="{2E74453D-F7E1-4B7C-AFFE-1F11C2F3729E}"/>
    <dgm:cxn modelId="{858CDBC6-7D6F-4D9E-A359-0E1B23BFCFDE}" type="presOf" srcId="{7D3E5F6B-96E4-47AB-819C-4E14D74EB6D5}" destId="{03C9D3F2-1300-4D8C-AE19-70630ECE145F}" srcOrd="0" destOrd="0" presId="urn:microsoft.com/office/officeart/2005/8/layout/default#2"/>
    <dgm:cxn modelId="{AAE2DFE5-8D6F-42A4-91E1-719A27B6A2F4}" type="presOf" srcId="{3066B429-BE7C-44BB-AC57-975D9D73B2FB}" destId="{A36B1755-7809-4AF6-8675-9303AA0D7DFE}" srcOrd="0" destOrd="0" presId="urn:microsoft.com/office/officeart/2005/8/layout/default#2"/>
    <dgm:cxn modelId="{1EE79F07-E9F9-4F39-B4EB-21134F1B7070}" type="presOf" srcId="{1C691568-82D5-4C88-9201-088EB6CC416D}" destId="{CB8E080C-8D9B-4429-BAE7-F40904DF1980}" srcOrd="0" destOrd="0" presId="urn:microsoft.com/office/officeart/2005/8/layout/default#2"/>
    <dgm:cxn modelId="{C7CA53A2-830A-4B57-9D43-6A1FE365D434}" srcId="{1C691568-82D5-4C88-9201-088EB6CC416D}" destId="{3066B429-BE7C-44BB-AC57-975D9D73B2FB}" srcOrd="3" destOrd="0" parTransId="{E3D3ADE0-3F2C-431A-98BF-C9395110EC15}" sibTransId="{9C68BE7C-247F-4399-9F1F-1B861BE5A8BC}"/>
    <dgm:cxn modelId="{E1129A49-8232-40BE-AEDA-935D76D6097D}" srcId="{1C691568-82D5-4C88-9201-088EB6CC416D}" destId="{7D3E5F6B-96E4-47AB-819C-4E14D74EB6D5}" srcOrd="4" destOrd="0" parTransId="{52E3C46C-69B9-40F9-95E7-7D04AF5FF00E}" sibTransId="{6BE974AC-F3FD-4125-BC0E-8D3FB7748748}"/>
    <dgm:cxn modelId="{3C5E0BB7-A600-45F0-8D86-E61A010CA255}" type="presOf" srcId="{191571B2-D784-4659-B89B-1CC3E2D95012}" destId="{8D000056-FADD-4A29-B094-9B3577A420E7}" srcOrd="0" destOrd="0" presId="urn:microsoft.com/office/officeart/2005/8/layout/default#2"/>
    <dgm:cxn modelId="{3612EECF-95C7-4269-8834-44670725C557}" srcId="{1C691568-82D5-4C88-9201-088EB6CC416D}" destId="{C2CD1297-A989-4643-ABC0-32A82411B86A}" srcOrd="1" destOrd="0" parTransId="{BBD4C41F-A275-46AD-B622-61780FB856A4}" sibTransId="{83FC3D4C-5CE4-4D11-BA71-68E116094C0C}"/>
    <dgm:cxn modelId="{5A1EA7A0-8A04-4572-BA0C-32C973851F56}" type="presParOf" srcId="{CB8E080C-8D9B-4429-BAE7-F40904DF1980}" destId="{96BE0652-9218-428C-9733-3A8C1535B3B8}" srcOrd="0" destOrd="0" presId="urn:microsoft.com/office/officeart/2005/8/layout/default#2"/>
    <dgm:cxn modelId="{C92BCF80-DFCF-4B3C-96C7-50CD395CDC90}" type="presParOf" srcId="{CB8E080C-8D9B-4429-BAE7-F40904DF1980}" destId="{86091FE3-83C7-4704-9573-282A9A740AB0}" srcOrd="1" destOrd="0" presId="urn:microsoft.com/office/officeart/2005/8/layout/default#2"/>
    <dgm:cxn modelId="{59124A66-28EE-4601-BD27-98E67701B8EF}" type="presParOf" srcId="{CB8E080C-8D9B-4429-BAE7-F40904DF1980}" destId="{EB5158E6-BB8C-4CEB-8B5A-79FA0D5146F4}" srcOrd="2" destOrd="0" presId="urn:microsoft.com/office/officeart/2005/8/layout/default#2"/>
    <dgm:cxn modelId="{121B8656-F05A-496F-85A8-9086B35F9228}" type="presParOf" srcId="{CB8E080C-8D9B-4429-BAE7-F40904DF1980}" destId="{0803ACD6-2094-4426-8666-028409673C55}" srcOrd="3" destOrd="0" presId="urn:microsoft.com/office/officeart/2005/8/layout/default#2"/>
    <dgm:cxn modelId="{F6863187-DE8A-4F48-9E9F-C6928C0EBDBC}" type="presParOf" srcId="{CB8E080C-8D9B-4429-BAE7-F40904DF1980}" destId="{4E7896EC-CB17-4985-BBC1-665B03AD4760}" srcOrd="4" destOrd="0" presId="urn:microsoft.com/office/officeart/2005/8/layout/default#2"/>
    <dgm:cxn modelId="{0B7222FA-8372-4DDB-B519-B4C4FC1A7689}" type="presParOf" srcId="{CB8E080C-8D9B-4429-BAE7-F40904DF1980}" destId="{6CF8CFD1-61B8-428D-A342-B78B9434C5C0}" srcOrd="5" destOrd="0" presId="urn:microsoft.com/office/officeart/2005/8/layout/default#2"/>
    <dgm:cxn modelId="{96B53731-FC33-4E5D-A025-C66365441817}" type="presParOf" srcId="{CB8E080C-8D9B-4429-BAE7-F40904DF1980}" destId="{A36B1755-7809-4AF6-8675-9303AA0D7DFE}" srcOrd="6" destOrd="0" presId="urn:microsoft.com/office/officeart/2005/8/layout/default#2"/>
    <dgm:cxn modelId="{0F862DBF-3D74-494D-9C77-2001266450BA}" type="presParOf" srcId="{CB8E080C-8D9B-4429-BAE7-F40904DF1980}" destId="{C9C9D81E-DF39-4C36-BC27-FC09788686D7}" srcOrd="7" destOrd="0" presId="urn:microsoft.com/office/officeart/2005/8/layout/default#2"/>
    <dgm:cxn modelId="{137DE3F8-B5D6-4466-AC2C-0569EA46BE24}" type="presParOf" srcId="{CB8E080C-8D9B-4429-BAE7-F40904DF1980}" destId="{03C9D3F2-1300-4D8C-AE19-70630ECE145F}" srcOrd="8" destOrd="0" presId="urn:microsoft.com/office/officeart/2005/8/layout/default#2"/>
    <dgm:cxn modelId="{D1B65683-0012-4E16-B905-0E6ADBF1880E}" type="presParOf" srcId="{CB8E080C-8D9B-4429-BAE7-F40904DF1980}" destId="{7CF8CD3D-8988-4679-8E13-7738522E509B}" srcOrd="9" destOrd="0" presId="urn:microsoft.com/office/officeart/2005/8/layout/default#2"/>
    <dgm:cxn modelId="{065116BA-C289-450C-9300-5A8C68AFDFEC}" type="presParOf" srcId="{CB8E080C-8D9B-4429-BAE7-F40904DF1980}" destId="{8D000056-FADD-4A29-B094-9B3577A420E7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A2081A-8B2A-4535-8FF2-A1A5DF3B325F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F4266F4B-B042-403B-9D15-EB10DEE5072B}">
      <dgm:prSet phldrT="[Текст]"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Посещение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 с концертной программой дома – интерната для престарелых и инвалидов «Гармония»</a:t>
          </a:r>
          <a:endParaRPr lang="ru-RU" sz="1400" b="0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94DA90E-2D12-4966-9438-F5DE93DB78CD}" type="parTrans" cxnId="{43E46A55-08D7-45BB-8572-4A7629B1505A}">
      <dgm:prSet/>
      <dgm:spPr/>
      <dgm:t>
        <a:bodyPr/>
        <a:lstStyle/>
        <a:p>
          <a:endParaRPr lang="ru-RU"/>
        </a:p>
      </dgm:t>
    </dgm:pt>
    <dgm:pt modelId="{836A7E10-83A1-4DAF-BE3F-D119EFA2B75B}" type="sibTrans" cxnId="{43E46A55-08D7-45BB-8572-4A7629B1505A}">
      <dgm:prSet/>
      <dgm:spPr/>
      <dgm:t>
        <a:bodyPr/>
        <a:lstStyle/>
        <a:p>
          <a:endParaRPr lang="ru-RU"/>
        </a:p>
      </dgm:t>
    </dgm:pt>
    <dgm:pt modelId="{90FD0AB6-E48C-4930-9F1D-440ADE493797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Концертная программа 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для воспитанников республиканского детского дома-интерната для умственно отсталых детей «Забота»</a:t>
          </a:r>
          <a:endParaRPr lang="ru-RU" sz="1400" b="0" i="0" u="none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9490995F-0B1C-4798-92D3-4E62280FC111}" type="parTrans" cxnId="{40CF12E3-7807-402E-913D-75F8384D44D8}">
      <dgm:prSet/>
      <dgm:spPr/>
      <dgm:t>
        <a:bodyPr/>
        <a:lstStyle/>
        <a:p>
          <a:endParaRPr lang="ru-RU"/>
        </a:p>
      </dgm:t>
    </dgm:pt>
    <dgm:pt modelId="{7D148CB8-93EA-4631-AEC5-4F2C78E31F31}" type="sibTrans" cxnId="{40CF12E3-7807-402E-913D-75F8384D44D8}">
      <dgm:prSet/>
      <dgm:spPr/>
      <dgm:t>
        <a:bodyPr/>
        <a:lstStyle/>
        <a:p>
          <a:endParaRPr lang="ru-RU"/>
        </a:p>
      </dgm:t>
    </dgm:pt>
    <dgm:pt modelId="{1A4EAC0F-E73A-4A5C-AC36-541D032471D6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Н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овогодний утренник в рамках проекта «</a:t>
          </a:r>
          <a:r>
            <a:rPr lang="en-US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IT</a:t>
          </a:r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 – мир без границ» для детей с ОВЗ и инвалидностью</a:t>
          </a:r>
          <a:endParaRPr lang="ru-RU" sz="1400" b="0" i="0" u="none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F4C7A720-4337-4FFB-B0F0-5226368C736B}" type="parTrans" cxnId="{7DEB5E58-A724-44B7-9003-DEB64931B463}">
      <dgm:prSet/>
      <dgm:spPr/>
      <dgm:t>
        <a:bodyPr/>
        <a:lstStyle/>
        <a:p>
          <a:endParaRPr lang="ru-RU"/>
        </a:p>
      </dgm:t>
    </dgm:pt>
    <dgm:pt modelId="{006A97EB-7CD1-4A39-8233-B33FCACBB15F}" type="sibTrans" cxnId="{7DEB5E58-A724-44B7-9003-DEB64931B463}">
      <dgm:prSet/>
      <dgm:spPr/>
      <dgm:t>
        <a:bodyPr/>
        <a:lstStyle/>
        <a:p>
          <a:endParaRPr lang="ru-RU"/>
        </a:p>
      </dgm:t>
    </dgm:pt>
    <dgm:pt modelId="{8289AFED-518F-4C8A-A0F3-73385784D29A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baseline="0" dirty="0" smtClean="0">
              <a:solidFill>
                <a:srgbClr val="8E0000"/>
              </a:solidFill>
              <a:effectLst/>
              <a:latin typeface="Times New Roman" pitchFamily="18" charset="0"/>
              <a:cs typeface="Times New Roman" pitchFamily="18" charset="0"/>
            </a:rPr>
            <a:t>Памятный вечер к 105-летию со Дня рождения генерал – полковника  С.К. Магомедова </a:t>
          </a:r>
          <a:endParaRPr lang="ru-RU" sz="1400" b="0" i="0" u="none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1F5650E0-12D3-4B2B-8469-8C06C1520439}" type="parTrans" cxnId="{44CC5A63-3F5F-4132-BC0D-5F6BAE68253A}">
      <dgm:prSet/>
      <dgm:spPr/>
      <dgm:t>
        <a:bodyPr/>
        <a:lstStyle/>
        <a:p>
          <a:endParaRPr lang="ru-RU"/>
        </a:p>
      </dgm:t>
    </dgm:pt>
    <dgm:pt modelId="{91292A67-58E6-4136-9F80-507E594E846E}" type="sibTrans" cxnId="{44CC5A63-3F5F-4132-BC0D-5F6BAE68253A}">
      <dgm:prSet/>
      <dgm:spPr/>
      <dgm:t>
        <a:bodyPr/>
        <a:lstStyle/>
        <a:p>
          <a:endParaRPr lang="ru-RU"/>
        </a:p>
      </dgm:t>
    </dgm:pt>
    <dgm:pt modelId="{476F6FF7-AC17-437A-A2F2-084DC62DB1BC}" type="pres">
      <dgm:prSet presAssocID="{DBA2081A-8B2A-4535-8FF2-A1A5DF3B325F}" presName="Name0" presStyleCnt="0">
        <dgm:presLayoutVars>
          <dgm:dir/>
          <dgm:resizeHandles val="exact"/>
        </dgm:presLayoutVars>
      </dgm:prSet>
      <dgm:spPr/>
    </dgm:pt>
    <dgm:pt modelId="{5E2352C1-75A9-4572-A103-7BA1980FAD8A}" type="pres">
      <dgm:prSet presAssocID="{F4266F4B-B042-403B-9D15-EB10DEE5072B}" presName="composite" presStyleCnt="0"/>
      <dgm:spPr/>
    </dgm:pt>
    <dgm:pt modelId="{4A873050-D36C-42F6-BF42-A7A0134FF922}" type="pres">
      <dgm:prSet presAssocID="{F4266F4B-B042-403B-9D15-EB10DEE5072B}" presName="rect1" presStyleLbl="bgImgPlace1" presStyleIdx="0" presStyleCnt="4" custScaleY="90134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8E0000"/>
          </a:solidFill>
        </a:ln>
      </dgm:spPr>
    </dgm:pt>
    <dgm:pt modelId="{B92AD535-9159-4FD4-865B-C2C9A81A336D}" type="pres">
      <dgm:prSet presAssocID="{F4266F4B-B042-403B-9D15-EB10DEE5072B}" presName="wedgeRectCallout1" presStyleLbl="node1" presStyleIdx="0" presStyleCnt="4" custScaleY="128371" custLinFactNeighborX="-1056" custLinFactNeighborY="-3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48AF4-719F-41E0-96E3-B72DE87E8713}" type="pres">
      <dgm:prSet presAssocID="{836A7E10-83A1-4DAF-BE3F-D119EFA2B75B}" presName="sibTrans" presStyleCnt="0"/>
      <dgm:spPr/>
    </dgm:pt>
    <dgm:pt modelId="{60D5220C-1DA9-41BA-A192-A0713B01769B}" type="pres">
      <dgm:prSet presAssocID="{90FD0AB6-E48C-4930-9F1D-440ADE493797}" presName="composite" presStyleCnt="0"/>
      <dgm:spPr/>
    </dgm:pt>
    <dgm:pt modelId="{2C78646C-0B1B-428D-AB9E-D61687F95923}" type="pres">
      <dgm:prSet presAssocID="{90FD0AB6-E48C-4930-9F1D-440ADE493797}" presName="rect1" presStyleLbl="bgImgPlace1" presStyleIdx="1" presStyleCnt="4" custScaleY="89291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8E0000"/>
          </a:solidFill>
        </a:ln>
      </dgm:spPr>
    </dgm:pt>
    <dgm:pt modelId="{0A8BE583-4EC6-4C4A-AE93-A12DD59E8902}" type="pres">
      <dgm:prSet presAssocID="{90FD0AB6-E48C-4930-9F1D-440ADE493797}" presName="wedgeRectCallout1" presStyleLbl="node1" presStyleIdx="1" presStyleCnt="4" custScaleY="149306" custLinFactNeighborX="-1156" custLinFactNeighborY="-2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0DBFE-8576-4223-B0CA-980DBCE00846}" type="pres">
      <dgm:prSet presAssocID="{7D148CB8-93EA-4631-AEC5-4F2C78E31F31}" presName="sibTrans" presStyleCnt="0"/>
      <dgm:spPr/>
    </dgm:pt>
    <dgm:pt modelId="{1E76208F-1614-4607-91AE-B66ECDBF8ADD}" type="pres">
      <dgm:prSet presAssocID="{1A4EAC0F-E73A-4A5C-AC36-541D032471D6}" presName="composite" presStyleCnt="0"/>
      <dgm:spPr/>
    </dgm:pt>
    <dgm:pt modelId="{1E3C45E2-FCFA-4235-AEDB-B622202DB507}" type="pres">
      <dgm:prSet presAssocID="{1A4EAC0F-E73A-4A5C-AC36-541D032471D6}" presName="rect1" presStyleLbl="bgImgPlace1" presStyleIdx="2" presStyleCnt="4" custScaleY="89112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8E0000"/>
          </a:solidFill>
        </a:ln>
      </dgm:spPr>
    </dgm:pt>
    <dgm:pt modelId="{32BA99D5-2C66-4705-8156-41E49903462A}" type="pres">
      <dgm:prSet presAssocID="{1A4EAC0F-E73A-4A5C-AC36-541D032471D6}" presName="wedgeRectCallout1" presStyleLbl="node1" presStyleIdx="2" presStyleCnt="4" custScaleY="128371" custLinFactNeighborX="-3315" custLinFactNeighborY="-2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D9D045-F4FC-492F-8FF4-9151F557CEA6}" type="pres">
      <dgm:prSet presAssocID="{006A97EB-7CD1-4A39-8233-B33FCACBB15F}" presName="sibTrans" presStyleCnt="0"/>
      <dgm:spPr/>
    </dgm:pt>
    <dgm:pt modelId="{8CEDAF45-5A4F-4D74-B070-FA9755DBFF05}" type="pres">
      <dgm:prSet presAssocID="{8289AFED-518F-4C8A-A0F3-73385784D29A}" presName="composite" presStyleCnt="0"/>
      <dgm:spPr/>
    </dgm:pt>
    <dgm:pt modelId="{36E93CEA-A2B5-43B7-9184-F85AE625D441}" type="pres">
      <dgm:prSet presAssocID="{8289AFED-518F-4C8A-A0F3-73385784D29A}" presName="rect1" presStyleLbl="bgImgPlace1" presStyleIdx="3" presStyleCnt="4" custScaleY="88089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CC09E05-95FC-487D-B52C-3477E6ABADBF}" type="pres">
      <dgm:prSet presAssocID="{8289AFED-518F-4C8A-A0F3-73385784D29A}" presName="wedgeRectCallout1" presStyleLbl="node1" presStyleIdx="3" presStyleCnt="4" custScaleY="120521" custLinFactNeighborX="-3415" custLinFactNeighborY="-86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4CC5A63-3F5F-4132-BC0D-5F6BAE68253A}" srcId="{DBA2081A-8B2A-4535-8FF2-A1A5DF3B325F}" destId="{8289AFED-518F-4C8A-A0F3-73385784D29A}" srcOrd="3" destOrd="0" parTransId="{1F5650E0-12D3-4B2B-8469-8C06C1520439}" sibTransId="{91292A67-58E6-4136-9F80-507E594E846E}"/>
    <dgm:cxn modelId="{40CF12E3-7807-402E-913D-75F8384D44D8}" srcId="{DBA2081A-8B2A-4535-8FF2-A1A5DF3B325F}" destId="{90FD0AB6-E48C-4930-9F1D-440ADE493797}" srcOrd="1" destOrd="0" parTransId="{9490995F-0B1C-4798-92D3-4E62280FC111}" sibTransId="{7D148CB8-93EA-4631-AEC5-4F2C78E31F31}"/>
    <dgm:cxn modelId="{B6BCCEED-4651-4D91-9207-CF6A484D12A3}" type="presOf" srcId="{90FD0AB6-E48C-4930-9F1D-440ADE493797}" destId="{0A8BE583-4EC6-4C4A-AE93-A12DD59E8902}" srcOrd="0" destOrd="0" presId="urn:microsoft.com/office/officeart/2008/layout/BendingPictureCaptionList"/>
    <dgm:cxn modelId="{F6A19440-DED9-4E6A-9D6B-18599C3A9F75}" type="presOf" srcId="{F4266F4B-B042-403B-9D15-EB10DEE5072B}" destId="{B92AD535-9159-4FD4-865B-C2C9A81A336D}" srcOrd="0" destOrd="0" presId="urn:microsoft.com/office/officeart/2008/layout/BendingPictureCaptionList"/>
    <dgm:cxn modelId="{32D01E16-D8AB-4CAD-A535-DC338AD77D6F}" type="presOf" srcId="{DBA2081A-8B2A-4535-8FF2-A1A5DF3B325F}" destId="{476F6FF7-AC17-437A-A2F2-084DC62DB1BC}" srcOrd="0" destOrd="0" presId="urn:microsoft.com/office/officeart/2008/layout/BendingPictureCaptionList"/>
    <dgm:cxn modelId="{43E46A55-08D7-45BB-8572-4A7629B1505A}" srcId="{DBA2081A-8B2A-4535-8FF2-A1A5DF3B325F}" destId="{F4266F4B-B042-403B-9D15-EB10DEE5072B}" srcOrd="0" destOrd="0" parTransId="{B94DA90E-2D12-4966-9438-F5DE93DB78CD}" sibTransId="{836A7E10-83A1-4DAF-BE3F-D119EFA2B75B}"/>
    <dgm:cxn modelId="{7DEB5E58-A724-44B7-9003-DEB64931B463}" srcId="{DBA2081A-8B2A-4535-8FF2-A1A5DF3B325F}" destId="{1A4EAC0F-E73A-4A5C-AC36-541D032471D6}" srcOrd="2" destOrd="0" parTransId="{F4C7A720-4337-4FFB-B0F0-5226368C736B}" sibTransId="{006A97EB-7CD1-4A39-8233-B33FCACBB15F}"/>
    <dgm:cxn modelId="{FEDC24A5-C59F-4B71-B4DA-A905C0019081}" type="presOf" srcId="{8289AFED-518F-4C8A-A0F3-73385784D29A}" destId="{7CC09E05-95FC-487D-B52C-3477E6ABADBF}" srcOrd="0" destOrd="0" presId="urn:microsoft.com/office/officeart/2008/layout/BendingPictureCaptionList"/>
    <dgm:cxn modelId="{EE48D945-B73B-42AA-A144-9D09BDFE196E}" type="presOf" srcId="{1A4EAC0F-E73A-4A5C-AC36-541D032471D6}" destId="{32BA99D5-2C66-4705-8156-41E49903462A}" srcOrd="0" destOrd="0" presId="urn:microsoft.com/office/officeart/2008/layout/BendingPictureCaptionList"/>
    <dgm:cxn modelId="{F7AF1FBB-C332-45A9-8BB0-EFB68C842F75}" type="presParOf" srcId="{476F6FF7-AC17-437A-A2F2-084DC62DB1BC}" destId="{5E2352C1-75A9-4572-A103-7BA1980FAD8A}" srcOrd="0" destOrd="0" presId="urn:microsoft.com/office/officeart/2008/layout/BendingPictureCaptionList"/>
    <dgm:cxn modelId="{56348623-E501-413A-A6CE-ED434E2A6874}" type="presParOf" srcId="{5E2352C1-75A9-4572-A103-7BA1980FAD8A}" destId="{4A873050-D36C-42F6-BF42-A7A0134FF922}" srcOrd="0" destOrd="0" presId="urn:microsoft.com/office/officeart/2008/layout/BendingPictureCaptionList"/>
    <dgm:cxn modelId="{AE9908F1-9994-4C42-A054-16618E4312D5}" type="presParOf" srcId="{5E2352C1-75A9-4572-A103-7BA1980FAD8A}" destId="{B92AD535-9159-4FD4-865B-C2C9A81A336D}" srcOrd="1" destOrd="0" presId="urn:microsoft.com/office/officeart/2008/layout/BendingPictureCaptionList"/>
    <dgm:cxn modelId="{815EBC7D-AF38-456C-B0B0-4718D3862566}" type="presParOf" srcId="{476F6FF7-AC17-437A-A2F2-084DC62DB1BC}" destId="{EDE48AF4-719F-41E0-96E3-B72DE87E8713}" srcOrd="1" destOrd="0" presId="urn:microsoft.com/office/officeart/2008/layout/BendingPictureCaptionList"/>
    <dgm:cxn modelId="{A2B1F900-793E-42E0-BC72-FFED3A9AFEF3}" type="presParOf" srcId="{476F6FF7-AC17-437A-A2F2-084DC62DB1BC}" destId="{60D5220C-1DA9-41BA-A192-A0713B01769B}" srcOrd="2" destOrd="0" presId="urn:microsoft.com/office/officeart/2008/layout/BendingPictureCaptionList"/>
    <dgm:cxn modelId="{1403CCBA-173C-4447-89D4-288795B165CE}" type="presParOf" srcId="{60D5220C-1DA9-41BA-A192-A0713B01769B}" destId="{2C78646C-0B1B-428D-AB9E-D61687F95923}" srcOrd="0" destOrd="0" presId="urn:microsoft.com/office/officeart/2008/layout/BendingPictureCaptionList"/>
    <dgm:cxn modelId="{9D98994A-536D-41FE-9F47-0B69FB6F4809}" type="presParOf" srcId="{60D5220C-1DA9-41BA-A192-A0713B01769B}" destId="{0A8BE583-4EC6-4C4A-AE93-A12DD59E8902}" srcOrd="1" destOrd="0" presId="urn:microsoft.com/office/officeart/2008/layout/BendingPictureCaptionList"/>
    <dgm:cxn modelId="{1F7F5380-CDE3-4960-85D1-8BDB0F01DFFF}" type="presParOf" srcId="{476F6FF7-AC17-437A-A2F2-084DC62DB1BC}" destId="{B390DBFE-8576-4223-B0CA-980DBCE00846}" srcOrd="3" destOrd="0" presId="urn:microsoft.com/office/officeart/2008/layout/BendingPictureCaptionList"/>
    <dgm:cxn modelId="{02A97E40-5F0A-4208-84D8-ABCC27834EDA}" type="presParOf" srcId="{476F6FF7-AC17-437A-A2F2-084DC62DB1BC}" destId="{1E76208F-1614-4607-91AE-B66ECDBF8ADD}" srcOrd="4" destOrd="0" presId="urn:microsoft.com/office/officeart/2008/layout/BendingPictureCaptionList"/>
    <dgm:cxn modelId="{5E139411-B1BC-42C3-872E-599CDD087DD8}" type="presParOf" srcId="{1E76208F-1614-4607-91AE-B66ECDBF8ADD}" destId="{1E3C45E2-FCFA-4235-AEDB-B622202DB507}" srcOrd="0" destOrd="0" presId="urn:microsoft.com/office/officeart/2008/layout/BendingPictureCaptionList"/>
    <dgm:cxn modelId="{B5257F88-5781-4DDD-8C82-FF91858049E7}" type="presParOf" srcId="{1E76208F-1614-4607-91AE-B66ECDBF8ADD}" destId="{32BA99D5-2C66-4705-8156-41E49903462A}" srcOrd="1" destOrd="0" presId="urn:microsoft.com/office/officeart/2008/layout/BendingPictureCaptionList"/>
    <dgm:cxn modelId="{0796FAD2-554C-4507-AAA5-6439993FB51B}" type="presParOf" srcId="{476F6FF7-AC17-437A-A2F2-084DC62DB1BC}" destId="{32D9D045-F4FC-492F-8FF4-9151F557CEA6}" srcOrd="5" destOrd="0" presId="urn:microsoft.com/office/officeart/2008/layout/BendingPictureCaptionList"/>
    <dgm:cxn modelId="{B6117A61-F34C-442C-B813-BD250F35C909}" type="presParOf" srcId="{476F6FF7-AC17-437A-A2F2-084DC62DB1BC}" destId="{8CEDAF45-5A4F-4D74-B070-FA9755DBFF05}" srcOrd="6" destOrd="0" presId="urn:microsoft.com/office/officeart/2008/layout/BendingPictureCaptionList"/>
    <dgm:cxn modelId="{E07D654A-A485-4F46-86DC-AEE1CC265641}" type="presParOf" srcId="{8CEDAF45-5A4F-4D74-B070-FA9755DBFF05}" destId="{36E93CEA-A2B5-43B7-9184-F85AE625D441}" srcOrd="0" destOrd="0" presId="urn:microsoft.com/office/officeart/2008/layout/BendingPictureCaptionList"/>
    <dgm:cxn modelId="{1E191AB2-22F9-433F-8B6F-AD756A7621EB}" type="presParOf" srcId="{8CEDAF45-5A4F-4D74-B070-FA9755DBFF05}" destId="{7CC09E05-95FC-487D-B52C-3477E6ABADBF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A2081A-8B2A-4535-8FF2-A1A5DF3B325F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F4266F4B-B042-403B-9D15-EB10DEE5072B}">
      <dgm:prSet phldrT="[Текст]" custT="1"/>
      <dgm:spPr>
        <a:solidFill>
          <a:srgbClr val="FFD1D1"/>
        </a:solidFill>
        <a:ln>
          <a:solidFill>
            <a:srgbClr val="8E0000"/>
          </a:solidFill>
        </a:ln>
      </dgm:spPr>
      <dgm:t>
        <a:bodyPr anchor="ctr"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в концерте</a:t>
          </a:r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 с участием артистов государственной филармонии</a:t>
          </a:r>
          <a:endParaRPr lang="ru-RU" sz="1400" b="0" dirty="0">
            <a:solidFill>
              <a:srgbClr val="8E0000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B94DA90E-2D12-4966-9438-F5DE93DB78CD}" type="parTrans" cxnId="{43E46A55-08D7-45BB-8572-4A7629B1505A}">
      <dgm:prSet/>
      <dgm:spPr/>
      <dgm:t>
        <a:bodyPr/>
        <a:lstStyle/>
        <a:p>
          <a:endParaRPr lang="ru-RU"/>
        </a:p>
      </dgm:t>
    </dgm:pt>
    <dgm:pt modelId="{836A7E10-83A1-4DAF-BE3F-D119EFA2B75B}" type="sibTrans" cxnId="{43E46A55-08D7-45BB-8572-4A7629B1505A}">
      <dgm:prSet/>
      <dgm:spPr/>
      <dgm:t>
        <a:bodyPr/>
        <a:lstStyle/>
        <a:p>
          <a:endParaRPr lang="ru-RU"/>
        </a:p>
      </dgm:t>
    </dgm:pt>
    <dgm:pt modelId="{BF331A85-8E9B-428A-AC00-40AA007ABC8F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в мероприятии для абитуриентов «День открытых дверей»</a:t>
          </a:r>
          <a:endParaRPr lang="ru-RU" sz="1400" b="0" i="0" u="none" dirty="0">
            <a:solidFill>
              <a:srgbClr val="8E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A312E2A-24A8-4B37-A6C6-6E96911E357A}" type="parTrans" cxnId="{C613EF7F-C44D-4352-97C5-879071B3656F}">
      <dgm:prSet/>
      <dgm:spPr/>
      <dgm:t>
        <a:bodyPr/>
        <a:lstStyle/>
        <a:p>
          <a:endParaRPr lang="ru-RU"/>
        </a:p>
      </dgm:t>
    </dgm:pt>
    <dgm:pt modelId="{2249B2D1-B382-44E0-9D69-D5392FBA5B73}" type="sibTrans" cxnId="{C613EF7F-C44D-4352-97C5-879071B3656F}">
      <dgm:prSet/>
      <dgm:spPr/>
      <dgm:t>
        <a:bodyPr/>
        <a:lstStyle/>
        <a:p>
          <a:endParaRPr lang="ru-RU"/>
        </a:p>
      </dgm:t>
    </dgm:pt>
    <dgm:pt modelId="{B59D1BF8-BE6E-4290-9DDB-1E4212274F3A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/>
        <a:lstStyle/>
        <a:p>
          <a:pPr rtl="0"/>
          <a:r>
            <a:rPr lang="ru-RU" sz="1400" b="0" i="0" u="none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в концертной</a:t>
          </a:r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 программе форума «</a:t>
          </a:r>
          <a:r>
            <a:rPr lang="ru-RU" sz="1400" b="0" i="0" u="none" baseline="0" dirty="0" err="1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АпиКавказ</a:t>
          </a:r>
          <a:r>
            <a:rPr lang="ru-RU" sz="1100" b="0" i="0" u="none" baseline="0" dirty="0" smtClean="0">
              <a:solidFill>
                <a:srgbClr val="8E0000"/>
              </a:solidFill>
            </a:rPr>
            <a:t>»</a:t>
          </a:r>
          <a:endParaRPr lang="ru-RU" sz="1100" b="0" i="0" u="none" dirty="0">
            <a:solidFill>
              <a:srgbClr val="8E0000"/>
            </a:solidFill>
          </a:endParaRPr>
        </a:p>
      </dgm:t>
    </dgm:pt>
    <dgm:pt modelId="{4D4FE4BF-E7D7-44AB-B91B-E214D49C5111}" type="parTrans" cxnId="{E2CF4798-E111-4E71-8B85-67949B22E643}">
      <dgm:prSet/>
      <dgm:spPr/>
      <dgm:t>
        <a:bodyPr/>
        <a:lstStyle/>
        <a:p>
          <a:endParaRPr lang="ru-RU"/>
        </a:p>
      </dgm:t>
    </dgm:pt>
    <dgm:pt modelId="{4303487F-BBCD-4AC9-B9DD-A7C523C095FE}" type="sibTrans" cxnId="{E2CF4798-E111-4E71-8B85-67949B22E643}">
      <dgm:prSet/>
      <dgm:spPr/>
      <dgm:t>
        <a:bodyPr/>
        <a:lstStyle/>
        <a:p>
          <a:endParaRPr lang="ru-RU"/>
        </a:p>
      </dgm:t>
    </dgm:pt>
    <dgm:pt modelId="{3A821E7F-2141-41EC-90D6-9370381B6109}">
      <dgm:prSet custT="1"/>
      <dgm:spPr>
        <a:solidFill>
          <a:srgbClr val="FFD1D1"/>
        </a:solidFill>
        <a:ln>
          <a:solidFill>
            <a:srgbClr val="8E0000"/>
          </a:solidFill>
        </a:ln>
      </dgm:spPr>
      <dgm:t>
        <a:bodyPr/>
        <a:lstStyle/>
        <a:p>
          <a:pPr rtl="0"/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Участие  в фестивале «Кавказский карнавал» к Дню республики и празднованию 200- </a:t>
          </a:r>
          <a:r>
            <a:rPr lang="ru-RU" sz="1400" b="0" i="0" u="none" baseline="0" dirty="0" err="1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летия</a:t>
          </a:r>
          <a:r>
            <a:rPr lang="ru-RU" sz="1400" b="0" i="0" u="none" baseline="0" dirty="0" smtClean="0">
              <a:solidFill>
                <a:srgbClr val="8E0000"/>
              </a:solidFill>
              <a:latin typeface="Times New Roman" pitchFamily="18" charset="0"/>
              <a:cs typeface="Times New Roman" pitchFamily="18" charset="0"/>
            </a:rPr>
            <a:t> города Черкесска</a:t>
          </a:r>
          <a:endParaRPr lang="ru-RU" sz="1400" b="0" i="0" u="none" dirty="0">
            <a:solidFill>
              <a:srgbClr val="8E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F4F475-B801-4FDF-83AF-3767E77FE901}" type="parTrans" cxnId="{0EC66E89-ADE5-44DF-84FD-A6A4D20AB8B8}">
      <dgm:prSet/>
      <dgm:spPr/>
      <dgm:t>
        <a:bodyPr/>
        <a:lstStyle/>
        <a:p>
          <a:endParaRPr lang="ru-RU"/>
        </a:p>
      </dgm:t>
    </dgm:pt>
    <dgm:pt modelId="{D55D2E2F-B92C-4BDC-9A29-71D2A51ACA08}" type="sibTrans" cxnId="{0EC66E89-ADE5-44DF-84FD-A6A4D20AB8B8}">
      <dgm:prSet/>
      <dgm:spPr/>
      <dgm:t>
        <a:bodyPr/>
        <a:lstStyle/>
        <a:p>
          <a:endParaRPr lang="ru-RU"/>
        </a:p>
      </dgm:t>
    </dgm:pt>
    <dgm:pt modelId="{476F6FF7-AC17-437A-A2F2-084DC62DB1BC}" type="pres">
      <dgm:prSet presAssocID="{DBA2081A-8B2A-4535-8FF2-A1A5DF3B325F}" presName="Name0" presStyleCnt="0">
        <dgm:presLayoutVars>
          <dgm:dir/>
          <dgm:resizeHandles val="exact"/>
        </dgm:presLayoutVars>
      </dgm:prSet>
      <dgm:spPr/>
    </dgm:pt>
    <dgm:pt modelId="{5E2352C1-75A9-4572-A103-7BA1980FAD8A}" type="pres">
      <dgm:prSet presAssocID="{F4266F4B-B042-403B-9D15-EB10DEE5072B}" presName="composite" presStyleCnt="0"/>
      <dgm:spPr/>
    </dgm:pt>
    <dgm:pt modelId="{4A873050-D36C-42F6-BF42-A7A0134FF922}" type="pres">
      <dgm:prSet presAssocID="{F4266F4B-B042-403B-9D15-EB10DEE5072B}" presName="rect1" presStyleLbl="bgImgPlace1" presStyleIdx="0" presStyleCnt="4" custScaleY="83352"/>
      <dgm:spPr>
        <a:blipFill rotWithShape="1">
          <a:blip xmlns:r="http://schemas.openxmlformats.org/officeDocument/2006/relationships" r:embed="rId1"/>
          <a:stretch>
            <a:fillRect/>
          </a:stretch>
        </a:blipFill>
        <a:ln>
          <a:solidFill>
            <a:srgbClr val="8E0000"/>
          </a:solidFill>
        </a:ln>
      </dgm:spPr>
      <dgm:t>
        <a:bodyPr/>
        <a:lstStyle/>
        <a:p>
          <a:endParaRPr lang="ru-RU"/>
        </a:p>
      </dgm:t>
    </dgm:pt>
    <dgm:pt modelId="{B92AD535-9159-4FD4-865B-C2C9A81A336D}" type="pres">
      <dgm:prSet presAssocID="{F4266F4B-B042-403B-9D15-EB10DEE5072B}" presName="wedgeRectCallout1" presStyleLbl="node1" presStyleIdx="0" presStyleCnt="4" custScaleY="1193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E48AF4-719F-41E0-96E3-B72DE87E8713}" type="pres">
      <dgm:prSet presAssocID="{836A7E10-83A1-4DAF-BE3F-D119EFA2B75B}" presName="sibTrans" presStyleCnt="0"/>
      <dgm:spPr/>
    </dgm:pt>
    <dgm:pt modelId="{6073EB40-A32A-4128-BE13-76B494C48211}" type="pres">
      <dgm:prSet presAssocID="{BF331A85-8E9B-428A-AC00-40AA007ABC8F}" presName="composite" presStyleCnt="0"/>
      <dgm:spPr/>
    </dgm:pt>
    <dgm:pt modelId="{2586DF73-AA1E-44B5-B090-4C5006BAB631}" type="pres">
      <dgm:prSet presAssocID="{BF331A85-8E9B-428A-AC00-40AA007ABC8F}" presName="rect1" presStyleLbl="bgImgPlace1" presStyleIdx="1" presStyleCnt="4" custScaleY="84355"/>
      <dgm:spPr>
        <a:blipFill rotWithShape="1">
          <a:blip xmlns:r="http://schemas.openxmlformats.org/officeDocument/2006/relationships" r:embed="rId2"/>
          <a:stretch>
            <a:fillRect/>
          </a:stretch>
        </a:blipFill>
        <a:ln>
          <a:solidFill>
            <a:srgbClr val="8E0000"/>
          </a:solidFill>
        </a:ln>
      </dgm:spPr>
    </dgm:pt>
    <dgm:pt modelId="{A6885D68-7AF5-4615-820D-192CF76576A6}" type="pres">
      <dgm:prSet presAssocID="{BF331A85-8E9B-428A-AC00-40AA007ABC8F}" presName="wedgeRectCallout1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584F2-ACC6-41F8-BC10-7D2B38045ED9}" type="pres">
      <dgm:prSet presAssocID="{2249B2D1-B382-44E0-9D69-D5392FBA5B73}" presName="sibTrans" presStyleCnt="0"/>
      <dgm:spPr/>
    </dgm:pt>
    <dgm:pt modelId="{1F487149-EFF7-43BC-8D81-438CA8689F78}" type="pres">
      <dgm:prSet presAssocID="{B59D1BF8-BE6E-4290-9DDB-1E4212274F3A}" presName="composite" presStyleCnt="0"/>
      <dgm:spPr/>
    </dgm:pt>
    <dgm:pt modelId="{64E869A9-B4C9-4F11-A3A9-762A4B8C6B32}" type="pres">
      <dgm:prSet presAssocID="{B59D1BF8-BE6E-4290-9DDB-1E4212274F3A}" presName="rect1" presStyleLbl="bgImgPlace1" presStyleIdx="2" presStyleCnt="4" custScaleY="87484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solidFill>
            <a:srgbClr val="8E0000"/>
          </a:solidFill>
        </a:ln>
      </dgm:spPr>
    </dgm:pt>
    <dgm:pt modelId="{F5604C44-1451-40CE-9938-4A9F3F4B1B11}" type="pres">
      <dgm:prSet presAssocID="{B59D1BF8-BE6E-4290-9DDB-1E4212274F3A}" presName="wedgeRectCallout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B58DD-B3F8-4411-8794-072DA1097E99}" type="pres">
      <dgm:prSet presAssocID="{4303487F-BBCD-4AC9-B9DD-A7C523C095FE}" presName="sibTrans" presStyleCnt="0"/>
      <dgm:spPr/>
    </dgm:pt>
    <dgm:pt modelId="{8656B8D4-C964-4EFD-A000-AB0EE555E099}" type="pres">
      <dgm:prSet presAssocID="{3A821E7F-2141-41EC-90D6-9370381B6109}" presName="composite" presStyleCnt="0"/>
      <dgm:spPr/>
    </dgm:pt>
    <dgm:pt modelId="{F217A86A-72A0-4D57-A478-DCB284857701}" type="pres">
      <dgm:prSet presAssocID="{3A821E7F-2141-41EC-90D6-9370381B6109}" presName="rect1" presStyleLbl="bgImgPlace1" presStyleIdx="3" presStyleCnt="4" custScaleY="85398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solidFill>
            <a:srgbClr val="8E0000"/>
          </a:solidFill>
        </a:ln>
      </dgm:spPr>
    </dgm:pt>
    <dgm:pt modelId="{10B66DCC-7A06-485A-9C22-2E9AB326A868}" type="pres">
      <dgm:prSet presAssocID="{3A821E7F-2141-41EC-90D6-9370381B6109}" presName="wedgeRectCallout1" presStyleLbl="node1" presStyleIdx="3" presStyleCnt="4" custScaleY="1431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EA86B0-2227-48A5-ABFD-1AD47DDD7ACC}" type="presOf" srcId="{BF331A85-8E9B-428A-AC00-40AA007ABC8F}" destId="{A6885D68-7AF5-4615-820D-192CF76576A6}" srcOrd="0" destOrd="0" presId="urn:microsoft.com/office/officeart/2008/layout/BendingPictureCaptionList"/>
    <dgm:cxn modelId="{FF1FDD35-C8A7-4F5C-A24E-0BD8587AED85}" type="presOf" srcId="{F4266F4B-B042-403B-9D15-EB10DEE5072B}" destId="{B92AD535-9159-4FD4-865B-C2C9A81A336D}" srcOrd="0" destOrd="0" presId="urn:microsoft.com/office/officeart/2008/layout/BendingPictureCaptionList"/>
    <dgm:cxn modelId="{E2CF4798-E111-4E71-8B85-67949B22E643}" srcId="{DBA2081A-8B2A-4535-8FF2-A1A5DF3B325F}" destId="{B59D1BF8-BE6E-4290-9DDB-1E4212274F3A}" srcOrd="2" destOrd="0" parTransId="{4D4FE4BF-E7D7-44AB-B91B-E214D49C5111}" sibTransId="{4303487F-BBCD-4AC9-B9DD-A7C523C095FE}"/>
    <dgm:cxn modelId="{6CDDF492-83C1-425D-91C8-A1BC351B5BED}" type="presOf" srcId="{B59D1BF8-BE6E-4290-9DDB-1E4212274F3A}" destId="{F5604C44-1451-40CE-9938-4A9F3F4B1B11}" srcOrd="0" destOrd="0" presId="urn:microsoft.com/office/officeart/2008/layout/BendingPictureCaptionList"/>
    <dgm:cxn modelId="{CAA9D060-490F-4BF9-931F-E147F61D65A0}" type="presOf" srcId="{DBA2081A-8B2A-4535-8FF2-A1A5DF3B325F}" destId="{476F6FF7-AC17-437A-A2F2-084DC62DB1BC}" srcOrd="0" destOrd="0" presId="urn:microsoft.com/office/officeart/2008/layout/BendingPictureCaptionList"/>
    <dgm:cxn modelId="{C613EF7F-C44D-4352-97C5-879071B3656F}" srcId="{DBA2081A-8B2A-4535-8FF2-A1A5DF3B325F}" destId="{BF331A85-8E9B-428A-AC00-40AA007ABC8F}" srcOrd="1" destOrd="0" parTransId="{3A312E2A-24A8-4B37-A6C6-6E96911E357A}" sibTransId="{2249B2D1-B382-44E0-9D69-D5392FBA5B73}"/>
    <dgm:cxn modelId="{84E60258-1728-47A9-BDC9-83001D573A0B}" type="presOf" srcId="{3A821E7F-2141-41EC-90D6-9370381B6109}" destId="{10B66DCC-7A06-485A-9C22-2E9AB326A868}" srcOrd="0" destOrd="0" presId="urn:microsoft.com/office/officeart/2008/layout/BendingPictureCaptionList"/>
    <dgm:cxn modelId="{43E46A55-08D7-45BB-8572-4A7629B1505A}" srcId="{DBA2081A-8B2A-4535-8FF2-A1A5DF3B325F}" destId="{F4266F4B-B042-403B-9D15-EB10DEE5072B}" srcOrd="0" destOrd="0" parTransId="{B94DA90E-2D12-4966-9438-F5DE93DB78CD}" sibTransId="{836A7E10-83A1-4DAF-BE3F-D119EFA2B75B}"/>
    <dgm:cxn modelId="{0EC66E89-ADE5-44DF-84FD-A6A4D20AB8B8}" srcId="{DBA2081A-8B2A-4535-8FF2-A1A5DF3B325F}" destId="{3A821E7F-2141-41EC-90D6-9370381B6109}" srcOrd="3" destOrd="0" parTransId="{D9F4F475-B801-4FDF-83AF-3767E77FE901}" sibTransId="{D55D2E2F-B92C-4BDC-9A29-71D2A51ACA08}"/>
    <dgm:cxn modelId="{3AE4E522-2F3F-4634-9B56-7B1DFFF12A57}" type="presParOf" srcId="{476F6FF7-AC17-437A-A2F2-084DC62DB1BC}" destId="{5E2352C1-75A9-4572-A103-7BA1980FAD8A}" srcOrd="0" destOrd="0" presId="urn:microsoft.com/office/officeart/2008/layout/BendingPictureCaptionList"/>
    <dgm:cxn modelId="{7FBD894D-45AC-4A9A-9287-1F292F14A66F}" type="presParOf" srcId="{5E2352C1-75A9-4572-A103-7BA1980FAD8A}" destId="{4A873050-D36C-42F6-BF42-A7A0134FF922}" srcOrd="0" destOrd="0" presId="urn:microsoft.com/office/officeart/2008/layout/BendingPictureCaptionList"/>
    <dgm:cxn modelId="{A153AB98-7370-49F9-A6E8-AD3432A57DFF}" type="presParOf" srcId="{5E2352C1-75A9-4572-A103-7BA1980FAD8A}" destId="{B92AD535-9159-4FD4-865B-C2C9A81A336D}" srcOrd="1" destOrd="0" presId="urn:microsoft.com/office/officeart/2008/layout/BendingPictureCaptionList"/>
    <dgm:cxn modelId="{876E0945-E868-42F4-B298-F2E3D9159193}" type="presParOf" srcId="{476F6FF7-AC17-437A-A2F2-084DC62DB1BC}" destId="{EDE48AF4-719F-41E0-96E3-B72DE87E8713}" srcOrd="1" destOrd="0" presId="urn:microsoft.com/office/officeart/2008/layout/BendingPictureCaptionList"/>
    <dgm:cxn modelId="{1908D22F-1F6B-4E43-B43B-54BD3A358588}" type="presParOf" srcId="{476F6FF7-AC17-437A-A2F2-084DC62DB1BC}" destId="{6073EB40-A32A-4128-BE13-76B494C48211}" srcOrd="2" destOrd="0" presId="urn:microsoft.com/office/officeart/2008/layout/BendingPictureCaptionList"/>
    <dgm:cxn modelId="{246ABF1C-024B-4769-9D65-5B3F40BF89FB}" type="presParOf" srcId="{6073EB40-A32A-4128-BE13-76B494C48211}" destId="{2586DF73-AA1E-44B5-B090-4C5006BAB631}" srcOrd="0" destOrd="0" presId="urn:microsoft.com/office/officeart/2008/layout/BendingPictureCaptionList"/>
    <dgm:cxn modelId="{FF261454-9942-41B6-902A-79857B5CFEE7}" type="presParOf" srcId="{6073EB40-A32A-4128-BE13-76B494C48211}" destId="{A6885D68-7AF5-4615-820D-192CF76576A6}" srcOrd="1" destOrd="0" presId="urn:microsoft.com/office/officeart/2008/layout/BendingPictureCaptionList"/>
    <dgm:cxn modelId="{DD395C79-DF98-4F59-AF4B-766767688B54}" type="presParOf" srcId="{476F6FF7-AC17-437A-A2F2-084DC62DB1BC}" destId="{56A584F2-ACC6-41F8-BC10-7D2B38045ED9}" srcOrd="3" destOrd="0" presId="urn:microsoft.com/office/officeart/2008/layout/BendingPictureCaptionList"/>
    <dgm:cxn modelId="{51E98A48-44C3-42AA-8F49-4666251C3B68}" type="presParOf" srcId="{476F6FF7-AC17-437A-A2F2-084DC62DB1BC}" destId="{1F487149-EFF7-43BC-8D81-438CA8689F78}" srcOrd="4" destOrd="0" presId="urn:microsoft.com/office/officeart/2008/layout/BendingPictureCaptionList"/>
    <dgm:cxn modelId="{DCA7264F-97C6-4DDB-892E-64C10DCEBF04}" type="presParOf" srcId="{1F487149-EFF7-43BC-8D81-438CA8689F78}" destId="{64E869A9-B4C9-4F11-A3A9-762A4B8C6B32}" srcOrd="0" destOrd="0" presId="urn:microsoft.com/office/officeart/2008/layout/BendingPictureCaptionList"/>
    <dgm:cxn modelId="{71EE339D-CE02-4234-8C47-A00F69A29A8F}" type="presParOf" srcId="{1F487149-EFF7-43BC-8D81-438CA8689F78}" destId="{F5604C44-1451-40CE-9938-4A9F3F4B1B11}" srcOrd="1" destOrd="0" presId="urn:microsoft.com/office/officeart/2008/layout/BendingPictureCaptionList"/>
    <dgm:cxn modelId="{D7B2ECF2-DE45-468E-BCCB-AFE1B79B390E}" type="presParOf" srcId="{476F6FF7-AC17-437A-A2F2-084DC62DB1BC}" destId="{EE0B58DD-B3F8-4411-8794-072DA1097E99}" srcOrd="5" destOrd="0" presId="urn:microsoft.com/office/officeart/2008/layout/BendingPictureCaptionList"/>
    <dgm:cxn modelId="{7072AC54-6CD3-464E-BF9E-CA054DE3D411}" type="presParOf" srcId="{476F6FF7-AC17-437A-A2F2-084DC62DB1BC}" destId="{8656B8D4-C964-4EFD-A000-AB0EE555E099}" srcOrd="6" destOrd="0" presId="urn:microsoft.com/office/officeart/2008/layout/BendingPictureCaptionList"/>
    <dgm:cxn modelId="{BA740C21-C0F0-43F3-958E-5C2D016E8EFD}" type="presParOf" srcId="{8656B8D4-C964-4EFD-A000-AB0EE555E099}" destId="{F217A86A-72A0-4D57-A478-DCB284857701}" srcOrd="0" destOrd="0" presId="urn:microsoft.com/office/officeart/2008/layout/BendingPictureCaptionList"/>
    <dgm:cxn modelId="{A14A14FD-D5EA-4C89-BB8B-B4CBD0C7326E}" type="presParOf" srcId="{8656B8D4-C964-4EFD-A000-AB0EE555E099}" destId="{10B66DCC-7A06-485A-9C22-2E9AB326A86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488F5-C715-401B-A251-2A3156773969}">
      <dsp:nvSpPr>
        <dsp:cNvPr id="0" name=""/>
        <dsp:cNvSpPr/>
      </dsp:nvSpPr>
      <dsp:spPr>
        <a:xfrm>
          <a:off x="2514598" y="2124073"/>
          <a:ext cx="1933577" cy="1762128"/>
        </a:xfrm>
        <a:prstGeom prst="ellipse">
          <a:avLst/>
        </a:prstGeom>
        <a:gradFill rotWithShape="0">
          <a:gsLst>
            <a:gs pos="0">
              <a:schemeClr val="accent1">
                <a:alpha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Образовательная деятельность</a:t>
          </a:r>
        </a:p>
      </dsp:txBody>
      <dsp:txXfrm>
        <a:off x="2797764" y="2382131"/>
        <a:ext cx="1367245" cy="1246012"/>
      </dsp:txXfrm>
    </dsp:sp>
    <dsp:sp modelId="{69381F1F-1CF9-4347-8433-4CF28E06739F}">
      <dsp:nvSpPr>
        <dsp:cNvPr id="0" name=""/>
        <dsp:cNvSpPr/>
      </dsp:nvSpPr>
      <dsp:spPr>
        <a:xfrm rot="16200000">
          <a:off x="3301111" y="1602828"/>
          <a:ext cx="360551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355194" y="1733433"/>
        <a:ext cx="252386" cy="229568"/>
      </dsp:txXfrm>
    </dsp:sp>
    <dsp:sp modelId="{AB5F7773-D796-40BF-8172-7EF2218B428B}">
      <dsp:nvSpPr>
        <dsp:cNvPr id="0" name=""/>
        <dsp:cNvSpPr/>
      </dsp:nvSpPr>
      <dsp:spPr>
        <a:xfrm>
          <a:off x="2760918" y="2850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Разработка перспективы развития Академии</a:t>
          </a:r>
        </a:p>
      </dsp:txBody>
      <dsp:txXfrm>
        <a:off x="2971938" y="213870"/>
        <a:ext cx="1018897" cy="1018897"/>
      </dsp:txXfrm>
    </dsp:sp>
    <dsp:sp modelId="{3DC7FA88-1511-4ED3-AFB4-42A8EC8599B5}">
      <dsp:nvSpPr>
        <dsp:cNvPr id="0" name=""/>
        <dsp:cNvSpPr/>
      </dsp:nvSpPr>
      <dsp:spPr>
        <a:xfrm rot="18900000">
          <a:off x="4182513" y="1942999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53587"/>
                <a:satOff val="-990"/>
                <a:lumOff val="4590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53587"/>
                <a:satOff val="-990"/>
                <a:lumOff val="4590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53587"/>
                <a:satOff val="-990"/>
                <a:lumOff val="45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197425" y="2055521"/>
        <a:ext cx="237589" cy="229568"/>
      </dsp:txXfrm>
    </dsp:sp>
    <dsp:sp modelId="{383AF4B8-8654-4325-8F7B-2D689A7D68EA}">
      <dsp:nvSpPr>
        <dsp:cNvPr id="0" name=""/>
        <dsp:cNvSpPr/>
      </dsp:nvSpPr>
      <dsp:spPr>
        <a:xfrm>
          <a:off x="4374407" y="671179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5714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5714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571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/>
            <a:t>Научная деятельность</a:t>
          </a:r>
          <a:endParaRPr lang="ru-RU" kern="1200"/>
        </a:p>
      </dsp:txBody>
      <dsp:txXfrm>
        <a:off x="4585427" y="882199"/>
        <a:ext cx="1018897" cy="1018897"/>
      </dsp:txXfrm>
    </dsp:sp>
    <dsp:sp modelId="{84EE01FE-C6B7-49DC-A08B-546EB8FCE644}">
      <dsp:nvSpPr>
        <dsp:cNvPr id="0" name=""/>
        <dsp:cNvSpPr/>
      </dsp:nvSpPr>
      <dsp:spPr>
        <a:xfrm>
          <a:off x="4578979" y="2813831"/>
          <a:ext cx="315117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07175"/>
                <a:satOff val="-1979"/>
                <a:lumOff val="9179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107175"/>
                <a:satOff val="-1979"/>
                <a:lumOff val="9179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107175"/>
                <a:satOff val="-1979"/>
                <a:lumOff val="91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578979" y="2890353"/>
        <a:ext cx="220582" cy="229568"/>
      </dsp:txXfrm>
    </dsp:sp>
    <dsp:sp modelId="{68BAB0E4-55D6-47A4-A6A0-221F073E373C}">
      <dsp:nvSpPr>
        <dsp:cNvPr id="0" name=""/>
        <dsp:cNvSpPr/>
      </dsp:nvSpPr>
      <dsp:spPr>
        <a:xfrm>
          <a:off x="5042737" y="2284668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1429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1429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142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/>
            <a:t>Кадровая политика</a:t>
          </a:r>
        </a:p>
      </dsp:txBody>
      <dsp:txXfrm>
        <a:off x="5253757" y="2495688"/>
        <a:ext cx="1018897" cy="1018897"/>
      </dsp:txXfrm>
    </dsp:sp>
    <dsp:sp modelId="{6B7CA14A-157A-41FD-B949-144D70883037}">
      <dsp:nvSpPr>
        <dsp:cNvPr id="0" name=""/>
        <dsp:cNvSpPr/>
      </dsp:nvSpPr>
      <dsp:spPr>
        <a:xfrm rot="2700000">
          <a:off x="4182513" y="3684663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160762"/>
                <a:satOff val="-2969"/>
                <a:lumOff val="13769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160762"/>
                <a:satOff val="-2969"/>
                <a:lumOff val="13769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160762"/>
                <a:satOff val="-2969"/>
                <a:lumOff val="137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4197425" y="3725185"/>
        <a:ext cx="237589" cy="229568"/>
      </dsp:txXfrm>
    </dsp:sp>
    <dsp:sp modelId="{64479ED1-2749-40C0-BE14-BB2D65AB792C}">
      <dsp:nvSpPr>
        <dsp:cNvPr id="0" name=""/>
        <dsp:cNvSpPr/>
      </dsp:nvSpPr>
      <dsp:spPr>
        <a:xfrm>
          <a:off x="4374407" y="3898157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7143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7143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714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Финансово-экономическая деятельность</a:t>
          </a:r>
        </a:p>
      </dsp:txBody>
      <dsp:txXfrm>
        <a:off x="4585427" y="4109177"/>
        <a:ext cx="1018897" cy="1018897"/>
      </dsp:txXfrm>
    </dsp:sp>
    <dsp:sp modelId="{180DCD1B-BFF0-4873-B81A-6921B17B5430}">
      <dsp:nvSpPr>
        <dsp:cNvPr id="0" name=""/>
        <dsp:cNvSpPr/>
      </dsp:nvSpPr>
      <dsp:spPr>
        <a:xfrm rot="5400000">
          <a:off x="3301111" y="4024833"/>
          <a:ext cx="360551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14350"/>
                <a:satOff val="-3958"/>
                <a:lumOff val="18358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214350"/>
                <a:satOff val="-3958"/>
                <a:lumOff val="18358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214350"/>
                <a:satOff val="-3958"/>
                <a:lumOff val="183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3355194" y="4047273"/>
        <a:ext cx="252386" cy="229568"/>
      </dsp:txXfrm>
    </dsp:sp>
    <dsp:sp modelId="{FC9E1F5B-EC77-4823-849E-9302AE003727}">
      <dsp:nvSpPr>
        <dsp:cNvPr id="0" name=""/>
        <dsp:cNvSpPr/>
      </dsp:nvSpPr>
      <dsp:spPr>
        <a:xfrm>
          <a:off x="2760918" y="4566487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2857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2857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285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Хозяйственно-экономическая деятельность</a:t>
          </a:r>
        </a:p>
      </dsp:txBody>
      <dsp:txXfrm>
        <a:off x="2971938" y="4777507"/>
        <a:ext cx="1018897" cy="1018897"/>
      </dsp:txXfrm>
    </dsp:sp>
    <dsp:sp modelId="{9612A657-1DE0-4165-8745-BBDC78B69BAE}">
      <dsp:nvSpPr>
        <dsp:cNvPr id="0" name=""/>
        <dsp:cNvSpPr/>
      </dsp:nvSpPr>
      <dsp:spPr>
        <a:xfrm rot="8100000">
          <a:off x="2440848" y="3684663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267937"/>
                <a:satOff val="-4948"/>
                <a:lumOff val="22948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267937"/>
                <a:satOff val="-4948"/>
                <a:lumOff val="22948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267937"/>
                <a:satOff val="-4948"/>
                <a:lumOff val="2294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2527760" y="3725185"/>
        <a:ext cx="237589" cy="229568"/>
      </dsp:txXfrm>
    </dsp:sp>
    <dsp:sp modelId="{D89BD11F-494A-422E-882A-0ACA0FBB2CAB}">
      <dsp:nvSpPr>
        <dsp:cNvPr id="0" name=""/>
        <dsp:cNvSpPr/>
      </dsp:nvSpPr>
      <dsp:spPr>
        <a:xfrm>
          <a:off x="1147429" y="3898157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571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8571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857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Информатизация и цифровизация</a:t>
          </a:r>
        </a:p>
      </dsp:txBody>
      <dsp:txXfrm>
        <a:off x="1358449" y="4109177"/>
        <a:ext cx="1018897" cy="1018897"/>
      </dsp:txXfrm>
    </dsp:sp>
    <dsp:sp modelId="{1B2F541C-DD17-4B91-BDE3-4D0DE9769BFC}">
      <dsp:nvSpPr>
        <dsp:cNvPr id="0" name=""/>
        <dsp:cNvSpPr/>
      </dsp:nvSpPr>
      <dsp:spPr>
        <a:xfrm rot="10800000">
          <a:off x="2068678" y="2813831"/>
          <a:ext cx="315117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21524"/>
                <a:satOff val="-5937"/>
                <a:lumOff val="27537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21524"/>
                <a:satOff val="-5937"/>
                <a:lumOff val="27537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21524"/>
                <a:satOff val="-5937"/>
                <a:lumOff val="275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2163213" y="2890353"/>
        <a:ext cx="220582" cy="229568"/>
      </dsp:txXfrm>
    </dsp:sp>
    <dsp:sp modelId="{578995C2-71A5-4047-9A65-A4829C99221B}">
      <dsp:nvSpPr>
        <dsp:cNvPr id="0" name=""/>
        <dsp:cNvSpPr/>
      </dsp:nvSpPr>
      <dsp:spPr>
        <a:xfrm>
          <a:off x="479100" y="2284668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4286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34286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428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Инфраструктура</a:t>
          </a:r>
        </a:p>
      </dsp:txBody>
      <dsp:txXfrm>
        <a:off x="690120" y="2495688"/>
        <a:ext cx="1018897" cy="1018897"/>
      </dsp:txXfrm>
    </dsp:sp>
    <dsp:sp modelId="{ADFA3ADA-CAD4-4C16-80C0-06707DE9730C}">
      <dsp:nvSpPr>
        <dsp:cNvPr id="0" name=""/>
        <dsp:cNvSpPr/>
      </dsp:nvSpPr>
      <dsp:spPr>
        <a:xfrm rot="13500000">
          <a:off x="2440848" y="1942999"/>
          <a:ext cx="339413" cy="38261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375112"/>
                <a:satOff val="-6927"/>
                <a:lumOff val="32127"/>
                <a:alphaOff val="0"/>
                <a:shade val="51000"/>
                <a:satMod val="130000"/>
              </a:schemeClr>
            </a:gs>
            <a:gs pos="80000">
              <a:schemeClr val="accent1">
                <a:shade val="90000"/>
                <a:hueOff val="375112"/>
                <a:satOff val="-6927"/>
                <a:lumOff val="32127"/>
                <a:alphaOff val="0"/>
                <a:shade val="93000"/>
                <a:satMod val="130000"/>
              </a:schemeClr>
            </a:gs>
            <a:gs pos="100000">
              <a:schemeClr val="accent1">
                <a:shade val="90000"/>
                <a:hueOff val="375112"/>
                <a:satOff val="-6927"/>
                <a:lumOff val="3212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2527760" y="2055521"/>
        <a:ext cx="237589" cy="229568"/>
      </dsp:txXfrm>
    </dsp:sp>
    <dsp:sp modelId="{72722940-E4D3-41AB-89AC-5491C0DC9E1D}">
      <dsp:nvSpPr>
        <dsp:cNvPr id="0" name=""/>
        <dsp:cNvSpPr/>
      </dsp:nvSpPr>
      <dsp:spPr>
        <a:xfrm>
          <a:off x="1147429" y="671179"/>
          <a:ext cx="1440937" cy="1440937"/>
        </a:xfrm>
        <a:prstGeom prst="ellips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/>
            <a:t>Молодежная политика</a:t>
          </a:r>
        </a:p>
      </dsp:txBody>
      <dsp:txXfrm>
        <a:off x="1358449" y="882199"/>
        <a:ext cx="1018897" cy="10188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0.05008</cdr:x>
      <cdr:y>0.79964</cdr:y>
    </cdr:from>
    <cdr:to>
      <cdr:x>0.4795</cdr:x>
      <cdr:y>0.87946</cdr:y>
    </cdr:to>
    <cdr:sp macro="" textlink="">
      <cdr:nvSpPr>
        <cdr:cNvPr id="2" name="TextBox 2"/>
        <cdr:cNvSpPr txBox="1"/>
      </cdr:nvSpPr>
      <cdr:spPr>
        <a:xfrm xmlns:a="http://schemas.openxmlformats.org/drawingml/2006/main" rot="10800000" flipV="1">
          <a:off x="560859" y="4625164"/>
          <a:ext cx="480958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u="sng" dirty="0" smtClean="0">
              <a:solidFill>
                <a:schemeClr val="tx2">
                  <a:lumMod val="50000"/>
                </a:schemeClr>
              </a:solidFill>
            </a:rPr>
            <a:t>Всего – 528 841,6 тыс. руб.</a:t>
          </a:r>
          <a:endParaRPr lang="ru-RU" sz="2400" b="1" u="sng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0.5865</cdr:x>
      <cdr:y>0.93622</cdr:y>
    </cdr:from>
    <cdr:to>
      <cdr:x>1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 rot="10800000" flipV="1">
          <a:off x="6546637" y="5421836"/>
          <a:ext cx="4615574" cy="369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u="sng" dirty="0" smtClean="0">
              <a:solidFill>
                <a:schemeClr val="tx2">
                  <a:lumMod val="50000"/>
                </a:schemeClr>
              </a:solidFill>
            </a:rPr>
            <a:t>Остаток на 01.01.2026 г. – 27 327,6 тыс. руб.</a:t>
          </a:r>
          <a:endParaRPr lang="ru-RU" b="1" u="sng" dirty="0">
            <a:solidFill>
              <a:schemeClr val="tx2">
                <a:lumMod val="50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376E8-F174-4B2E-931F-099588AB10CB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78F30-3189-4FD9-866B-A2F5511C3F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15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78F30-3189-4FD9-866B-A2F5511C3F1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011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78F30-3189-4FD9-866B-A2F5511C3F1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02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78F30-3189-4FD9-866B-A2F5511C3F19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920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FD73B-1861-49A0-9570-3C8AAACEE564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836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FFD73B-1861-49A0-9570-3C8AAACEE564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236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00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2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14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E0BD0-B94A-47A4-BFD4-A94934583DD9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083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7E0BD0-B94A-47A4-BFD4-A94934583DD9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6914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143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54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9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4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20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112" y="335942"/>
            <a:ext cx="1249675" cy="42656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01395" y="922019"/>
            <a:ext cx="11189335" cy="18415"/>
          </a:xfrm>
          <a:custGeom>
            <a:avLst/>
            <a:gdLst/>
            <a:ahLst/>
            <a:cxnLst/>
            <a:rect l="l" t="t" r="r" b="b"/>
            <a:pathLst>
              <a:path w="11189335" h="18415">
                <a:moveTo>
                  <a:pt x="11189208" y="0"/>
                </a:moveTo>
                <a:lnTo>
                  <a:pt x="0" y="0"/>
                </a:lnTo>
                <a:lnTo>
                  <a:pt x="0" y="18287"/>
                </a:lnTo>
                <a:lnTo>
                  <a:pt x="11189208" y="18287"/>
                </a:lnTo>
                <a:lnTo>
                  <a:pt x="11189208" y="0"/>
                </a:lnTo>
                <a:close/>
              </a:path>
            </a:pathLst>
          </a:custGeom>
          <a:solidFill>
            <a:srgbClr val="E10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25067" y="903732"/>
            <a:ext cx="10866120" cy="22860"/>
          </a:xfrm>
          <a:custGeom>
            <a:avLst/>
            <a:gdLst/>
            <a:ahLst/>
            <a:cxnLst/>
            <a:rect l="l" t="t" r="r" b="b"/>
            <a:pathLst>
              <a:path w="10866120" h="22859">
                <a:moveTo>
                  <a:pt x="10866120" y="0"/>
                </a:moveTo>
                <a:lnTo>
                  <a:pt x="0" y="0"/>
                </a:lnTo>
                <a:lnTo>
                  <a:pt x="0" y="22860"/>
                </a:lnTo>
                <a:lnTo>
                  <a:pt x="10866120" y="22860"/>
                </a:lnTo>
                <a:lnTo>
                  <a:pt x="10866120" y="0"/>
                </a:lnTo>
                <a:close/>
              </a:path>
            </a:pathLst>
          </a:custGeom>
          <a:solidFill>
            <a:srgbClr val="E1044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35895" y="272795"/>
            <a:ext cx="2205228" cy="43433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286000"/>
            <a:ext cx="10363200" cy="30777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276999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907011" y="6586829"/>
            <a:ext cx="244475" cy="184666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56DE1-6303-49D6-B197-68320F40FE54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22078706"/>
      </p:ext>
    </p:extLst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907011" y="6586829"/>
            <a:ext cx="244475" cy="184666"/>
          </a:xfrm>
        </p:spPr>
        <p:txBody>
          <a:bodyPr/>
          <a:lstStyle>
            <a:lvl1pPr>
              <a:defRPr/>
            </a:lvl1pPr>
          </a:lstStyle>
          <a:p>
            <a:fld id="{755EB93A-3682-4620-AF40-837824ECD20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10531325"/>
      </p:ext>
    </p:extLst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548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00175" y="189687"/>
            <a:ext cx="939164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31991" y="2433954"/>
            <a:ext cx="5532120" cy="1901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907011" y="6586829"/>
            <a:ext cx="244475" cy="19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8" r:id="rId7"/>
    <p:sldLayoutId id="2147483669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chart" Target="../charts/chart3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image" Target="../media/image50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49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55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9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Relationship Id="rId9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6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11" Type="http://schemas.openxmlformats.org/officeDocument/2006/relationships/image" Target="../media/image61.png"/><Relationship Id="rId5" Type="http://schemas.openxmlformats.org/officeDocument/2006/relationships/image" Target="../media/image7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6.jpeg"/><Relationship Id="rId7" Type="http://schemas.openxmlformats.org/officeDocument/2006/relationships/image" Target="../media/image89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85.png"/><Relationship Id="rId7" Type="http://schemas.openxmlformats.org/officeDocument/2006/relationships/image" Target="../media/image9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eg"/><Relationship Id="rId5" Type="http://schemas.openxmlformats.org/officeDocument/2006/relationships/image" Target="../media/image85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7" Type="http://schemas.openxmlformats.org/officeDocument/2006/relationships/image" Target="../media/image85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1.png"/><Relationship Id="rId4" Type="http://schemas.openxmlformats.org/officeDocument/2006/relationships/image" Target="../media/image10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22.png"/><Relationship Id="rId7" Type="http://schemas.openxmlformats.org/officeDocument/2006/relationships/image" Target="../media/image61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jpe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jpg"/><Relationship Id="rId5" Type="http://schemas.openxmlformats.org/officeDocument/2006/relationships/image" Target="../media/image138.jpg"/><Relationship Id="rId4" Type="http://schemas.openxmlformats.org/officeDocument/2006/relationships/image" Target="../media/image13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jpeg"/><Relationship Id="rId4" Type="http://schemas.openxmlformats.org/officeDocument/2006/relationships/image" Target="../media/image14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jpeg"/><Relationship Id="rId4" Type="http://schemas.openxmlformats.org/officeDocument/2006/relationships/image" Target="../media/image14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2.jp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jpeg"/><Relationship Id="rId7" Type="http://schemas.openxmlformats.org/officeDocument/2006/relationships/image" Target="../media/image15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Relationship Id="rId9" Type="http://schemas.microsoft.com/office/2007/relationships/hdphoto" Target="../media/hdphoto5.wdp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"/>
          <p:cNvSpPr>
            <a:spLocks noChangeArrowheads="1"/>
          </p:cNvSpPr>
          <p:nvPr/>
        </p:nvSpPr>
        <p:spPr bwMode="auto">
          <a:xfrm>
            <a:off x="2057400" y="990600"/>
            <a:ext cx="8280400" cy="1514475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dist="35921" dir="2700000" algn="ctr" rotWithShape="0">
              <a:srgbClr val="FF99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ИТОГИ ДЕЯТЕЛЬНОСТИ АКАДЕМИИ </a:t>
            </a:r>
          </a:p>
          <a:p>
            <a:pPr algn="ctr" eaLnBrk="1" hangingPunct="1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в </a:t>
            </a:r>
            <a:r>
              <a:rPr lang="ru-RU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2025/20</a:t>
            </a:r>
            <a:r>
              <a:rPr lang="en-US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2</a:t>
            </a:r>
            <a:r>
              <a:rPr lang="ru-RU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6 </a:t>
            </a: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учебном году и основные задачи коллектива в 20</a:t>
            </a:r>
            <a:r>
              <a:rPr lang="en-US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2</a:t>
            </a:r>
            <a:r>
              <a:rPr lang="ru-RU" altLang="ru-RU" sz="2800" dirty="0" smtClean="0">
                <a:solidFill>
                  <a:srgbClr val="990000"/>
                </a:solidFill>
                <a:latin typeface="Cambria" panose="02040503050406030204" pitchFamily="18" charset="0"/>
              </a:rPr>
              <a:t>6/2027 </a:t>
            </a:r>
            <a:r>
              <a:rPr lang="ru-RU" altLang="ru-RU" sz="2800" dirty="0">
                <a:solidFill>
                  <a:srgbClr val="990000"/>
                </a:solidFill>
                <a:latin typeface="Cambria" panose="02040503050406030204" pitchFamily="18" charset="0"/>
              </a:rPr>
              <a:t>учебном году</a:t>
            </a:r>
          </a:p>
        </p:txBody>
      </p:sp>
      <p:sp>
        <p:nvSpPr>
          <p:cNvPr id="7171" name="Прямоугольник 2"/>
          <p:cNvSpPr>
            <a:spLocks noChangeArrowheads="1"/>
          </p:cNvSpPr>
          <p:nvPr/>
        </p:nvSpPr>
        <p:spPr bwMode="auto">
          <a:xfrm>
            <a:off x="7176121" y="6237313"/>
            <a:ext cx="3753401" cy="51706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altLang="ru-RU" i="1" dirty="0">
                <a:solidFill>
                  <a:srgbClr val="0070C0"/>
                </a:solidFill>
                <a:latin typeface="Times New Roman" panose="02020603050405020304" pitchFamily="18" charset="0"/>
              </a:rPr>
              <a:t>Ректор  Р.М. Кочкаров</a:t>
            </a:r>
            <a:endParaRPr lang="ru-RU" altLang="ru-RU" sz="1800" dirty="0">
              <a:latin typeface="Times New Roman" panose="02020603050405020304" pitchFamily="18" charset="0"/>
            </a:endParaRPr>
          </a:p>
        </p:txBody>
      </p:sp>
      <p:pic>
        <p:nvPicPr>
          <p:cNvPr id="3078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9"/>
            <a:ext cx="121920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54075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76"/>
          <a:stretch/>
        </p:blipFill>
        <p:spPr bwMode="auto">
          <a:xfrm>
            <a:off x="7857744" y="2590800"/>
            <a:ext cx="4334256" cy="3429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590800"/>
            <a:ext cx="2590800" cy="3429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7"/>
          <a:srcRect l="5630" t="1685" r="10068" b="52085"/>
          <a:stretch/>
        </p:blipFill>
        <p:spPr>
          <a:xfrm>
            <a:off x="27432" y="2590800"/>
            <a:ext cx="5050577" cy="3429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-152400"/>
            <a:ext cx="12192000" cy="1980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00" y="5791200"/>
            <a:ext cx="12192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8336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2200" y="228600"/>
            <a:ext cx="9391649" cy="307777"/>
          </a:xfrm>
        </p:spPr>
        <p:txBody>
          <a:bodyPr/>
          <a:lstStyle/>
          <a:p>
            <a:r>
              <a:rPr lang="ru-RU" spc="-10" dirty="0">
                <a:solidFill>
                  <a:srgbClr val="C00000"/>
                </a:solidFill>
              </a:rPr>
              <a:t>Основные направления деятельности Академии в </a:t>
            </a:r>
            <a:r>
              <a:rPr lang="ru-RU" spc="-10" dirty="0" smtClean="0">
                <a:solidFill>
                  <a:srgbClr val="C00000"/>
                </a:solidFill>
              </a:rPr>
              <a:t>202</a:t>
            </a:r>
            <a:r>
              <a:rPr lang="en-US" spc="-10" dirty="0" smtClean="0">
                <a:solidFill>
                  <a:srgbClr val="C00000"/>
                </a:solidFill>
              </a:rPr>
              <a:t>5</a:t>
            </a:r>
            <a:r>
              <a:rPr lang="ru-RU" spc="-10" dirty="0" smtClean="0">
                <a:solidFill>
                  <a:srgbClr val="C00000"/>
                </a:solidFill>
              </a:rPr>
              <a:t>/202</a:t>
            </a:r>
            <a:r>
              <a:rPr lang="en-US" spc="-10" smtClean="0">
                <a:solidFill>
                  <a:srgbClr val="C00000"/>
                </a:solidFill>
              </a:rPr>
              <a:t>6</a:t>
            </a:r>
            <a:r>
              <a:rPr lang="ru-RU" spc="-10" smtClean="0">
                <a:solidFill>
                  <a:srgbClr val="C00000"/>
                </a:solidFill>
              </a:rPr>
              <a:t> </a:t>
            </a:r>
            <a:r>
              <a:rPr lang="ru-RU" spc="-10" dirty="0">
                <a:solidFill>
                  <a:srgbClr val="C00000"/>
                </a:solidFill>
              </a:rPr>
              <a:t>учебном году</a:t>
            </a: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77271604"/>
              </p:ext>
            </p:extLst>
          </p:nvPr>
        </p:nvGraphicFramePr>
        <p:xfrm>
          <a:off x="4419600" y="762000"/>
          <a:ext cx="6962775" cy="6010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990600"/>
            <a:ext cx="4267200" cy="44577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4648201"/>
            <a:ext cx="4283039" cy="22098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762000"/>
            <a:ext cx="11193226" cy="182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0600" y="6096"/>
            <a:ext cx="774271" cy="77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18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540" y="1034796"/>
            <a:ext cx="11483340" cy="634148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4127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25"/>
              </a:spcBef>
            </a:pPr>
            <a:r>
              <a:rPr sz="1800" b="1" dirty="0" err="1" smtClean="0">
                <a:solidFill>
                  <a:srgbClr val="C00000"/>
                </a:solidFill>
                <a:latin typeface="Arial Narrow"/>
                <a:cs typeface="Arial Narrow"/>
              </a:rPr>
              <a:t>Итоги</a:t>
            </a:r>
            <a:r>
              <a:rPr lang="ru-RU"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spc="-35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lang="ru-RU" sz="1800" b="1" spc="-35" dirty="0" smtClean="0">
                <a:solidFill>
                  <a:srgbClr val="C00000"/>
                </a:solidFill>
                <a:latin typeface="Arial Narrow"/>
                <a:cs typeface="Arial Narrow"/>
              </a:rPr>
              <a:t>набора</a:t>
            </a:r>
            <a:r>
              <a:rPr lang="ru-RU"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spc="-3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202</a:t>
            </a:r>
            <a:r>
              <a:rPr lang="ru-RU" sz="18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6</a:t>
            </a:r>
            <a:r>
              <a:rPr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800" b="1" spc="-20" dirty="0" err="1" smtClean="0">
                <a:solidFill>
                  <a:srgbClr val="C00000"/>
                </a:solidFill>
                <a:latin typeface="Arial Narrow"/>
                <a:cs typeface="Arial Narrow"/>
              </a:rPr>
              <a:t>года</a:t>
            </a:r>
            <a:r>
              <a:rPr lang="ru-RU"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</a:p>
          <a:p>
            <a:pPr marL="635" algn="ctr">
              <a:lnSpc>
                <a:spcPct val="100000"/>
              </a:lnSpc>
              <a:spcBef>
                <a:spcPts val="325"/>
              </a:spcBef>
            </a:pPr>
            <a:r>
              <a:rPr lang="ru-RU"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(по состоянию на 0</a:t>
            </a:r>
            <a:r>
              <a:rPr lang="en-US" b="1" spc="-20" dirty="0">
                <a:solidFill>
                  <a:srgbClr val="C00000"/>
                </a:solidFill>
                <a:latin typeface="Arial Narrow"/>
                <a:cs typeface="Arial Narrow"/>
              </a:rPr>
              <a:t>1</a:t>
            </a:r>
            <a:r>
              <a:rPr lang="ru-RU" sz="18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.09.2026г.)</a:t>
            </a:r>
            <a:endParaRPr sz="1800" dirty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43000" y="152400"/>
            <a:ext cx="9725024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6-2027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lang="ru-RU" spc="-15" dirty="0" smtClean="0">
                <a:solidFill>
                  <a:srgbClr val="002060"/>
                </a:solidFill>
              </a:rPr>
              <a:t> учебном </a:t>
            </a:r>
            <a:r>
              <a:rPr spc="-20" dirty="0" smtClean="0">
                <a:solidFill>
                  <a:srgbClr val="002060"/>
                </a:solidFill>
              </a:rPr>
              <a:t>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90613" y="5904941"/>
            <a:ext cx="3291840" cy="8426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6845">
              <a:lnSpc>
                <a:spcPct val="110600"/>
              </a:lnSpc>
              <a:spcBef>
                <a:spcPts val="100"/>
              </a:spcBef>
            </a:pPr>
            <a:r>
              <a:rPr sz="1600" dirty="0">
                <a:solidFill>
                  <a:srgbClr val="0070C0"/>
                </a:solidFill>
                <a:latin typeface="Arial Narrow"/>
                <a:cs typeface="Arial Narrow"/>
              </a:rPr>
              <a:t>Прием</a:t>
            </a:r>
            <a:r>
              <a:rPr sz="1600" spc="-45" dirty="0">
                <a:solidFill>
                  <a:srgbClr val="0070C0"/>
                </a:solidFill>
                <a:latin typeface="Arial Narrow"/>
                <a:cs typeface="Arial Narrow"/>
              </a:rPr>
              <a:t> </a:t>
            </a:r>
            <a:r>
              <a:rPr sz="1600" spc="-10" dirty="0" err="1">
                <a:solidFill>
                  <a:srgbClr val="0070C0"/>
                </a:solidFill>
                <a:latin typeface="Arial Narrow"/>
                <a:cs typeface="Arial Narrow"/>
              </a:rPr>
              <a:t>иностранных</a:t>
            </a:r>
            <a:r>
              <a:rPr sz="1600" spc="-10" dirty="0">
                <a:solidFill>
                  <a:srgbClr val="0070C0"/>
                </a:solidFill>
                <a:latin typeface="Arial Narrow"/>
                <a:cs typeface="Arial Narrow"/>
              </a:rPr>
              <a:t> </a:t>
            </a:r>
            <a:r>
              <a:rPr lang="ru-RU" sz="1600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с</a:t>
            </a:r>
            <a:r>
              <a:rPr sz="1600" spc="-10" dirty="0" err="1" smtClean="0">
                <a:solidFill>
                  <a:srgbClr val="0070C0"/>
                </a:solidFill>
                <a:latin typeface="Arial Narrow"/>
                <a:cs typeface="Arial Narrow"/>
              </a:rPr>
              <a:t>тудентов</a:t>
            </a:r>
            <a:r>
              <a:rPr sz="1600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:</a:t>
            </a:r>
            <a:r>
              <a:rPr lang="ru-RU" sz="1600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       </a:t>
            </a:r>
            <a:r>
              <a:rPr lang="ru-RU" sz="1600" b="1" spc="-10" dirty="0" smtClean="0">
                <a:solidFill>
                  <a:srgbClr val="0070C0"/>
                </a:solidFill>
                <a:latin typeface="Arial Narrow"/>
                <a:cs typeface="Arial Narrow"/>
              </a:rPr>
              <a:t>73</a:t>
            </a:r>
            <a:endParaRPr sz="1600" b="1" dirty="0">
              <a:solidFill>
                <a:srgbClr val="0070C0"/>
              </a:solidFill>
              <a:latin typeface="Arial Narrow"/>
              <a:cs typeface="Arial Narrow"/>
            </a:endParaRPr>
          </a:p>
          <a:p>
            <a:pPr marL="180975">
              <a:lnSpc>
                <a:spcPct val="100000"/>
              </a:lnSpc>
              <a:spcBef>
                <a:spcPts val="335"/>
              </a:spcBef>
            </a:pPr>
            <a:r>
              <a:rPr sz="1600" dirty="0" err="1">
                <a:latin typeface="Arial Narrow"/>
                <a:cs typeface="Arial Narrow"/>
              </a:rPr>
              <a:t>ближнее</a:t>
            </a:r>
            <a:r>
              <a:rPr sz="1600" spc="-35" dirty="0">
                <a:latin typeface="Arial Narrow"/>
                <a:cs typeface="Arial Narrow"/>
              </a:rPr>
              <a:t> </a:t>
            </a:r>
            <a:r>
              <a:rPr sz="1600" spc="-10" dirty="0" err="1" smtClean="0">
                <a:latin typeface="Arial Narrow"/>
                <a:cs typeface="Arial Narrow"/>
              </a:rPr>
              <a:t>зарубежье</a:t>
            </a:r>
            <a:r>
              <a:rPr lang="ru-RU" sz="1600" spc="-10" dirty="0" smtClean="0">
                <a:latin typeface="Arial Narrow"/>
                <a:cs typeface="Arial Narrow"/>
              </a:rPr>
              <a:t>        	23</a:t>
            </a:r>
            <a:endParaRPr sz="1600" dirty="0">
              <a:latin typeface="Arial Narrow"/>
              <a:cs typeface="Arial Narrow"/>
            </a:endParaRPr>
          </a:p>
          <a:p>
            <a:pPr marL="180975">
              <a:lnSpc>
                <a:spcPct val="100000"/>
              </a:lnSpc>
              <a:spcBef>
                <a:spcPts val="244"/>
              </a:spcBef>
            </a:pPr>
            <a:r>
              <a:rPr sz="1600" dirty="0" err="1">
                <a:latin typeface="Arial Narrow"/>
                <a:cs typeface="Arial Narrow"/>
              </a:rPr>
              <a:t>дальнее</a:t>
            </a:r>
            <a:r>
              <a:rPr sz="1600" spc="-65" dirty="0">
                <a:latin typeface="Arial Narrow"/>
                <a:cs typeface="Arial Narrow"/>
              </a:rPr>
              <a:t> </a:t>
            </a:r>
            <a:r>
              <a:rPr sz="1600" spc="-10" dirty="0" err="1" smtClean="0">
                <a:latin typeface="Arial Narrow"/>
                <a:cs typeface="Arial Narrow"/>
              </a:rPr>
              <a:t>зарубежье</a:t>
            </a:r>
            <a:r>
              <a:rPr lang="ru-RU" sz="1600" spc="-10" dirty="0" smtClean="0">
                <a:latin typeface="Arial Narrow"/>
                <a:cs typeface="Arial Narrow"/>
              </a:rPr>
              <a:t>         	50</a:t>
            </a:r>
            <a:endParaRPr sz="1600" dirty="0">
              <a:latin typeface="Arial Narrow"/>
              <a:cs typeface="Arial Narrow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52421" y="5897684"/>
            <a:ext cx="941705" cy="861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6670" algn="r">
              <a:lnSpc>
                <a:spcPct val="100000"/>
              </a:lnSpc>
              <a:spcBef>
                <a:spcPts val="100"/>
              </a:spcBef>
            </a:pPr>
            <a:r>
              <a:rPr sz="1800" b="1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8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800" dirty="0">
              <a:latin typeface="Arial Narrow"/>
              <a:cs typeface="Arial Narrow"/>
            </a:endParaRPr>
          </a:p>
          <a:p>
            <a:pPr marR="26034" algn="r">
              <a:lnSpc>
                <a:spcPct val="100000"/>
              </a:lnSpc>
              <a:spcBef>
                <a:spcPts val="95"/>
              </a:spcBef>
            </a:pPr>
            <a:r>
              <a:rPr sz="1800" b="1" spc="-20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8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800" dirty="0">
              <a:latin typeface="Arial Narrow"/>
              <a:cs typeface="Arial Narrow"/>
            </a:endParaRPr>
          </a:p>
          <a:p>
            <a:pPr marR="5080" algn="r">
              <a:lnSpc>
                <a:spcPct val="100000"/>
              </a:lnSpc>
            </a:pPr>
            <a:r>
              <a:rPr sz="1800" b="1" spc="-20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8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800" dirty="0">
              <a:latin typeface="Arial Narrow"/>
              <a:cs typeface="Arial Narrow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4157"/>
            <a:ext cx="853514" cy="853514"/>
          </a:xfrm>
          <a:prstGeom prst="rect">
            <a:avLst/>
          </a:prstGeom>
        </p:spPr>
      </p:pic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463993"/>
              </p:ext>
            </p:extLst>
          </p:nvPr>
        </p:nvGraphicFramePr>
        <p:xfrm>
          <a:off x="492997" y="1748824"/>
          <a:ext cx="7848600" cy="416427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81000"/>
                <a:gridCol w="2819400"/>
                <a:gridCol w="1219200"/>
                <a:gridCol w="1371600"/>
                <a:gridCol w="1143000"/>
                <a:gridCol w="9144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зачисленных</a:t>
                      </a:r>
                    </a:p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зачисленных</a:t>
                      </a:r>
                    </a:p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ОЗФО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зачисленных</a:t>
                      </a:r>
                    </a:p>
                    <a:p>
                      <a:pPr algn="ctr" eaLnBrk="1" hangingPunct="1"/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ЗФО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alt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kumimoji="1" lang="ru-RU" altLang="ru-RU" sz="1200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Аграрный институт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Инженерный институт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дизайна и лингвистики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цифровых технологий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экономики и управления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Медицинский институт, в </a:t>
                      </a:r>
                      <a:r>
                        <a:rPr lang="ru-RU" altLang="ru-RU" sz="1200" b="1" u="none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553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alt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специалитет</a:t>
                      </a: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1809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ru-RU" alt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- ординатура</a:t>
                      </a: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Юридический институт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324056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Среднепрофессиональный колледж</a:t>
                      </a:r>
                      <a:endParaRPr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611</a:t>
                      </a:r>
                      <a:endParaRPr lang="ru-RU" sz="1200" b="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АКАДЕМИИ:</a:t>
                      </a:r>
                      <a:endParaRPr kumimoji="1" lang="ru-RU" altLang="ru-RU" sz="1200" b="1" i="0" u="none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</a:t>
                      </a:r>
                      <a:r>
                        <a:rPr lang="en-US" sz="18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2025г. </a:t>
                      </a:r>
                    </a:p>
                    <a:p>
                      <a:pPr algn="ctr"/>
                      <a:r>
                        <a:rPr lang="ru-RU" sz="1200" b="1" i="0" u="non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1 956 чел.)</a:t>
                      </a:r>
                      <a:endParaRPr lang="ru-RU" sz="1200" b="1" i="0" u="none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8" marR="91448" marT="45708" marB="45708" anchor="ctr"/>
                </a:tc>
              </a:tr>
            </a:tbl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459162" y="5904941"/>
            <a:ext cx="395813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Narrow"/>
                <a:cs typeface="Arial Narrow"/>
              </a:rPr>
              <a:t>Общее количество поданных заявлений</a:t>
            </a:r>
            <a:r>
              <a:rPr lang="ru-RU" sz="1600" dirty="0" smtClean="0">
                <a:solidFill>
                  <a:srgbClr val="0070C0"/>
                </a:solidFill>
                <a:latin typeface="Arial Narrow"/>
                <a:cs typeface="Arial Narrow"/>
              </a:rPr>
              <a:t>: </a:t>
            </a:r>
            <a:r>
              <a:rPr lang="ru-RU" sz="1600" b="1" dirty="0" smtClean="0">
                <a:solidFill>
                  <a:srgbClr val="0070C0"/>
                </a:solidFill>
                <a:latin typeface="Arial Narrow"/>
                <a:cs typeface="Arial Narrow"/>
              </a:rPr>
              <a:t>12 384</a:t>
            </a:r>
            <a:endParaRPr lang="ru-RU" sz="1600" b="1" dirty="0" smtClean="0">
              <a:latin typeface="Arial Narrow"/>
              <a:cs typeface="Arial Narrow"/>
            </a:endParaRPr>
          </a:p>
          <a:p>
            <a:r>
              <a:rPr lang="ru-RU" sz="1600" dirty="0" smtClean="0">
                <a:latin typeface="Arial Narrow"/>
                <a:cs typeface="Arial Narrow"/>
              </a:rPr>
              <a:t>ВО –  9 952</a:t>
            </a:r>
            <a:endParaRPr lang="ru-RU" sz="1600" dirty="0">
              <a:latin typeface="Arial Narrow"/>
              <a:cs typeface="Arial Narrow"/>
            </a:endParaRPr>
          </a:p>
          <a:p>
            <a:r>
              <a:rPr lang="ru-RU" sz="1600" dirty="0">
                <a:latin typeface="Arial Narrow"/>
                <a:cs typeface="Arial Narrow"/>
              </a:rPr>
              <a:t>СПО </a:t>
            </a:r>
            <a:r>
              <a:rPr lang="ru-RU" sz="1600" dirty="0" smtClean="0">
                <a:latin typeface="Arial Narrow"/>
                <a:cs typeface="Arial Narrow"/>
              </a:rPr>
              <a:t>– 2 432</a:t>
            </a:r>
            <a:endParaRPr lang="ru-RU" sz="1600" dirty="0">
              <a:latin typeface="Arial Narrow"/>
              <a:cs typeface="Arial Narrow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1752600"/>
            <a:ext cx="3544684" cy="2362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5"/>
          <a:srcRect l="-3871" t="860" r="8187" b="-860"/>
          <a:stretch/>
        </p:blipFill>
        <p:spPr>
          <a:xfrm>
            <a:off x="8305800" y="4267200"/>
            <a:ext cx="3736258" cy="2286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15200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103346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5 – 2026 учебном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spc="-20" dirty="0">
                <a:solidFill>
                  <a:srgbClr val="002060"/>
                </a:solidFill>
              </a:rPr>
              <a:t>году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7834883" y="2615183"/>
            <a:ext cx="3645535" cy="1064260"/>
            <a:chOff x="7834883" y="2615183"/>
            <a:chExt cx="3645535" cy="1064260"/>
          </a:xfrm>
        </p:grpSpPr>
        <p:sp>
          <p:nvSpPr>
            <p:cNvPr id="6" name="object 6"/>
            <p:cNvSpPr/>
            <p:nvPr/>
          </p:nvSpPr>
          <p:spPr>
            <a:xfrm>
              <a:off x="8199119" y="2619755"/>
              <a:ext cx="2917190" cy="1054735"/>
            </a:xfrm>
            <a:custGeom>
              <a:avLst/>
              <a:gdLst/>
              <a:ahLst/>
              <a:cxnLst/>
              <a:rect l="l" t="t" r="r" b="b"/>
              <a:pathLst>
                <a:path w="2917190" h="1054735">
                  <a:moveTo>
                    <a:pt x="0" y="185928"/>
                  </a:moveTo>
                  <a:lnTo>
                    <a:pt x="486155" y="185928"/>
                  </a:lnTo>
                  <a:lnTo>
                    <a:pt x="486155" y="1054608"/>
                  </a:lnTo>
                  <a:lnTo>
                    <a:pt x="0" y="1054608"/>
                  </a:lnTo>
                  <a:lnTo>
                    <a:pt x="0" y="185928"/>
                  </a:lnTo>
                  <a:close/>
                </a:path>
                <a:path w="2917190" h="1054735">
                  <a:moveTo>
                    <a:pt x="1214627" y="76200"/>
                  </a:moveTo>
                  <a:lnTo>
                    <a:pt x="1700783" y="76200"/>
                  </a:lnTo>
                  <a:lnTo>
                    <a:pt x="1700783" y="1054608"/>
                  </a:lnTo>
                  <a:lnTo>
                    <a:pt x="1214627" y="1054608"/>
                  </a:lnTo>
                  <a:lnTo>
                    <a:pt x="1214627" y="76200"/>
                  </a:lnTo>
                  <a:close/>
                </a:path>
                <a:path w="2917190" h="1054735">
                  <a:moveTo>
                    <a:pt x="2430779" y="0"/>
                  </a:moveTo>
                  <a:lnTo>
                    <a:pt x="2916935" y="0"/>
                  </a:lnTo>
                  <a:lnTo>
                    <a:pt x="2916935" y="1054608"/>
                  </a:lnTo>
                  <a:lnTo>
                    <a:pt x="2430779" y="1054608"/>
                  </a:lnTo>
                  <a:lnTo>
                    <a:pt x="2430779" y="0"/>
                  </a:lnTo>
                  <a:close/>
                </a:path>
              </a:pathLst>
            </a:custGeom>
            <a:ln w="9144">
              <a:solidFill>
                <a:srgbClr val="BDDD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834883" y="3674363"/>
              <a:ext cx="3645535" cy="0"/>
            </a:xfrm>
            <a:custGeom>
              <a:avLst/>
              <a:gdLst/>
              <a:ahLst/>
              <a:cxnLst/>
              <a:rect l="l" t="t" r="r" b="b"/>
              <a:pathLst>
                <a:path w="3645534">
                  <a:moveTo>
                    <a:pt x="0" y="0"/>
                  </a:moveTo>
                  <a:lnTo>
                    <a:pt x="3645408" y="0"/>
                  </a:lnTo>
                </a:path>
              </a:pathLst>
            </a:custGeom>
            <a:ln w="9144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42559" y="2783178"/>
            <a:ext cx="495300" cy="906658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166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1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3097</a:t>
            </a:r>
          </a:p>
          <a:p>
            <a:pPr marL="55880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sz="1200" dirty="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06929" y="2699737"/>
            <a:ext cx="495300" cy="974626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6515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3349</a:t>
            </a:r>
          </a:p>
          <a:p>
            <a:pPr marL="56515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6515">
              <a:lnSpc>
                <a:spcPct val="100000"/>
              </a:lnSpc>
            </a:pPr>
            <a:endParaRPr sz="1200" dirty="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13838" y="2608150"/>
            <a:ext cx="495300" cy="1074653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3805</a:t>
            </a:r>
          </a:p>
          <a:p>
            <a:pPr marL="55880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lang="ru-RU" sz="800" dirty="0" smtClean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sz="800" dirty="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47004" y="2048110"/>
            <a:ext cx="486409" cy="745717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1435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3070</a:t>
            </a:r>
          </a:p>
          <a:p>
            <a:pPr marL="51435">
              <a:lnSpc>
                <a:spcPct val="100000"/>
              </a:lnSpc>
            </a:pPr>
            <a:endParaRPr lang="ru-RU" sz="1200" dirty="0" smtClean="0">
              <a:latin typeface="Arial Narrow"/>
              <a:cs typeface="Arial Narrow"/>
            </a:endParaRPr>
          </a:p>
          <a:p>
            <a:pPr marL="51435">
              <a:lnSpc>
                <a:spcPct val="100000"/>
              </a:lnSpc>
            </a:pPr>
            <a:endParaRPr sz="1200" dirty="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06929" y="2036298"/>
            <a:ext cx="486409" cy="650178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2069">
              <a:lnSpc>
                <a:spcPct val="100000"/>
              </a:lnSpc>
              <a:spcBef>
                <a:spcPts val="5"/>
              </a:spcBef>
            </a:pPr>
            <a:r>
              <a:rPr lang="ru-RU" sz="1200" dirty="0" smtClean="0">
                <a:latin typeface="Arial Narrow"/>
                <a:cs typeface="Arial Narrow"/>
              </a:rPr>
              <a:t>3164</a:t>
            </a:r>
          </a:p>
          <a:p>
            <a:pPr marL="52069">
              <a:lnSpc>
                <a:spcPct val="100000"/>
              </a:lnSpc>
              <a:spcBef>
                <a:spcPts val="5"/>
              </a:spcBef>
            </a:pPr>
            <a:endParaRPr lang="ru-RU" sz="800" dirty="0">
              <a:latin typeface="Arial Narrow"/>
              <a:cs typeface="Arial Narrow"/>
            </a:endParaRPr>
          </a:p>
          <a:p>
            <a:pPr marL="52069">
              <a:lnSpc>
                <a:spcPct val="100000"/>
              </a:lnSpc>
              <a:spcBef>
                <a:spcPts val="5"/>
              </a:spcBef>
            </a:pPr>
            <a:endParaRPr sz="800" dirty="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414445" y="1877908"/>
            <a:ext cx="486409" cy="733534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r>
              <a:rPr lang="ru-RU" sz="1200" dirty="0" smtClean="0">
                <a:latin typeface="Arial Narrow"/>
                <a:cs typeface="Arial Narrow"/>
              </a:rPr>
              <a:t>3189</a:t>
            </a: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lang="ru-RU" sz="1000" dirty="0" smtClean="0">
              <a:latin typeface="Arial Narrow"/>
              <a:cs typeface="Arial Narrow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sz="1000" dirty="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32719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3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20064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4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42886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5</a:t>
            </a:r>
            <a:endParaRPr sz="1100" dirty="0">
              <a:latin typeface="Arial Narrow"/>
              <a:cs typeface="Arial Narrow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012423" y="1190244"/>
            <a:ext cx="81280" cy="81280"/>
            <a:chOff x="11012423" y="1190244"/>
            <a:chExt cx="81280" cy="81280"/>
          </a:xfrm>
        </p:grpSpPr>
        <p:sp>
          <p:nvSpPr>
            <p:cNvPr id="18" name="object 18"/>
            <p:cNvSpPr/>
            <p:nvPr/>
          </p:nvSpPr>
          <p:spPr>
            <a:xfrm>
              <a:off x="11016995" y="1194816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4" h="71755">
                  <a:moveTo>
                    <a:pt x="71627" y="0"/>
                  </a:moveTo>
                  <a:lnTo>
                    <a:pt x="0" y="0"/>
                  </a:lnTo>
                  <a:lnTo>
                    <a:pt x="0" y="71627"/>
                  </a:lnTo>
                  <a:lnTo>
                    <a:pt x="71627" y="71627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BDDD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016995" y="1194816"/>
              <a:ext cx="71755" cy="71755"/>
            </a:xfrm>
            <a:custGeom>
              <a:avLst/>
              <a:gdLst/>
              <a:ahLst/>
              <a:cxnLst/>
              <a:rect l="l" t="t" r="r" b="b"/>
              <a:pathLst>
                <a:path w="71754" h="71755">
                  <a:moveTo>
                    <a:pt x="0" y="71627"/>
                  </a:moveTo>
                  <a:lnTo>
                    <a:pt x="71627" y="71627"/>
                  </a:lnTo>
                  <a:lnTo>
                    <a:pt x="71627" y="0"/>
                  </a:lnTo>
                  <a:lnTo>
                    <a:pt x="0" y="0"/>
                  </a:lnTo>
                  <a:lnTo>
                    <a:pt x="0" y="71627"/>
                  </a:lnTo>
                  <a:close/>
                </a:path>
              </a:pathLst>
            </a:custGeom>
            <a:ln w="9144">
              <a:solidFill>
                <a:srgbClr val="BDDDF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1107672" y="1106017"/>
            <a:ext cx="703327" cy="4048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600"/>
              </a:lnSpc>
              <a:spcBef>
                <a:spcPts val="100"/>
              </a:spcBef>
            </a:pPr>
            <a:r>
              <a:rPr lang="ru-RU" sz="1100" spc="-10" dirty="0" smtClean="0">
                <a:latin typeface="Arial Narrow"/>
                <a:cs typeface="Arial Narrow"/>
              </a:rPr>
              <a:t>вне</a:t>
            </a:r>
            <a:r>
              <a:rPr sz="1100" spc="-10" dirty="0" err="1" smtClean="0">
                <a:latin typeface="Arial Narrow"/>
                <a:cs typeface="Arial Narrow"/>
              </a:rPr>
              <a:t>бюджет</a:t>
            </a:r>
            <a:r>
              <a:rPr sz="1100" spc="-10" dirty="0" smtClean="0">
                <a:latin typeface="Arial Narrow"/>
                <a:cs typeface="Arial Narrow"/>
              </a:rPr>
              <a:t> </a:t>
            </a:r>
            <a:endParaRPr lang="ru-RU" sz="1100" spc="-10" dirty="0" smtClean="0">
              <a:latin typeface="Arial Narrow"/>
              <a:cs typeface="Arial Narrow"/>
            </a:endParaRPr>
          </a:p>
          <a:p>
            <a:pPr marL="12700" marR="5080">
              <a:lnSpc>
                <a:spcPct val="111600"/>
              </a:lnSpc>
              <a:spcBef>
                <a:spcPts val="100"/>
              </a:spcBef>
            </a:pPr>
            <a:r>
              <a:rPr lang="ru-RU" sz="1100" spc="-10" dirty="0" smtClean="0">
                <a:latin typeface="Arial Narrow"/>
                <a:cs typeface="Arial Narrow"/>
              </a:rPr>
              <a:t>бюджет</a:t>
            </a:r>
            <a:endParaRPr sz="1100" dirty="0">
              <a:latin typeface="Arial Narrow"/>
              <a:cs typeface="Arial Narrow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1012423" y="1377696"/>
            <a:ext cx="81280" cy="79375"/>
            <a:chOff x="11012423" y="1377696"/>
            <a:chExt cx="81280" cy="79375"/>
          </a:xfrm>
        </p:grpSpPr>
        <p:sp>
          <p:nvSpPr>
            <p:cNvPr id="22" name="object 22"/>
            <p:cNvSpPr/>
            <p:nvPr/>
          </p:nvSpPr>
          <p:spPr>
            <a:xfrm>
              <a:off x="11016995" y="1382268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4" h="70484">
                  <a:moveTo>
                    <a:pt x="71627" y="0"/>
                  </a:moveTo>
                  <a:lnTo>
                    <a:pt x="0" y="0"/>
                  </a:lnTo>
                  <a:lnTo>
                    <a:pt x="0" y="70103"/>
                  </a:lnTo>
                  <a:lnTo>
                    <a:pt x="71627" y="70103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ADE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016995" y="1382268"/>
              <a:ext cx="71755" cy="70485"/>
            </a:xfrm>
            <a:custGeom>
              <a:avLst/>
              <a:gdLst/>
              <a:ahLst/>
              <a:cxnLst/>
              <a:rect l="l" t="t" r="r" b="b"/>
              <a:pathLst>
                <a:path w="71754" h="70484">
                  <a:moveTo>
                    <a:pt x="0" y="70103"/>
                  </a:moveTo>
                  <a:lnTo>
                    <a:pt x="71627" y="70103"/>
                  </a:lnTo>
                  <a:lnTo>
                    <a:pt x="71627" y="0"/>
                  </a:lnTo>
                  <a:lnTo>
                    <a:pt x="0" y="0"/>
                  </a:lnTo>
                  <a:lnTo>
                    <a:pt x="0" y="70103"/>
                  </a:lnTo>
                  <a:close/>
                </a:path>
              </a:pathLst>
            </a:custGeom>
            <a:ln w="9144">
              <a:solidFill>
                <a:srgbClr val="93DC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7696200" y="1066800"/>
            <a:ext cx="340233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 err="1">
                <a:solidFill>
                  <a:srgbClr val="1F3863"/>
                </a:solidFill>
                <a:latin typeface="Arial Narrow"/>
                <a:cs typeface="Arial Narrow"/>
              </a:rPr>
              <a:t>Численность</a:t>
            </a:r>
            <a:r>
              <a:rPr sz="1600" b="1" spc="-65" dirty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lang="ru-RU" sz="1600" b="1" spc="-65" dirty="0" smtClean="0">
                <a:solidFill>
                  <a:srgbClr val="1F3863"/>
                </a:solidFill>
                <a:latin typeface="Arial Narrow"/>
                <a:cs typeface="Arial Narrow"/>
              </a:rPr>
              <a:t>обучающихся</a:t>
            </a:r>
            <a:r>
              <a:rPr sz="1400" b="1" spc="-45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lang="ru-RU" sz="1400" b="1" spc="-45" dirty="0" smtClean="0">
                <a:solidFill>
                  <a:srgbClr val="1F3863"/>
                </a:solidFill>
                <a:latin typeface="Arial Narrow"/>
                <a:cs typeface="Arial Narrow"/>
              </a:rPr>
              <a:t>СКГА</a:t>
            </a:r>
            <a:r>
              <a:rPr sz="1400" b="1" dirty="0" smtClean="0">
                <a:solidFill>
                  <a:srgbClr val="1F3863"/>
                </a:solidFill>
                <a:latin typeface="Arial Narrow"/>
                <a:cs typeface="Arial Narrow"/>
              </a:rPr>
              <a:t>,</a:t>
            </a:r>
            <a:r>
              <a:rPr sz="1400" b="1" spc="-40" dirty="0" smtClean="0">
                <a:solidFill>
                  <a:srgbClr val="1F3863"/>
                </a:solidFill>
                <a:latin typeface="Arial Narrow"/>
                <a:cs typeface="Arial Narrow"/>
              </a:rPr>
              <a:t> </a:t>
            </a:r>
            <a:r>
              <a:rPr sz="1400" b="1" spc="-20" dirty="0">
                <a:solidFill>
                  <a:srgbClr val="1F3863"/>
                </a:solidFill>
                <a:latin typeface="Arial Narrow"/>
                <a:cs typeface="Arial Narrow"/>
              </a:rPr>
              <a:t>чел.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3400" y="1066800"/>
            <a:ext cx="5958739" cy="13215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3040" indent="-18034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93040" algn="l"/>
              </a:tabLst>
            </a:pPr>
            <a:r>
              <a:rPr lang="ru-RU" sz="14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Р</a:t>
            </a:r>
            <a:r>
              <a:rPr sz="1400" b="1" dirty="0" err="1" smtClean="0">
                <a:solidFill>
                  <a:srgbClr val="C00000"/>
                </a:solidFill>
                <a:latin typeface="Arial Narrow"/>
                <a:cs typeface="Arial Narrow"/>
              </a:rPr>
              <a:t>ост</a:t>
            </a:r>
            <a:r>
              <a:rPr sz="1400" b="1" spc="-2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400" b="1" dirty="0" err="1">
                <a:solidFill>
                  <a:srgbClr val="C00000"/>
                </a:solidFill>
                <a:latin typeface="Arial Narrow"/>
                <a:cs typeface="Arial Narrow"/>
              </a:rPr>
              <a:t>числа</a:t>
            </a:r>
            <a:r>
              <a:rPr sz="1400" b="1" spc="-35" dirty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lang="ru-RU" sz="1400" b="1" spc="-35" dirty="0" smtClean="0">
                <a:solidFill>
                  <a:srgbClr val="C00000"/>
                </a:solidFill>
                <a:latin typeface="Arial Narrow"/>
                <a:cs typeface="Arial Narrow"/>
              </a:rPr>
              <a:t>обучающихся</a:t>
            </a:r>
            <a:r>
              <a:rPr sz="1400" b="1" spc="-30" dirty="0" smtClean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 Narrow"/>
                <a:cs typeface="Arial Narrow"/>
              </a:rPr>
              <a:t>в</a:t>
            </a:r>
            <a:r>
              <a:rPr sz="1400" b="1" spc="-15" dirty="0">
                <a:solidFill>
                  <a:srgbClr val="C00000"/>
                </a:solidFill>
                <a:latin typeface="Arial Narrow"/>
                <a:cs typeface="Arial Narrow"/>
              </a:rPr>
              <a:t> </a:t>
            </a:r>
            <a:r>
              <a:rPr lang="ru-RU" sz="1400" b="1" spc="-15" dirty="0" smtClean="0">
                <a:solidFill>
                  <a:srgbClr val="C00000"/>
                </a:solidFill>
                <a:latin typeface="Arial Narrow"/>
                <a:cs typeface="Arial Narrow"/>
              </a:rPr>
              <a:t>СКГА</a:t>
            </a:r>
            <a:r>
              <a:rPr sz="1400" dirty="0" smtClean="0">
                <a:latin typeface="Arial Narrow"/>
                <a:cs typeface="Arial Narrow"/>
              </a:rPr>
              <a:t>:</a:t>
            </a:r>
            <a:r>
              <a:rPr sz="1400" spc="-30" dirty="0" smtClean="0">
                <a:latin typeface="Arial Narrow"/>
                <a:cs typeface="Arial Narrow"/>
              </a:rPr>
              <a:t> </a:t>
            </a:r>
            <a:r>
              <a:rPr sz="1400" dirty="0" err="1">
                <a:latin typeface="Arial Narrow"/>
                <a:cs typeface="Arial Narrow"/>
              </a:rPr>
              <a:t>на</a:t>
            </a:r>
            <a:r>
              <a:rPr sz="1400" spc="-15" dirty="0">
                <a:latin typeface="Arial Narrow"/>
                <a:cs typeface="Arial Narrow"/>
              </a:rPr>
              <a:t> </a:t>
            </a:r>
            <a:r>
              <a:rPr sz="1400" dirty="0" smtClean="0">
                <a:latin typeface="Arial Narrow"/>
                <a:cs typeface="Arial Narrow"/>
              </a:rPr>
              <a:t> </a:t>
            </a:r>
            <a:r>
              <a:rPr lang="ru-RU" sz="1400" dirty="0" smtClean="0">
                <a:latin typeface="Arial Narrow"/>
                <a:cs typeface="Arial Narrow"/>
              </a:rPr>
              <a:t>3</a:t>
            </a:r>
            <a:r>
              <a:rPr sz="1400" dirty="0" smtClean="0">
                <a:latin typeface="Arial Narrow"/>
                <a:cs typeface="Arial Narrow"/>
              </a:rPr>
              <a:t>%</a:t>
            </a:r>
            <a:r>
              <a:rPr sz="1400" spc="-5" dirty="0" smtClean="0">
                <a:latin typeface="Arial Narrow"/>
                <a:cs typeface="Arial Narrow"/>
              </a:rPr>
              <a:t> </a:t>
            </a:r>
            <a:r>
              <a:rPr lang="ru-RU" sz="1400" spc="-5" dirty="0" smtClean="0">
                <a:latin typeface="Arial Narrow"/>
                <a:cs typeface="Arial Narrow"/>
              </a:rPr>
              <a:t> по сравнению с прошлым годом</a:t>
            </a:r>
            <a:endParaRPr sz="14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sz="1400" dirty="0">
              <a:latin typeface="Arial Narrow"/>
              <a:cs typeface="Arial Narrow"/>
            </a:endParaRPr>
          </a:p>
          <a:p>
            <a:pPr marL="189230">
              <a:lnSpc>
                <a:spcPct val="100000"/>
              </a:lnSpc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7789683" y="1733686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6170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8523317" y="1710210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6513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9337572" y="1558989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6994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170361"/>
              </p:ext>
            </p:extLst>
          </p:nvPr>
        </p:nvGraphicFramePr>
        <p:xfrm>
          <a:off x="685800" y="1447800"/>
          <a:ext cx="5486399" cy="2788908"/>
        </p:xfrm>
        <a:graphic>
          <a:graphicData uri="http://schemas.openxmlformats.org/drawingml/2006/table">
            <a:tbl>
              <a:tblPr/>
              <a:tblGrid>
                <a:gridCol w="17974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698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71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71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571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0950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3827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284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Подразделение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kumimoji="0" lang="ru-RU" alt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 ОЗФО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ЗФО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внебюд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6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экономики и управления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93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Аграрный институт 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253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Медицинский институт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2252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1362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66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Инженерный институт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86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цифровых технологий 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45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Юридический институт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86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Институт дизайна и лингвистики 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675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 Колледж</a:t>
                      </a:r>
                    </a:p>
                  </a:txBody>
                  <a:tcPr marL="64602" marR="6460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1899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973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5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955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3291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</a:t>
                      </a:r>
                    </a:p>
                  </a:txBody>
                  <a:tcPr marL="64602" marR="6460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43" name="Прямоугольник 42"/>
          <p:cNvSpPr/>
          <p:nvPr/>
        </p:nvSpPr>
        <p:spPr>
          <a:xfrm>
            <a:off x="402187" y="4267200"/>
            <a:ext cx="61109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Контингент иностранных обучающихся Академии – 773 человек (план)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Из них из Республики Индия – 636 (план)</a:t>
            </a:r>
            <a:endParaRPr lang="ru-RU" altLang="ru-RU" sz="14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26" name="Диаграмма 25"/>
          <p:cNvGraphicFramePr/>
          <p:nvPr>
            <p:extLst/>
          </p:nvPr>
        </p:nvGraphicFramePr>
        <p:xfrm>
          <a:off x="6553200" y="3979163"/>
          <a:ext cx="5213838" cy="2704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object 16"/>
          <p:cNvSpPr txBox="1"/>
          <p:nvPr/>
        </p:nvSpPr>
        <p:spPr>
          <a:xfrm>
            <a:off x="10365708" y="3714049"/>
            <a:ext cx="44005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 smtClean="0">
                <a:latin typeface="Arial Narrow"/>
                <a:cs typeface="Arial Narrow"/>
              </a:rPr>
              <a:t>202</a:t>
            </a:r>
            <a:r>
              <a:rPr lang="ru-RU" sz="1100" spc="-10" dirty="0" smtClean="0">
                <a:latin typeface="Arial Narrow"/>
                <a:cs typeface="Arial Narrow"/>
              </a:rPr>
              <a:t>6</a:t>
            </a:r>
            <a:endParaRPr sz="1100" dirty="0">
              <a:latin typeface="Arial Narrow"/>
              <a:cs typeface="Arial Narrow"/>
            </a:endParaRPr>
          </a:p>
        </p:txBody>
      </p:sp>
      <p:sp>
        <p:nvSpPr>
          <p:cNvPr id="44" name="object 10"/>
          <p:cNvSpPr txBox="1"/>
          <p:nvPr/>
        </p:nvSpPr>
        <p:spPr>
          <a:xfrm>
            <a:off x="10250955" y="2599710"/>
            <a:ext cx="495300" cy="1074653"/>
          </a:xfrm>
          <a:prstGeom prst="rect">
            <a:avLst/>
          </a:prstGeom>
          <a:solidFill>
            <a:srgbClr val="BDDDF9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6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5880">
              <a:lnSpc>
                <a:spcPct val="100000"/>
              </a:lnSpc>
            </a:pPr>
            <a:r>
              <a:rPr lang="ru-RU" sz="1200" dirty="0" smtClean="0">
                <a:latin typeface="Arial Narrow"/>
                <a:cs typeface="Arial Narrow"/>
              </a:rPr>
              <a:t>3910</a:t>
            </a:r>
          </a:p>
          <a:p>
            <a:pPr marL="55880">
              <a:lnSpc>
                <a:spcPct val="100000"/>
              </a:lnSpc>
            </a:pPr>
            <a:endParaRPr lang="ru-RU" sz="1200" dirty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lang="ru-RU" sz="800" dirty="0" smtClean="0">
              <a:latin typeface="Arial Narrow"/>
              <a:cs typeface="Arial Narrow"/>
            </a:endParaRPr>
          </a:p>
          <a:p>
            <a:pPr marL="55880">
              <a:lnSpc>
                <a:spcPct val="100000"/>
              </a:lnSpc>
            </a:pPr>
            <a:endParaRPr sz="800" dirty="0">
              <a:latin typeface="Arial Narrow"/>
              <a:cs typeface="Arial Narrow"/>
            </a:endParaRPr>
          </a:p>
        </p:txBody>
      </p:sp>
      <p:sp>
        <p:nvSpPr>
          <p:cNvPr id="46" name="object 13"/>
          <p:cNvSpPr txBox="1"/>
          <p:nvPr/>
        </p:nvSpPr>
        <p:spPr>
          <a:xfrm>
            <a:off x="10249111" y="1879356"/>
            <a:ext cx="486409" cy="733534"/>
          </a:xfrm>
          <a:prstGeom prst="rect">
            <a:avLst/>
          </a:prstGeom>
          <a:solidFill>
            <a:srgbClr val="ADE3B0"/>
          </a:solidFill>
          <a:ln w="9144">
            <a:solidFill>
              <a:srgbClr val="93DC96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r>
              <a:rPr lang="ru-RU" sz="1200" dirty="0" smtClean="0">
                <a:latin typeface="Arial Narrow"/>
                <a:cs typeface="Arial Narrow"/>
              </a:rPr>
              <a:t>3291</a:t>
            </a: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lang="ru-RU" sz="1000" dirty="0" smtClean="0">
              <a:latin typeface="Arial Narrow"/>
              <a:cs typeface="Arial Narrow"/>
            </a:endParaRPr>
          </a:p>
          <a:p>
            <a:pPr marL="51435">
              <a:lnSpc>
                <a:spcPct val="100000"/>
              </a:lnSpc>
              <a:spcBef>
                <a:spcPts val="5"/>
              </a:spcBef>
            </a:pPr>
            <a:endParaRPr sz="1000" dirty="0">
              <a:latin typeface="Arial Narrow"/>
              <a:cs typeface="Arial Narrow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0207739" y="1550027"/>
            <a:ext cx="6453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pc="-25" dirty="0" smtClean="0">
                <a:latin typeface="Arial Narrow"/>
                <a:cs typeface="Arial Narrow"/>
              </a:rPr>
              <a:t>7201</a:t>
            </a:r>
            <a:r>
              <a:rPr lang="ru-RU" spc="-20" dirty="0" smtClean="0">
                <a:latin typeface="Arial Narrow"/>
                <a:cs typeface="Arial Narrow"/>
              </a:rPr>
              <a:t> </a:t>
            </a:r>
            <a:endParaRPr lang="ru-RU" dirty="0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773700"/>
            <a:ext cx="2740065" cy="19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Прямоугольник 44"/>
          <p:cNvSpPr/>
          <p:nvPr/>
        </p:nvSpPr>
        <p:spPr>
          <a:xfrm>
            <a:off x="914768" y="5410200"/>
            <a:ext cx="2514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балл успеваемости по результатом 2025/2026 учебного года - </a:t>
            </a: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3,67 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2024/2025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уч.году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- 3,94)</a:t>
            </a:r>
          </a:p>
        </p:txBody>
      </p:sp>
    </p:spTree>
    <p:extLst>
      <p:ext uri="{BB962C8B-B14F-4D97-AF65-F5344CB8AC3E}">
        <p14:creationId xmlns:p14="http://schemas.microsoft.com/office/powerpoint/2010/main" val="1457441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103346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к</a:t>
            </a:r>
            <a:r>
              <a:rPr lang="ru-RU" dirty="0" err="1" smtClean="0">
                <a:solidFill>
                  <a:srgbClr val="002060"/>
                </a:solidFill>
              </a:rPr>
              <a:t>адровое</a:t>
            </a:r>
            <a:r>
              <a:rPr lang="ru-RU" dirty="0" smtClean="0">
                <a:solidFill>
                  <a:srgbClr val="002060"/>
                </a:solidFill>
              </a:rPr>
              <a:t> обеспечение </a:t>
            </a:r>
            <a:r>
              <a:rPr spc="-30" dirty="0" smtClean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5 – 2026 учебном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spc="-20" dirty="0">
                <a:solidFill>
                  <a:srgbClr val="002060"/>
                </a:solidFill>
              </a:rPr>
              <a:t>году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655357" y="1720460"/>
            <a:ext cx="5958739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lang="ru-RU" sz="1400" spc="-10" dirty="0" smtClean="0">
              <a:latin typeface="Arial Narrow"/>
              <a:cs typeface="Arial Narrow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188595" algn="l"/>
              </a:tabLst>
            </a:pPr>
            <a:endParaRPr sz="1400" dirty="0">
              <a:latin typeface="Arial Narrow"/>
              <a:cs typeface="Arial Narrow"/>
            </a:endParaRPr>
          </a:p>
          <a:p>
            <a:pPr marL="189230">
              <a:lnSpc>
                <a:spcPct val="100000"/>
              </a:lnSpc>
            </a:pPr>
            <a:endParaRPr sz="1400" dirty="0">
              <a:latin typeface="Arial Narrow"/>
              <a:cs typeface="Arial Narrow"/>
            </a:endParaRP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2952913" y="764660"/>
            <a:ext cx="2350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Высшее образование:</a:t>
            </a:r>
            <a:r>
              <a:rPr lang="ru-RU" b="1" spc="-35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62256" y="2567103"/>
            <a:ext cx="4331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Среднее профессиональное образование:</a:t>
            </a:r>
            <a:r>
              <a:rPr lang="ru-RU" b="1" spc="-35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" y="5029026"/>
            <a:ext cx="7994904" cy="1906699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381001" y="4191000"/>
            <a:ext cx="7467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 Narrow"/>
                <a:cs typeface="Arial Narrow"/>
              </a:rPr>
              <a:t>По результатам </a:t>
            </a:r>
            <a:r>
              <a:rPr lang="ru-RU" b="1" dirty="0" smtClean="0">
                <a:solidFill>
                  <a:srgbClr val="C00000"/>
                </a:solidFill>
                <a:latin typeface="Arial Narrow"/>
                <a:cs typeface="Arial Narrow"/>
              </a:rPr>
              <a:t>МОНИТОРИНГА ДЕЯТЕЛЬНОСТИ ОБРАЗОВАТЕЛЬНЫХ ОРГАНИЗАЦИЙ в 2025 году </a:t>
            </a:r>
            <a:r>
              <a:rPr lang="ru-RU" b="1" dirty="0" smtClean="0">
                <a:solidFill>
                  <a:srgbClr val="002060"/>
                </a:solidFill>
                <a:latin typeface="Arial Narrow"/>
                <a:cs typeface="Arial Narrow"/>
              </a:rPr>
              <a:t>Академия выполняет показатель по остепенности ППС </a:t>
            </a:r>
          </a:p>
          <a:p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9525000" y="735965"/>
            <a:ext cx="14430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 Narrow"/>
                <a:cs typeface="Arial Narrow"/>
              </a:rPr>
              <a:t>ДОЛЖНОСТИ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8257546" y="1087651"/>
            <a:ext cx="165878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34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 err="1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Зав.каф</a:t>
            </a:r>
            <a:r>
              <a:rPr lang="ru-RU" sz="1400" dirty="0" smtClean="0">
                <a:solidFill>
                  <a:srgbClr val="2C2D2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23 чел.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817158" y="1086959"/>
            <a:ext cx="212686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340" algn="just">
              <a:lnSpc>
                <a:spcPct val="150000"/>
              </a:lnSpc>
              <a:spcAft>
                <a:spcPts val="0"/>
              </a:spcAft>
            </a:pPr>
            <a:r>
              <a:rPr lang="ru-RU" sz="14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sz="1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зав. каф – 1</a:t>
            </a:r>
            <a:r>
              <a:rPr lang="en-US" sz="1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чел.</a:t>
            </a:r>
            <a:endParaRPr lang="ru-RU" sz="11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318321891"/>
              </p:ext>
            </p:extLst>
          </p:nvPr>
        </p:nvGraphicFramePr>
        <p:xfrm>
          <a:off x="8075340" y="1295400"/>
          <a:ext cx="4028249" cy="2158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298907"/>
              </p:ext>
            </p:extLst>
          </p:nvPr>
        </p:nvGraphicFramePr>
        <p:xfrm>
          <a:off x="7808086" y="3078610"/>
          <a:ext cx="4343400" cy="3779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94"/>
                <a:gridCol w="2813730"/>
                <a:gridCol w="1097576"/>
              </a:tblGrid>
              <a:tr h="211954"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И.о</a:t>
                      </a:r>
                      <a:r>
                        <a:rPr lang="ru-RU" sz="8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. зав. кафедрами </a:t>
                      </a:r>
                      <a:endParaRPr lang="ru-RU" sz="8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физвоспитания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Айбазов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А.Х.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лингвистики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Акбаева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Ф.Б.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лесного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дела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Шидаков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И.И.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ветеринарной медицины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Долаев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А.Р.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5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коневодства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Джатдоев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Х.М.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3070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топографической и патологической анатомии с курсом </a:t>
                      </a:r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оператив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хирургии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Узденов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М.Б.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хирургических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болезней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Узденов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М.А.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морфологии человека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Тамбиева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З.А.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онкологии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Махов З.Д.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педиатрии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Батчаев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А.С.-У.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фармакологии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Хубиев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Ш.М.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12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биологии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Айбазова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Ф.У.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13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химии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Бостанова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35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14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медицинской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кибернетики </a:t>
                      </a:r>
                      <a:endParaRPr lang="ru-RU" sz="800" b="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Боташев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Ф.Ю.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1954"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15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ортопедической</a:t>
                      </a:r>
                      <a:r>
                        <a:rPr lang="ru-RU" sz="8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и хирургической 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стоматологии 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Кочкаров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А.А.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8535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16</a:t>
                      </a:r>
                      <a:endParaRPr lang="ru-RU" sz="8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Кафедра астрофизики</a:t>
                      </a: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Валявин</a:t>
                      </a:r>
                      <a:r>
                        <a:rPr lang="ru-RU" sz="8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Г.Г.</a:t>
                      </a:r>
                      <a:endParaRPr lang="ru-RU" sz="800" b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164487"/>
              </p:ext>
            </p:extLst>
          </p:nvPr>
        </p:nvGraphicFramePr>
        <p:xfrm>
          <a:off x="316828" y="1168413"/>
          <a:ext cx="7226972" cy="1449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411"/>
                <a:gridCol w="1091411"/>
                <a:gridCol w="995324"/>
                <a:gridCol w="1187498"/>
                <a:gridCol w="1091411"/>
                <a:gridCol w="779317"/>
                <a:gridCol w="990600"/>
              </a:tblGrid>
              <a:tr h="110152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Всего ППС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штатной основе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внешнего 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внутреннего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почасовой оплате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докторов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кандидатов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777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385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285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59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41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72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33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189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247604"/>
              </p:ext>
            </p:extLst>
          </p:nvPr>
        </p:nvGraphicFramePr>
        <p:xfrm>
          <a:off x="348381" y="2938255"/>
          <a:ext cx="7195419" cy="1210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257"/>
                <a:gridCol w="1023257"/>
                <a:gridCol w="933170"/>
                <a:gridCol w="1113344"/>
                <a:gridCol w="1023257"/>
                <a:gridCol w="1023257"/>
                <a:gridCol w="1055877"/>
              </a:tblGrid>
              <a:tr h="93662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Всего ППС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штатной основе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внешнего 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условиях внутреннего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совместит.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на почасовой оплате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докторов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Из них кандидатов наук 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6204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104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70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-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10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11</a:t>
                      </a:r>
                      <a:endParaRPr lang="ru-RU" sz="12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095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66800" y="189686"/>
            <a:ext cx="103346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в</a:t>
            </a:r>
            <a:r>
              <a:rPr spc="-20"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5 – 2026 учебном</a:t>
            </a:r>
            <a:r>
              <a:rPr spc="-15" dirty="0" smtClean="0">
                <a:solidFill>
                  <a:srgbClr val="002060"/>
                </a:solidFill>
              </a:rPr>
              <a:t> </a:t>
            </a:r>
            <a:r>
              <a:rPr spc="-20" dirty="0" err="1" smtClean="0">
                <a:solidFill>
                  <a:srgbClr val="002060"/>
                </a:solidFill>
              </a:rPr>
              <a:t>году</a:t>
            </a:r>
            <a:r>
              <a:rPr lang="ru-RU" spc="-20" dirty="0" smtClean="0">
                <a:solidFill>
                  <a:srgbClr val="002060"/>
                </a:solidFill>
              </a:rPr>
              <a:t> 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8497" y="835949"/>
            <a:ext cx="7949703" cy="60458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2900" indent="-360000" algn="just">
              <a:lnSpc>
                <a:spcPct val="100000"/>
              </a:lnSpc>
              <a:buAutoNum type="arabicPeriod"/>
              <a:tabLst>
                <a:tab pos="193040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</a:t>
            </a:r>
            <a:r>
              <a:rPr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ицензирование</a:t>
            </a:r>
            <a:r>
              <a:rPr sz="1400" b="1" spc="-6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образовательн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ой</a:t>
            </a:r>
            <a:r>
              <a:rPr sz="1400" b="1" spc="-6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spc="-6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деятельности: 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высшее образование – программа </a:t>
            </a:r>
            <a:r>
              <a:rPr lang="ru-RU" sz="14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бакалавриата</a:t>
            </a: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15.03.06  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Мехатроника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робототехника  </a:t>
            </a:r>
          </a:p>
          <a:p>
            <a:pPr algn="just">
              <a:lnSpc>
                <a:spcPct val="100000"/>
              </a:lnSpc>
              <a:tabLst>
                <a:tab pos="193040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направленность (профиль) «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Мехатронные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роботизированные технологические системы и комплексы»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93040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высшее образование –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программы подготовки научно-педагогических кадров в аспирантуре: </a:t>
            </a:r>
          </a:p>
          <a:p>
            <a:pPr algn="just">
              <a:lnSpc>
                <a:spcPct val="100000"/>
              </a:lnSpc>
              <a:tabLst>
                <a:tab pos="193040" algn="l"/>
              </a:tabLst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5.1.2. «Гражданско-правовые науки, 5.1.4 Уголовно-правовые науки </a:t>
            </a:r>
          </a:p>
          <a:p>
            <a:pPr indent="360000" algn="just">
              <a:lnSpc>
                <a:spcPct val="100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2. Защита ВКР в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форме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Стартап в 2025-2026 уч. году</a:t>
            </a:r>
            <a:endParaRPr lang="ru-RU" sz="1400" spc="-1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60000" algn="just">
              <a:lnSpc>
                <a:spcPct val="100000"/>
              </a:lnSpc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Институте экономики и управления - 3 работы;</a:t>
            </a:r>
          </a:p>
          <a:p>
            <a:pPr indent="360000" algn="just">
              <a:lnSpc>
                <a:spcPct val="100000"/>
              </a:lnSpc>
              <a:tabLst>
                <a:tab pos="18097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Институт цифровых технологий  - 11 работ;</a:t>
            </a:r>
          </a:p>
          <a:p>
            <a:pPr indent="360000" algn="just">
              <a:lnSpc>
                <a:spcPct val="100000"/>
              </a:lnSpc>
              <a:tabLst>
                <a:tab pos="265113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Юридический институт – 2 работы</a:t>
            </a:r>
          </a:p>
          <a:p>
            <a:pPr indent="360000" algn="just">
              <a:lnSpc>
                <a:spcPct val="100000"/>
              </a:lnSpc>
              <a:tabLst>
                <a:tab pos="265113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2027 уч. году запланировано 33  защиты ВКР по Академии (по приказу).</a:t>
            </a:r>
          </a:p>
          <a:p>
            <a:pPr indent="360000" algn="just">
              <a:lnSpc>
                <a:spcPct val="100000"/>
              </a:lnSpc>
              <a:tabLst>
                <a:tab pos="188595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3. Реализация сетевых образовательных программ: 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13.03.02 Электроэнергетика и электротехника направленность (профиль) «Электроснабжение промышленных предприятий, городов и сельского хозяйства» с Абхазским государственным университетом;</a:t>
            </a:r>
          </a:p>
          <a:p>
            <a:pPr indent="360000" algn="just"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40.03.01 Юриспруденция направленность (профиль) «Юриспруденция» (Основы цифрового права, Правовые основы государственной службы, Практический курс по предоставлению позиции в модельных судебных процессах) с Московским государственным юридическим университетом имени О.Е. Кутафина.</a:t>
            </a:r>
          </a:p>
          <a:p>
            <a:pPr indent="360000" algn="just">
              <a:tabLst>
                <a:tab pos="188595" algn="l"/>
              </a:tabLst>
            </a:pPr>
            <a:r>
              <a:rPr lang="ru-RU" sz="1400" b="1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4. Начата реализация  в 2026 году</a:t>
            </a:r>
            <a:endParaRPr lang="ru-RU" sz="1400" b="1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 Narrow"/>
            </a:endParaRP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13.03.02 Электроэнергетика и электротехника направленность (профиль) «Электроснабжение» (Применение методов искусственного интеллекта в обрабатывающей промышленности) с </a:t>
            </a:r>
            <a:r>
              <a:rPr lang="ru-RU" sz="14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Ю</a:t>
            </a: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жным федеральным университетом;</a:t>
            </a:r>
          </a:p>
          <a:p>
            <a:pPr indent="360000" algn="just"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направлению подготовки 09.03.03 Прикладная информатика направленность (профиль) «Прикладная информатика в экономике» (Интеллектуальные инструменты аналитика 1С) с</a:t>
            </a:r>
            <a:r>
              <a:rPr lang="ru-RU" sz="14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Южным федеральным университетом.</a:t>
            </a:r>
          </a:p>
          <a:p>
            <a:pPr indent="360000" algn="just">
              <a:lnSpc>
                <a:spcPct val="100000"/>
              </a:lnSpc>
              <a:tabLst>
                <a:tab pos="188595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5. Развитие направления подготовки 45.03.02 Лингвистика направленность (профиль) </a:t>
            </a:r>
          </a:p>
          <a:p>
            <a:pPr indent="360000" algn="just">
              <a:lnSpc>
                <a:spcPct val="100000"/>
              </a:lnSpc>
              <a:tabLst>
                <a:tab pos="188595" algn="l"/>
              </a:tabLst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«Перевод и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переводоведение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»: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ведутся дисциплины «Арабский язык» (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Чомаева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З.А.),  «Турецкий язык» (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Кючюк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Б.)</a:t>
            </a:r>
          </a:p>
          <a:p>
            <a:pPr indent="360000" algn="just">
              <a:lnSpc>
                <a:spcPct val="100000"/>
              </a:lnSpc>
              <a:buFont typeface="Arial" panose="020B0604020202020204" pitchFamily="34" charset="0"/>
              <a:buChar char="•"/>
              <a:tabLst>
                <a:tab pos="188595" algn="l"/>
              </a:tabLst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2026 года начата реализация дисциплины «Китайский язык» (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Лайпанова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Д.В.)</a:t>
            </a:r>
          </a:p>
        </p:txBody>
      </p: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570">
              <a:lnSpc>
                <a:spcPts val="1240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0" y="38381"/>
            <a:ext cx="853514" cy="853514"/>
          </a:xfrm>
          <a:prstGeom prst="rect">
            <a:avLst/>
          </a:prstGeom>
        </p:spPr>
      </p:pic>
      <p:sp>
        <p:nvSpPr>
          <p:cNvPr id="5" name="AutoShape 2" descr="Автоматизация машиностроения - Стоковые фото Мехатроника роялти-фр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4" descr="Мехатроника и мобильная робототехни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Мехатроника и мобильная робототехник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453" y="864252"/>
            <a:ext cx="3337558" cy="2321780"/>
          </a:xfrm>
          <a:prstGeom prst="rect">
            <a:avLst/>
          </a:prstGeom>
        </p:spPr>
      </p:pic>
      <p:pic>
        <p:nvPicPr>
          <p:cNvPr id="35" name="Picture 2" descr="https://ncsa.ru/upload/resize_cache/iblock/e0f/300_240_2/mo96zfwdxo6z7rpjgfllrb40hvooe9w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453" y="4867830"/>
            <a:ext cx="2487712" cy="199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4" descr="https://ncsa.ru/upload/resize_cache/iblock/fe4/300_240_2/u49g1zicafnsf0y4u8w3abi96648drm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2920245"/>
            <a:ext cx="2682457" cy="214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902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15570">
              <a:lnSpc>
                <a:spcPct val="100000"/>
              </a:lnSpc>
              <a:spcBef>
                <a:spcPts val="150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1447800" y="155250"/>
            <a:ext cx="9953625" cy="476250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 Образовательная деятельность – приоритетные задачи </a:t>
            </a:r>
            <a:r>
              <a:rPr dirty="0" err="1">
                <a:solidFill>
                  <a:srgbClr val="002060"/>
                </a:solidFill>
              </a:rPr>
              <a:t>на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smtClean="0">
                <a:solidFill>
                  <a:srgbClr val="002060"/>
                </a:solidFill>
              </a:rPr>
              <a:t>202</a:t>
            </a:r>
            <a:r>
              <a:rPr lang="ru-RU" dirty="0" smtClean="0">
                <a:solidFill>
                  <a:srgbClr val="002060"/>
                </a:solidFill>
              </a:rPr>
              <a:t>6-2027 учебный </a:t>
            </a:r>
            <a:r>
              <a:rPr dirty="0" smtClean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год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3400" y="838200"/>
            <a:ext cx="6172200" cy="4696799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Обеспечение качества подготовки специалистов по реализуемым направлениям подготовки и специальностям. </a:t>
            </a: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Дальнейшая оптимизация перечня реализуемых программ, с максимальных их приближением к запросам работодателей.</a:t>
            </a: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Выполнение</a:t>
            </a:r>
            <a:r>
              <a:rPr sz="1600" spc="-6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контрольных</a:t>
            </a:r>
            <a:r>
              <a:rPr sz="1600" spc="-7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цифр</a:t>
            </a:r>
            <a:r>
              <a:rPr sz="1600" spc="-5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приема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2027 года набора</a:t>
            </a:r>
            <a:r>
              <a:rPr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endParaRPr lang="ru-RU" sz="1600" spc="-1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Успешное прохождение </a:t>
            </a:r>
            <a:r>
              <a:rPr lang="ru-RU"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аккредитационного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мониторинга.</a:t>
            </a:r>
          </a:p>
          <a:p>
            <a:pPr marL="355600" indent="-342900">
              <a:lnSpc>
                <a:spcPct val="100000"/>
              </a:lnSpc>
              <a:spcBef>
                <a:spcPts val="705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Безбарьерный переход на новую модель высшей школы.</a:t>
            </a:r>
            <a:endParaRPr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54965" marR="1023619" indent="-342900" defTabSz="100012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193675" algn="l"/>
              </a:tabLs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системы</a:t>
            </a:r>
            <a:r>
              <a:rPr sz="1600" spc="-1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дополнительных</a:t>
            </a:r>
            <a:r>
              <a:rPr sz="1600" spc="-3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квалификаций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</a:t>
            </a:r>
            <a:r>
              <a:rPr sz="1600" spc="-5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spc="-5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обучающихся</a:t>
            </a:r>
            <a:r>
              <a:rPr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</a:t>
            </a:r>
            <a:r>
              <a:rPr sz="1600" spc="-5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включая</a:t>
            </a:r>
            <a:r>
              <a:rPr sz="1600" spc="-5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spc="-5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методическ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ое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 и ресурсное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беспечение.</a:t>
            </a:r>
            <a:endParaRPr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marL="354965" marR="5080" indent="-342900">
              <a:lnSpc>
                <a:spcPct val="100000"/>
              </a:lnSpc>
              <a:spcBef>
                <a:spcPts val="605"/>
              </a:spcBef>
              <a:buFont typeface="+mj-lt"/>
              <a:buAutoNum type="arabicPeriod"/>
              <a:tabLst>
                <a:tab pos="193675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</a:t>
            </a:r>
            <a:r>
              <a:rPr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велич</a:t>
            </a:r>
            <a:r>
              <a:rPr lang="ru-RU"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ение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дол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</a:t>
            </a:r>
            <a:r>
              <a:rPr sz="1600" spc="-2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spc="-2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обучающихся по институтам,</a:t>
            </a:r>
            <a:r>
              <a:rPr sz="1600" spc="-2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направленных</a:t>
            </a:r>
            <a:r>
              <a:rPr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</a:t>
            </a:r>
            <a:r>
              <a:rPr sz="1600" spc="-4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spc="-45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практическое обучение  на  отраслевые </a:t>
            </a: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предприятия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утем циклового обучения</a:t>
            </a:r>
            <a:r>
              <a:rPr lang="ru-RU" sz="1600" spc="-1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</a:t>
            </a: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совмещенного с трудоустройством. </a:t>
            </a:r>
          </a:p>
          <a:p>
            <a:pPr marL="354965" marR="5080" indent="-342900">
              <a:lnSpc>
                <a:spcPct val="100000"/>
              </a:lnSpc>
              <a:spcBef>
                <a:spcPts val="605"/>
              </a:spcBef>
              <a:buFont typeface="+mj-lt"/>
              <a:buAutoNum type="arabicPeriod"/>
              <a:tabLst>
                <a:tab pos="193675" algn="l"/>
              </a:tabLst>
            </a:pPr>
            <a:r>
              <a:rPr lang="ru-RU"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Увеличение доли приглашенных лекторов из других вузов и молодых практиков. </a:t>
            </a: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>
                <a:tab pos="194310" algn="l"/>
              </a:tabLst>
            </a:pPr>
            <a:r>
              <a:rPr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Рост</a:t>
            </a:r>
            <a:r>
              <a:rPr sz="1600" spc="-3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проектов</a:t>
            </a:r>
            <a:r>
              <a:rPr sz="1600" spc="-6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сетевого</a:t>
            </a:r>
            <a:r>
              <a:rPr sz="1600" spc="-55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1600" spc="-1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сотрудничества</a:t>
            </a:r>
            <a:r>
              <a:rPr sz="1600" spc="-1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endParaRPr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6854"/>
            <a:ext cx="853514" cy="853514"/>
          </a:xfrm>
          <a:prstGeom prst="rect">
            <a:avLst/>
          </a:prstGeom>
        </p:spPr>
      </p:pic>
      <p:pic>
        <p:nvPicPr>
          <p:cNvPr id="16" name="Picture 36" descr="https://ncsa.ru/upload/resize_cache/iblock/a0b/300_240_2/a7kkocd2t3xz4vr4nexm56cnwp5uxo7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786" y="796308"/>
            <a:ext cx="3578653" cy="323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ncsa.ru/upload/resize_cache/iblock/e4f/300_240_2/7l5x24auge1gih4ew92o5w7bwsv49nz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371" y="4114800"/>
            <a:ext cx="3221919" cy="2656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s://ncsa.ru/upload/resize_cache/iblock/5cd/300_240_2/sr8tx3dezy5rg7qni7k8hnkkk39hp0lx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8545" y="2917809"/>
            <a:ext cx="2893455" cy="231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23807"/>
      </p:ext>
    </p:extLst>
  </p:cSld>
  <p:clrMapOvr>
    <a:masterClrMapping/>
  </p:clrMapOvr>
  <p:transition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371600" y="76200"/>
            <a:ext cx="101822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2060"/>
                </a:solidFill>
              </a:rPr>
              <a:t>1.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spc="-10" dirty="0">
                <a:solidFill>
                  <a:srgbClr val="002060"/>
                </a:solidFill>
              </a:rPr>
              <a:t>Образовательная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деятельность</a:t>
            </a:r>
            <a:r>
              <a:rPr spc="-5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lang="ru-RU" spc="-25" dirty="0" smtClean="0">
                <a:solidFill>
                  <a:srgbClr val="002060"/>
                </a:solidFill>
              </a:rPr>
              <a:t>рез</a:t>
            </a:r>
            <a:r>
              <a:rPr lang="ru-RU" spc="-20" dirty="0" smtClean="0">
                <a:solidFill>
                  <a:srgbClr val="002060"/>
                </a:solidFill>
              </a:rPr>
              <a:t>ультаты </a:t>
            </a:r>
            <a:r>
              <a:rPr lang="ru-RU" spc="-20" dirty="0">
                <a:solidFill>
                  <a:srgbClr val="002060"/>
                </a:solidFill>
              </a:rPr>
              <a:t>в </a:t>
            </a:r>
            <a:r>
              <a:rPr lang="ru-RU" spc="-20" dirty="0" smtClean="0">
                <a:solidFill>
                  <a:srgbClr val="002060"/>
                </a:solidFill>
              </a:rPr>
              <a:t>2025-2026  </a:t>
            </a:r>
            <a:r>
              <a:rPr lang="ru-RU" spc="-20" dirty="0">
                <a:solidFill>
                  <a:srgbClr val="002060"/>
                </a:solidFill>
              </a:rPr>
              <a:t>учебном 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33884" y="656366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384"/>
            <a:ext cx="853514" cy="8535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38200" y="551637"/>
            <a:ext cx="11506200" cy="134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8595" algn="l"/>
              </a:tabLst>
              <a:defRPr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Усовершенствование учебного процесса по н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аправлению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подготовки 09.03.04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Программная инженерия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: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введение предмета «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Основы управления и программирования беспилотными авиационными системами» (доц.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Винокурский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Д.М.);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передача </a:t>
            </a:r>
            <a:r>
              <a:rPr kumimoji="0" lang="ru-RU" sz="1400" b="0" i="0" u="none" strike="noStrike" kern="0" cap="none" spc="0" normalizeH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спецдисциплин</a:t>
            </a:r>
            <a:r>
              <a:rPr kumimoji="0" lang="ru-RU" sz="1400" b="0" i="0" u="none" strike="noStrike" kern="0" cap="none" spc="0" normalizeH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на выпускающую кафедру «Цифровая инженерия и сетевые технологии» ( доц. Эльканова Л.М.).</a:t>
            </a: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8595" algn="l"/>
              </a:tabLst>
              <a:defRPr/>
            </a:pPr>
            <a:r>
              <a:rPr lang="ru-RU" sz="1400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Пополнение академического банка </a:t>
            </a:r>
            <a:r>
              <a:rPr lang="ru-RU" sz="1400" b="1" noProof="0" dirty="0" err="1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видеолекции</a:t>
            </a:r>
            <a:r>
              <a:rPr lang="ru-RU" sz="1400" b="1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 и </a:t>
            </a:r>
            <a:r>
              <a:rPr lang="ru-RU" sz="1400" b="1" noProof="0" dirty="0" err="1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видеоконсультаций</a:t>
            </a:r>
            <a:r>
              <a:rPr lang="ru-RU" sz="1400" b="1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 </a:t>
            </a:r>
            <a:r>
              <a:rPr lang="ru-RU" sz="1400" noProof="0" dirty="0" smtClean="0">
                <a:solidFill>
                  <a:schemeClr val="tx2">
                    <a:lumMod val="50000"/>
                  </a:schemeClr>
                </a:solidFill>
                <a:latin typeface="Arial Narrow"/>
                <a:cs typeface="Arial Narrow"/>
              </a:rPr>
              <a:t>1020 записями (ИОО).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Narrow"/>
              <a:cs typeface="Arial Narrow"/>
            </a:endParaRPr>
          </a:p>
          <a:p>
            <a:pPr marL="298450" marR="0" lvl="0" indent="-285750" defTabSz="91440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8859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Расширение практики использования в учебном процессе курсов, записанных на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LMS 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Moodle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Narrow"/>
                <a:cs typeface="Arial Narrow"/>
              </a:rPr>
              <a:t> (ИОО):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376798"/>
              </p:ext>
            </p:extLst>
          </p:nvPr>
        </p:nvGraphicFramePr>
        <p:xfrm>
          <a:off x="222886" y="1972710"/>
          <a:ext cx="11810998" cy="4590954"/>
        </p:xfrm>
        <a:graphic>
          <a:graphicData uri="http://schemas.openxmlformats.org/drawingml/2006/table">
            <a:tbl>
              <a:tblPr/>
              <a:tblGrid>
                <a:gridCol w="860404"/>
                <a:gridCol w="2830533"/>
                <a:gridCol w="4287353"/>
                <a:gridCol w="3832708"/>
              </a:tblGrid>
              <a:tr h="36004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tabLst>
                          <a:tab pos="1258888" algn="l"/>
                        </a:tabLst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8888" algn="l"/>
                        </a:tabLst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ОП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258888" algn="l"/>
                        </a:tabLst>
                      </a:pP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Статус онлайн-курса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38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Запущен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(онлайн-курс)</a:t>
                      </a: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Онлайн-курс, используемый как часть учебного курса (дисциплины)</a:t>
                      </a: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разработке</a:t>
                      </a:r>
                      <a:endParaRPr kumimoji="0" lang="ru-RU" alt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68592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Электроэнергетика и электротехника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Юриспруденция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Основы цифровой грамотности 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Цифровые технологии в образовании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государственными и муниципальными закупками</a:t>
                      </a:r>
                    </a:p>
                    <a:p>
                      <a:pPr marL="85725" marR="0" lvl="0" indent="-8572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Государственное и муниципальное управление: механизмы и технологии управления социально-экономическим развитием территории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ДПП ПК «Управление государственными и муниципальными закупками» (Мамбетова О.М., Гербекова И.М.)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Методический курс "Актуализация Основной образовательной программы в соответствии с ФГОС 3++" (Нагорная Г.Ю., Семенова Л.У.)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Подготовка к ЕГЭ по дисциплине «Биология»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Эркенова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М.М.)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ПК «Основы цифровой грамотности»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«Земельно-имущественные отношения»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«Специалист по предоставлению косметических услуг»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«Правовые основы социального обеспечения»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«Экономика и бухгалтерский учет»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ПК «Социальная защита и социальное обеспечение»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ДП ПП «Школа фермера: организация и функционирование крестьянских (фермерских) хозяйств»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1117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Высшее образование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Административная ответственность. Для специальности 40.05.02 Правоохранительная деятельность (Гогуева С.С.)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Правоведение. Для неюридических специальностей (направлений подготовки) (Гогуева С.С.)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Основы компьютерной обработки информации.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Биджиева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Информационное обеспечение предприятия  (Бостанова Л.К.)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Защита и обработка конфиденциальной информации. (Бостанова Л.К.)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Деловая риторика  (Продвинутый уровень)  (Нагорная Г.Ю.)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Информатика 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Эльканова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Л.М.) 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Юридическая техника. Для направления подготовки 40.03.01 Юриспруденция 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Гогуева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С.С.)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 Вычислительные системы, сети и телекоммуникации.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Биджиева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 Эпидемиология  для специальности  31.05.01 Лечебное дело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 Эпидемиология  для специальности  31.05.03 Педиатрия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 Эпидемиология  для специальности  31.05.03 Педиатрия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 Эпидемиология  для специальности  Ординатура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Болатчиев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К.Х.)</a:t>
                      </a:r>
                    </a:p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 Безопасность жизнедеятельности. Для всех направлений подготовки (</a:t>
                      </a:r>
                      <a:r>
                        <a:rPr kumimoji="0" lang="ru-RU" alt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Текеев</a:t>
                      </a: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М.-А.Э.)</a:t>
                      </a: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indent="82550"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825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3" marR="91423" marT="45722" marB="4572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8894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00175" y="1174771"/>
            <a:ext cx="4125313" cy="239425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81940" marR="772160" indent="-269875">
              <a:lnSpc>
                <a:spcPts val="1600"/>
              </a:lnSpc>
              <a:spcBef>
                <a:spcPts val="225"/>
              </a:spcBef>
              <a:buAutoNum type="arabicPeriod"/>
              <a:tabLst>
                <a:tab pos="281940" algn="l"/>
              </a:tabLs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/>
                <a:cs typeface="Arial Narrow"/>
              </a:rPr>
              <a:t>Научные мероприятия: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95400" y="21378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Нау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чная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57778" y="1174771"/>
            <a:ext cx="70384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0" dirty="0" smtClean="0">
                <a:solidFill>
                  <a:srgbClr val="001D36"/>
                </a:solidFill>
                <a:effectLst/>
                <a:latin typeface="Montserrat"/>
              </a:rPr>
              <a:t>     </a:t>
            </a:r>
            <a:endParaRPr lang="ru-RU" b="0" i="0" dirty="0">
              <a:solidFill>
                <a:srgbClr val="001D36"/>
              </a:solidFill>
              <a:effectLst/>
              <a:latin typeface="Montserrat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121" y="1782241"/>
            <a:ext cx="62103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Цикл научных мероприятий 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 для первых курсов </a:t>
            </a:r>
            <a:r>
              <a:rPr lang="ru-RU" sz="1600" b="1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«МОИ ПЕРВЫЕ ШАГИ В НАУКЕ» 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(в рамках Всероссийского фестиваля NAUKA 0+).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Всероссийская научно-практическая конференция «Роль отрасли животноводства Северного Кавказа в обеспечении продовольственной безопасности России»  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 участием ведущих ученых России из ФГБОУ ВО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СПбГУВМ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РГАУ-МСХА им.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К.А.Тимирязева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ФГБОУ ВО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МГАВМиБ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–МВА им.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К.И.Скрябина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, ФГАОУ ВО Первый МГМУ имени 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И.М.Сеченова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Минздрава России, ФГБНУ «Всероссийский научно-исследовательский институт племенного дела (</a:t>
            </a:r>
            <a:r>
              <a:rPr lang="ru-RU" sz="160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ВНИИплем</a:t>
            </a: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)», ФГБНУ «Федеральный Ростовский аграрный научный центр», ФГБНУ «Северо-Кавказский федеральный научный аграрный центр».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XIV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Всероссийская научно-практическая конференция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«Актуальные проблемы современной науки: состояние, тенденции развития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».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Круглый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стол «</a:t>
            </a:r>
            <a:r>
              <a:rPr lang="ru-RU" sz="16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Цифровизация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как фактор социально-экономического развития региона: состояние, перспективы развития»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совместно с Министерством цифрового развития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КЧР.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l"/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Narrow" panose="020B0606020202030204" pitchFamily="34" charset="0"/>
              </a:rPr>
              <a:t> </a:t>
            </a:r>
          </a:p>
          <a:p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714" y="673041"/>
            <a:ext cx="3198995" cy="22631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42" y="4517240"/>
            <a:ext cx="3501921" cy="227167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536" y="2936172"/>
            <a:ext cx="2641613" cy="167074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671" y="613447"/>
            <a:ext cx="2550338" cy="194873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527" y="2562181"/>
            <a:ext cx="1335460" cy="199664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630" y="2272361"/>
            <a:ext cx="1615080" cy="234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9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r>
              <a:rPr lang="ru-RU" sz="1400" b="1" dirty="0">
                <a:solidFill>
                  <a:srgbClr val="C00000"/>
                </a:solidFill>
                <a:latin typeface="Arial Narrow"/>
                <a:cs typeface="Arial Narrow"/>
              </a:rPr>
              <a:t>Рост публикационной активности ППС: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/>
              <a:t>2</a:t>
            </a:r>
            <a:r>
              <a:rPr dirty="0"/>
              <a:t>.</a:t>
            </a:r>
            <a:r>
              <a:rPr spc="-45" dirty="0"/>
              <a:t> </a:t>
            </a:r>
            <a:r>
              <a:rPr dirty="0" err="1"/>
              <a:t>Нау</a:t>
            </a:r>
            <a:r>
              <a:rPr lang="ru-RU" dirty="0" err="1"/>
              <a:t>чная</a:t>
            </a:r>
            <a:r>
              <a:rPr lang="ru-RU" dirty="0"/>
              <a:t> деятельность</a:t>
            </a:r>
            <a:r>
              <a:rPr spc="-30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 err="1"/>
              <a:t>ключевые</a:t>
            </a:r>
            <a:r>
              <a:rPr spc="-40" dirty="0"/>
              <a:t> </a:t>
            </a:r>
            <a:r>
              <a:rPr dirty="0" err="1"/>
              <a:t>результаты</a:t>
            </a:r>
            <a:r>
              <a:rPr spc="-55" dirty="0"/>
              <a:t> </a:t>
            </a:r>
            <a:r>
              <a:rPr lang="ru-RU" spc="-40" dirty="0"/>
              <a:t>в 2025 году</a:t>
            </a:r>
            <a:r>
              <a:rPr lang="ru-RU" dirty="0"/>
              <a:t> </a:t>
            </a:r>
            <a:endParaRPr spc="-20" dirty="0"/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990600"/>
            <a:ext cx="3657600" cy="2743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8601" y="1426187"/>
          <a:ext cx="7696200" cy="5241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2" name="Picture 2" descr="https://ncsa.ru/upload/resize_cache/iblock/e4e/300_240_2/urjpawu01fz7039hco8it539o5j1biz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038599"/>
            <a:ext cx="3581400" cy="253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377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464871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r>
              <a:rPr lang="ru-RU" sz="1400" b="1" dirty="0">
                <a:solidFill>
                  <a:srgbClr val="C00000"/>
                </a:solidFill>
                <a:latin typeface="Arial Narrow"/>
                <a:cs typeface="Arial Narrow"/>
              </a:rPr>
              <a:t>Патенты и свидетельства о регистрации за 2025 г. </a:t>
            </a:r>
          </a:p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solidFill>
                  <a:srgbClr val="002060"/>
                </a:solidFill>
              </a:rPr>
              <a:t>2</a:t>
            </a:r>
            <a:r>
              <a:rPr dirty="0">
                <a:solidFill>
                  <a:srgbClr val="002060"/>
                </a:solidFill>
              </a:rPr>
              <a:t>.</a:t>
            </a:r>
            <a:r>
              <a:rPr spc="-45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Нау</a:t>
            </a:r>
            <a:r>
              <a:rPr lang="ru-RU" dirty="0" err="1">
                <a:solidFill>
                  <a:srgbClr val="002060"/>
                </a:solidFill>
              </a:rPr>
              <a:t>чная</a:t>
            </a:r>
            <a:r>
              <a:rPr lang="ru-RU" dirty="0">
                <a:solidFill>
                  <a:srgbClr val="002060"/>
                </a:solidFill>
              </a:rPr>
              <a:t> деятельность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ключевые</a:t>
            </a:r>
            <a:r>
              <a:rPr lang="ru-RU" spc="-40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результаты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pc="-40" dirty="0">
                <a:solidFill>
                  <a:srgbClr val="002060"/>
                </a:solidFill>
              </a:rPr>
              <a:t>в 2025 году</a:t>
            </a:r>
            <a:r>
              <a:rPr lang="ru-RU" dirty="0">
                <a:solidFill>
                  <a:srgbClr val="002060"/>
                </a:solidFill>
              </a:rPr>
              <a:t> 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5786" r="6897"/>
          <a:stretch/>
        </p:blipFill>
        <p:spPr>
          <a:xfrm>
            <a:off x="8915400" y="1295400"/>
            <a:ext cx="3035808" cy="21764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1600" y="3886200"/>
            <a:ext cx="3051084" cy="2390775"/>
          </a:xfrm>
          <a:prstGeom prst="rect">
            <a:avLst/>
          </a:prstGeom>
        </p:spPr>
      </p:pic>
      <p:graphicFrame>
        <p:nvGraphicFramePr>
          <p:cNvPr id="9" name="Объект 3">
            <a:extLst>
              <a:ext uri="{FF2B5EF4-FFF2-40B4-BE49-F238E27FC236}">
                <a16:creationId xmlns:a16="http://schemas.microsoft.com/office/drawing/2014/main" xmlns="" id="{0F360E0D-9283-7ECB-4FC8-0C6ED0A952F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79389" y="1434744"/>
          <a:ext cx="8736011" cy="5337195"/>
        </p:xfrm>
        <a:graphic>
          <a:graphicData uri="http://schemas.openxmlformats.org/drawingml/2006/table">
            <a:tbl>
              <a:tblPr/>
              <a:tblGrid>
                <a:gridCol w="1809111">
                  <a:extLst>
                    <a:ext uri="{9D8B030D-6E8A-4147-A177-3AD203B41FA5}">
                      <a16:colId xmlns:a16="http://schemas.microsoft.com/office/drawing/2014/main" xmlns="" val="2338003881"/>
                    </a:ext>
                  </a:extLst>
                </a:gridCol>
                <a:gridCol w="4555107">
                  <a:extLst>
                    <a:ext uri="{9D8B030D-6E8A-4147-A177-3AD203B41FA5}">
                      <a16:colId xmlns:a16="http://schemas.microsoft.com/office/drawing/2014/main" xmlns="" val="1567826293"/>
                    </a:ext>
                  </a:extLst>
                </a:gridCol>
                <a:gridCol w="2371793">
                  <a:extLst>
                    <a:ext uri="{9D8B030D-6E8A-4147-A177-3AD203B41FA5}">
                      <a16:colId xmlns:a16="http://schemas.microsoft.com/office/drawing/2014/main" xmlns="" val="1757924450"/>
                    </a:ext>
                  </a:extLst>
                </a:gridCol>
              </a:tblGrid>
              <a:tr h="457165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НПР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Название 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Данные патента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7806023"/>
                  </a:ext>
                </a:extLst>
              </a:tr>
              <a:tr h="73370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Узденов М.Б.,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Кочкаров Э.В.,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Чомаева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А.А. и др.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ПРОГНОЗИРОВАНИЯ РАЗВИТИЯ ПОСЛЕОПЕРАЦИОННЫХ ВНУТРИБРЮШНЫХ СПАЕК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2840490 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4493495"/>
                  </a:ext>
                </a:extLst>
              </a:tr>
              <a:tr h="959602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Узденов М.Б., Джанибекова А.А. и др.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АМБУЛАТОРНОЙ МЕДИЦИНСКОЙ РЕАБИЛИТАЦИИ КОЛОРЕКТАЛЬНОГО РАКА ПОСЛЕ ХИРУРГИЧЕСКОГО ЛЕЧЕНИЯ В СОЧЕТАНИИ С ХРОНИЧЕСКИМ ПАНКРЕАТИТОМ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2836566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15109023"/>
                  </a:ext>
                </a:extLst>
              </a:tr>
              <a:tr h="73370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Кятов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Н.Х. 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ОПРЕДЕЛЕНИЯ ПАРАМЕТРОВ ПРОЧНОСТИ ГРУНТА МЕТОДОМ ВРАЩАТЕЛЬНОГО СРЕЗА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2817587</a:t>
                      </a:r>
                      <a:endParaRPr kumimoji="0" lang="ru-RU" alt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99275740"/>
                  </a:ext>
                </a:extLst>
              </a:tr>
              <a:tr h="733708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Кятов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Н.Х. 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СПОСОБ ОПРЕДЕЛЕНИЯ ПАРАМЕТРОВ ПРОЧНОСТИ ГРУНТА МЕТОДОМ ОДНОПЛОСКОСТНОГО СРЕЗА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изобретение RU 2852923</a:t>
                      </a: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78483196"/>
                  </a:ext>
                </a:extLst>
              </a:tr>
              <a:tr h="759702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Шайлиев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Б.-А.Р., </a:t>
                      </a: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Шайлиев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Р.Ш.</a:t>
                      </a: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РАСПЫЛИТЕЛЬ С САМОВРАЩАЮЩЕЙСЯ МОЕЧНОЙ ГОЛОВКОЙ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Патент на полезную модель R</a:t>
                      </a:r>
                      <a:r>
                        <a:rPr kumimoji="0" lang="en-US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U 231533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3709801"/>
                  </a:ext>
                </a:extLst>
              </a:tr>
              <a:tr h="959602"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Кумратова</a:t>
                      </a: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А.М., 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Василенко А.И.,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Сикидин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В.В.,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Параскевов</a:t>
                      </a: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 А.В.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Lucida Sans Unicode" panose="020B0602030504020204" pitchFamily="34" charset="0"/>
                        </a:rPr>
                        <a:t>ПРОГРАММА ДЛЯ ОБРАБОТКИ БОЛЬШИХ ДАННЫХ С ПОМОЩЬЮ АДАПТИВНЫХ МОДЕЛЕЙ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5000"/>
                        </a:lnSpc>
                        <a:spcAft>
                          <a:spcPts val="15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31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1pPr>
                      <a:lvl2pPr marL="457200">
                        <a:lnSpc>
                          <a:spcPct val="95000"/>
                        </a:lnSpc>
                        <a:spcAft>
                          <a:spcPts val="1225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6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2pPr>
                      <a:lvl3pPr marL="914400">
                        <a:lnSpc>
                          <a:spcPct val="95000"/>
                        </a:lnSpc>
                        <a:spcAft>
                          <a:spcPts val="9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2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3pPr>
                      <a:lvl4pPr marL="1371600">
                        <a:lnSpc>
                          <a:spcPct val="95000"/>
                        </a:lnSpc>
                        <a:spcAft>
                          <a:spcPts val="6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4pPr>
                      <a:lvl5pPr marL="1828800">
                        <a:lnSpc>
                          <a:spcPct val="95000"/>
                        </a:lnSpc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5pPr>
                      <a:lvl6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6pPr>
                      <a:lvl7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7pPr>
                      <a:lvl8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8pPr>
                      <a:lvl9pPr indent="-228600" defTabSz="449263" eaLnBrk="0" fontAlgn="base" hangingPunct="0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ts val="313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  <a:defRPr sz="2000">
                          <a:solidFill>
                            <a:srgbClr val="198A8A"/>
                          </a:solidFill>
                          <a:latin typeface="Times New Roman" panose="02020603050405020304" pitchFamily="18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6088" algn="l"/>
                          <a:tab pos="1433513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  <a:tab pos="9410700" algn="l"/>
                        </a:tabLst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 Unicode MS" pitchFamily="34" charset="-128"/>
                          <a:cs typeface="Lucida Sans Unicode" panose="020B0602030504020204" pitchFamily="34" charset="0"/>
                        </a:rPr>
                        <a:t>Свидетельство о регистрации программы для ЭВМ RU 2025615811</a:t>
                      </a:r>
                      <a:endParaRPr kumimoji="0" lang="ru-RU" alt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37B03"/>
                        </a:highlight>
                        <a:latin typeface="Times New Roman" panose="02020603050405020304" pitchFamily="18" charset="0"/>
                        <a:ea typeface="Arial Unicode MS" pitchFamily="34" charset="-128"/>
                        <a:cs typeface="Lucida Sans Unicode" panose="020B0602030504020204" pitchFamily="34" charset="0"/>
                      </a:endParaRPr>
                    </a:p>
                  </a:txBody>
                  <a:tcPr marL="0" marR="0" marT="5292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45552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114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48400" y="914400"/>
            <a:ext cx="5349139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r>
              <a:rPr lang="ru-RU" sz="1400" b="1" dirty="0">
                <a:solidFill>
                  <a:srgbClr val="C00000"/>
                </a:solidFill>
                <a:latin typeface="Arial Narrow"/>
                <a:cs typeface="Arial Narrow"/>
              </a:rPr>
              <a:t>Монографии, опубликованные ППС СКГА в 2025 г: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>
                <a:solidFill>
                  <a:srgbClr val="002060"/>
                </a:solidFill>
              </a:rPr>
              <a:t>2</a:t>
            </a:r>
            <a:r>
              <a:rPr dirty="0">
                <a:solidFill>
                  <a:srgbClr val="002060"/>
                </a:solidFill>
              </a:rPr>
              <a:t>.</a:t>
            </a:r>
            <a:r>
              <a:rPr spc="-45"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Нау</a:t>
            </a:r>
            <a:r>
              <a:rPr lang="ru-RU" dirty="0" err="1">
                <a:solidFill>
                  <a:srgbClr val="002060"/>
                </a:solidFill>
              </a:rPr>
              <a:t>чная</a:t>
            </a:r>
            <a:r>
              <a:rPr lang="ru-RU" dirty="0">
                <a:solidFill>
                  <a:srgbClr val="002060"/>
                </a:solidFill>
              </a:rPr>
              <a:t> деятельность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3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4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результаты</a:t>
            </a:r>
            <a:r>
              <a:rPr spc="-55" dirty="0">
                <a:solidFill>
                  <a:srgbClr val="002060"/>
                </a:solidFill>
              </a:rPr>
              <a:t> </a:t>
            </a:r>
            <a:r>
              <a:rPr lang="ru-RU" spc="-40" dirty="0">
                <a:solidFill>
                  <a:srgbClr val="002060"/>
                </a:solidFill>
              </a:rPr>
              <a:t>в </a:t>
            </a:r>
            <a:r>
              <a:rPr lang="ru-RU" spc="-40">
                <a:solidFill>
                  <a:srgbClr val="002060"/>
                </a:solidFill>
              </a:rPr>
              <a:t>2025 году</a:t>
            </a:r>
            <a:r>
              <a:rPr lang="ru-RU">
                <a:solidFill>
                  <a:srgbClr val="002060"/>
                </a:solidFill>
              </a:rPr>
              <a:t> 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4267200"/>
            <a:ext cx="4724400" cy="2438400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6F71ABF6-7012-8B24-F373-D30785C4B01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1000" y="1066800"/>
          <a:ext cx="4724400" cy="320040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xmlns="" val="307228731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186568716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публикации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348806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публикации на портале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elibrary.ru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3682127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Публикации, включенные в РИНЦ (кроме ВАК)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978953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Публикации, включенные в текущий перечень ВАК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487896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Публикации, входящие в ядро РИНЦ (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 of Science, Scopus, RSCI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471316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Монографии, главы в монографиях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6919724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Патенты на изобретение/полезную модель/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образец,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св-ва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 регистрации программы для ЭВМ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1292340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Хирша СКГА по публикациям в РИНЦ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8513514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цитирований публикаций СКГА за 2025 г.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1575551"/>
                  </a:ext>
                </a:extLst>
              </a:tr>
            </a:tbl>
          </a:graphicData>
        </a:graphic>
      </p:graphicFrame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71DEE9A3-70FC-3ABB-80DF-F93383FA7779}"/>
              </a:ext>
            </a:extLst>
          </p:cNvPr>
          <p:cNvSpPr txBox="1">
            <a:spLocks/>
          </p:cNvSpPr>
          <p:nvPr/>
        </p:nvSpPr>
        <p:spPr>
          <a:xfrm>
            <a:off x="5181601" y="1143000"/>
            <a:ext cx="6750810" cy="55399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Акбашева, Д. М.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Банкротство / Д. М. Акбашева. – Москва : Общество с ограниченной ответственностью "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Актуальность.РФ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2025. – 120 с. – ISBN 978-5-605-47817-1. – EDN AYCMMN.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Государство и право в условиях войн и санкций : на основе трудов МНПК «VII Сочинские юридические чтения», посвященной 80‑летию победы в ВОВ (г. Сочи, 16–17 мая 2025 г.) / А. Ф. Авидзба, И. Баева, В. В. Введенская,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Е. Михайлов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[и др.].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АНО по поддержке научно-исследовательской и просветительской деятельности «Спутник науки», 2025. – 382 с. – ISBN 978-5-605-22527-0. – EDN LJMUMA.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Дармилова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Э. Н.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Кавказская война и её влияние на этнокультурное развитие народов Северного Кавказа / Э. Н.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Дармилова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"РИНХ", 2025. – 106 с. – ISBN 978-5-7972-3519-4. – EDN NMKXVB.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Индукционные установки для электромагнитной обработки металлов и сплавов (разработка, исследование, внедрение) : монография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Н. Х. Эркенов, И. А. Гурина.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Черкесск : [б. и.], 2025 (Майкоп, Республика Адыгея). - 170 с. : ил., табл.; 22 см.; ISBN 978-5-89972-475-6 : 500 экз.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Искусственный интеллект: от фундаментальных проблем к прикладным задачам : в 2 томах (том 1)/ Е. Н. Макаренко, Н.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Димитриади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Л. И.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Ниворожкина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М.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Кумратова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(РИНХ), 2025. – 394 с. – ISBN 978-5-7972-3390-9. – EDN SVYAXR.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Искусственный интеллект: от фундаментальных проблем к прикладным задачам : в 2 томах (том 2)/ Л. Н. Рощина, И. 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Украинцева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П. В. Таранов,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В.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Калабекова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(РИНХ), 2025. – 500 с. – ISBN 978-5-7972-3391-6. – EDN GOMQES.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Исследование фундаментальных проблем и прикладных аспектов развития агропромышленного комплекса : Монография / Н. В. Банникова, М. Ю. Скляр, И. 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Кащаев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У. Эркенова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Ставрополь : Издательство "АГРУС" Ставропольского государственного аграрного университета, 2025. – 120 с. – ISBN 978-5-9596-2124-7. – EDN SQEGSK.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Калабекова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В.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Национальное самосознание: генезис и современность / С. 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Калабекова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Ростов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-на-Дону : Ростовский государственный экономический университет "РИНХ", 2025. – 152 с. – ISBN 978-5-7972-3518-7. – EDN DTQELH.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Механизмы государственного регулирования и надзора в агропромышленном секторе / С. Г. Руднев, А. Л. Золкин, В. А. Сенков,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И. Бостанова.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Краснодар : ИП Кабанов В.Б. (издательство "Новация"), 2025. – 176 с. – ISBN 978-5-00179-686-2. – EDN YDRKSV.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Механизмы обеспечения экономической безопасности при субсидировании малого и среднего бизнеса / Н.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Ринас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Л. Золкин,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Б. Урусова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Поскряков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Краснодар : ИП Кабанов В.Б. (издательство "Новация"), 2025. – 188 с. – ISBN 978-5-00179-635-0. – EDN EOOZBA.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Сахарный диабет и его связь с ожирением: влияние на качество жизни /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М. </a:t>
            </a:r>
            <a:r>
              <a:rPr lang="ru-RU" altLang="ru-RU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Агирбова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 Ю. Нагорная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А.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Шихшаидова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Р.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Агирбов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// Современная наука, общество и образование: актуальные вопросы, достижения и инновации : монография. – Пенза : Наука и Просвещение (ИП Гуляев Г.Ю.), 2025. – С. 303-312. – EDN MDNSXV.</a:t>
            </a:r>
          </a:p>
          <a:p>
            <a:pPr algn="just"/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Управление бизнесом в условиях трансформации. Стратегии, инструменты, перспективы / Е. В. Бирюков, П. С.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Биркайм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 В. Колесник, </a:t>
            </a:r>
            <a:r>
              <a:rPr lang="ru-RU" alt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 М. Лайпанова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[и др.]. – Санкт-Петербург : ЧНОУ ДПО Гуманитарный НИИ «НАЦРАЗВИТИЕ», 2025. – 96 с. – ISBN 978-5-00213-459-5. – DOI 10.37539/M251015.2025.18.49.001.</a:t>
            </a:r>
          </a:p>
        </p:txBody>
      </p:sp>
    </p:spTree>
    <p:extLst>
      <p:ext uri="{BB962C8B-B14F-4D97-AF65-F5344CB8AC3E}">
        <p14:creationId xmlns:p14="http://schemas.microsoft.com/office/powerpoint/2010/main" val="2319069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 smtClean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8774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5" dirty="0" smtClean="0">
                <a:solidFill>
                  <a:schemeClr val="tx2">
                    <a:lumMod val="75000"/>
                  </a:schemeClr>
                </a:solidFill>
              </a:rPr>
              <a:t>Международная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sp>
        <p:nvSpPr>
          <p:cNvPr id="11" name="Объект 7"/>
          <p:cNvSpPr txBox="1">
            <a:spLocks noChangeArrowheads="1"/>
          </p:cNvSpPr>
          <p:nvPr/>
        </p:nvSpPr>
        <p:spPr>
          <a:xfrm>
            <a:off x="890228" y="1227979"/>
            <a:ext cx="4672372" cy="43037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000"/>
              </a:spcAft>
              <a:defRPr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Совместно с коллегами из Самарского государственного медицинского университета приняли участие в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форуме «Особенности российского медицинского образования и инструменты адаптации индийских студентов в России» май 2026 г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 Дели, Индия.</a:t>
            </a:r>
            <a:r>
              <a:rPr lang="en-US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endParaRPr lang="ru-RU" sz="14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1000"/>
              </a:spcAft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Провели ряд </a:t>
            </a:r>
            <a:r>
              <a:rPr lang="ru-RU" alt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профориентационных</a:t>
            </a: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встреч в различных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регионах Индии – Нью-Дели, </a:t>
            </a:r>
            <a:r>
              <a:rPr lang="ru-RU" alt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Сурат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Ахмедобад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Кашмир, </a:t>
            </a:r>
            <a:r>
              <a:rPr lang="ru-RU" alt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Панаджи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 май 2026г.</a:t>
            </a:r>
          </a:p>
          <a:p>
            <a:pPr algn="just">
              <a:spcAft>
                <a:spcPts val="1000"/>
              </a:spcAft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</a:t>
            </a:r>
            <a:endParaRPr lang="ru-RU" altLang="ru-RU" sz="14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1000"/>
              </a:spcAft>
              <a:defRPr/>
            </a:pPr>
            <a:endParaRPr lang="ru-RU" altLang="ru-RU" sz="14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ctr">
              <a:spcAft>
                <a:spcPts val="1000"/>
              </a:spcAft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ПРОЕКТЕ: </a:t>
            </a:r>
          </a:p>
          <a:p>
            <a:pPr algn="just">
              <a:defRPr/>
            </a:pP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Организация совместного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российско-индийского научного форума  по вопросам онкологии 21-23 октября 2026 г. </a:t>
            </a:r>
            <a:r>
              <a:rPr lang="ru-RU" alt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 участием сотрудников академии, специалистов из различных регионов РФ и врачей клиник и университетов </a:t>
            </a:r>
            <a:r>
              <a:rPr lang="ru-RU" alt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Индии </a:t>
            </a:r>
            <a:r>
              <a:rPr lang="en-US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Rajiv Gandhi Cancer Institute and Research Centre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и AIG </a:t>
            </a:r>
            <a:r>
              <a:rPr lang="ru-RU" sz="14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Hospitals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  <a:endParaRPr lang="ru-RU" altLang="ru-RU" sz="1400" b="1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indent="449263">
              <a:defRPr/>
            </a:pPr>
            <a:endParaRPr lang="ru-RU" altLang="ru-RU" sz="14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940434"/>
            <a:ext cx="5490988" cy="30852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216" y="3673770"/>
            <a:ext cx="2460576" cy="276649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7083" y="3819181"/>
            <a:ext cx="1965815" cy="26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3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293" y="2030558"/>
            <a:ext cx="3082512" cy="4533106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 smtClean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8774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5" dirty="0" smtClean="0">
                <a:solidFill>
                  <a:schemeClr val="tx2">
                    <a:lumMod val="75000"/>
                  </a:schemeClr>
                </a:solidFill>
              </a:rPr>
              <a:t>Международная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sp>
        <p:nvSpPr>
          <p:cNvPr id="11" name="Объект 7"/>
          <p:cNvSpPr txBox="1">
            <a:spLocks noChangeArrowheads="1"/>
          </p:cNvSpPr>
          <p:nvPr/>
        </p:nvSpPr>
        <p:spPr>
          <a:xfrm>
            <a:off x="533400" y="1219201"/>
            <a:ext cx="4572000" cy="44525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000"/>
              </a:spcAft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Проведены встречи с представителями рекрутинговых агентств Индии</a:t>
            </a:r>
          </a:p>
          <a:p>
            <a:pPr algn="just">
              <a:spcAft>
                <a:spcPts val="1000"/>
              </a:spcAft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рамках ранних договоренностей, СКГА посетил гл.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врач крупнейшей в штате </a:t>
            </a:r>
            <a:r>
              <a:rPr lang="ru-RU" altLang="ru-RU" sz="16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Гуджарат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клиники </a:t>
            </a:r>
            <a:r>
              <a:rPr lang="en-US" altLang="ru-RU" sz="16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Dr</a:t>
            </a: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 </a:t>
            </a:r>
            <a:r>
              <a:rPr lang="en-US" altLang="ru-RU" sz="16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Achal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Patel</a:t>
            </a:r>
            <a:r>
              <a:rPr lang="ru-RU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(клиника 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SVMS </a:t>
            </a:r>
            <a:r>
              <a:rPr lang="en-US" altLang="ru-RU" sz="1600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Swaminaryan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Hospital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)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 ознакомления с клиническими базами Медицинского института и определения возможностей клиники для прохождения практики студентами из Индии)</a:t>
            </a:r>
          </a:p>
          <a:p>
            <a:pPr algn="just">
              <a:spcAft>
                <a:spcPts val="1000"/>
              </a:spcAft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Академию посетили представители компании </a:t>
            </a:r>
            <a:r>
              <a:rPr lang="en-US" alt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AFMG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c 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целью подготовки студентов из Индии к сдаче 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FMG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экзаменов.</a:t>
            </a:r>
          </a:p>
          <a:p>
            <a:pPr algn="ctr">
              <a:spcAft>
                <a:spcPts val="1000"/>
              </a:spcAft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ПРОЕКТЕ: </a:t>
            </a:r>
          </a:p>
          <a:p>
            <a:pPr algn="just">
              <a:defRPr/>
            </a:pP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Рассмотрение возможности сотрудничества с компанией 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AFMG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части организации курсов дополнительного образования для подготовки к </a:t>
            </a:r>
            <a:r>
              <a:rPr lang="en-US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FMG</a:t>
            </a:r>
            <a:r>
              <a:rPr lang="ru-RU" alt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экзаменам.</a:t>
            </a:r>
            <a: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endParaRPr lang="ru-RU" altLang="ru-RU" sz="16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006" y="1005915"/>
            <a:ext cx="3230781" cy="2423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4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461" y="1100074"/>
            <a:ext cx="5786755" cy="234038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065" marR="772160">
              <a:lnSpc>
                <a:spcPts val="1600"/>
              </a:lnSpc>
              <a:spcBef>
                <a:spcPts val="225"/>
              </a:spcBef>
              <a:tabLst>
                <a:tab pos="281940" algn="l"/>
              </a:tabLst>
            </a:pPr>
            <a:endParaRPr lang="ru-RU" sz="1400" b="1" dirty="0" smtClean="0">
              <a:solidFill>
                <a:srgbClr val="C00000"/>
              </a:solidFill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877425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spc="-4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5" dirty="0" smtClean="0">
                <a:solidFill>
                  <a:schemeClr val="tx2">
                    <a:lumMod val="75000"/>
                  </a:schemeClr>
                </a:solidFill>
              </a:rPr>
              <a:t>Международная деятельность</a:t>
            </a:r>
            <a:r>
              <a:rPr spc="-3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–</a:t>
            </a:r>
            <a:r>
              <a:rPr spc="-3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tx2">
                    <a:lumMod val="75000"/>
                  </a:schemeClr>
                </a:solidFill>
              </a:rPr>
              <a:t>ключевые</a:t>
            </a:r>
            <a:r>
              <a:rPr spc="-4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dirty="0" err="1" smtClean="0">
                <a:solidFill>
                  <a:schemeClr val="tx2">
                    <a:lumMod val="75000"/>
                  </a:schemeClr>
                </a:solidFill>
              </a:rPr>
              <a:t>результаты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spc="-55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в 2025-2026  </a:t>
            </a:r>
            <a:r>
              <a:rPr lang="ru-RU" spc="-40" dirty="0">
                <a:solidFill>
                  <a:schemeClr val="tx2">
                    <a:lumMod val="75000"/>
                  </a:schemeClr>
                </a:solidFill>
              </a:rPr>
              <a:t>учебном </a:t>
            </a:r>
            <a:r>
              <a:rPr lang="ru-RU" spc="-40" dirty="0" smtClean="0">
                <a:solidFill>
                  <a:schemeClr val="tx2">
                    <a:lumMod val="75000"/>
                  </a:schemeClr>
                </a:solidFill>
              </a:rPr>
              <a:t>году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spc="-2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932411" y="656366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solidFill>
                  <a:srgbClr val="888888"/>
                </a:solidFill>
                <a:latin typeface="Calibri"/>
                <a:cs typeface="Calibri"/>
              </a:rPr>
              <a:t>10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37" y="1085850"/>
            <a:ext cx="11861412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1" y="189687"/>
            <a:ext cx="112776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rgbClr val="002060"/>
                </a:solidFill>
              </a:rPr>
              <a:t>4</a:t>
            </a:r>
            <a:r>
              <a:rPr dirty="0" smtClean="0">
                <a:solidFill>
                  <a:srgbClr val="002060"/>
                </a:solidFill>
              </a:rPr>
              <a:t>.</a:t>
            </a:r>
            <a:r>
              <a:rPr spc="-40" dirty="0" smtClean="0">
                <a:solidFill>
                  <a:srgbClr val="002060"/>
                </a:solidFill>
              </a:rPr>
              <a:t> </a:t>
            </a:r>
            <a:r>
              <a:rPr lang="ru-RU" spc="-40" dirty="0" smtClean="0">
                <a:solidFill>
                  <a:srgbClr val="002060"/>
                </a:solidFill>
              </a:rPr>
              <a:t>Информатизация и </a:t>
            </a:r>
            <a:r>
              <a:rPr lang="ru-RU" spc="-40" dirty="0" err="1" smtClean="0">
                <a:solidFill>
                  <a:srgbClr val="002060"/>
                </a:solidFill>
              </a:rPr>
              <a:t>цифровизация</a:t>
            </a:r>
            <a:r>
              <a:rPr lang="ru-RU" spc="-40" dirty="0" smtClean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– приоритетные задачи на 2025-2026 учебный  </a:t>
            </a:r>
            <a:r>
              <a:rPr lang="ru-RU" dirty="0" smtClean="0">
                <a:solidFill>
                  <a:srgbClr val="002060"/>
                </a:solidFill>
              </a:rPr>
              <a:t>год </a:t>
            </a:r>
            <a:endParaRPr spc="-25" dirty="0">
              <a:solidFill>
                <a:srgbClr val="002060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5000" y="914400"/>
            <a:ext cx="10820095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Цифровая</a:t>
            </a:r>
            <a:r>
              <a:rPr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экосистема, сервисы и ИТ-ресурсы</a:t>
            </a:r>
            <a:endParaRPr sz="2000" b="1" i="0" dirty="0">
              <a:solidFill>
                <a:srgbClr val="0B1D3A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687" y="1718980"/>
            <a:ext cx="5475513" cy="4170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defRPr sz="1600" b="1">
                <a:solidFill>
                  <a:srgbClr val="1E3264"/>
                </a:solidFill>
                <a:latin typeface="Arial"/>
              </a:defRPr>
            </a:pPr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Внедрение </a:t>
            </a:r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отечественного мессенджера «Макс»</a:t>
            </a:r>
          </a:p>
          <a:p>
            <a:pPr>
              <a:spcAft>
                <a:spcPts val="400"/>
              </a:spcAft>
              <a:defRPr sz="1400">
                <a:solidFill>
                  <a:srgbClr val="3C4650"/>
                </a:solidFill>
                <a:latin typeface="Arial"/>
              </a:defRPr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Отечественный мессенджер Макс интегрирован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ЭИОС Академии. Обеспечено полное выполнение комплекса официальных нормативных рекомендаций Минобрнауки РФ.</a:t>
            </a:r>
          </a:p>
          <a:p>
            <a:endParaRPr lang="ru-RU" sz="1600" b="1" i="0" dirty="0" smtClean="0">
              <a:solidFill>
                <a:srgbClr val="1C4D93"/>
              </a:solidFill>
              <a:latin typeface="Arial Narrow" panose="020B0606020202030204" pitchFamily="34" charset="0"/>
            </a:endParaRPr>
          </a:p>
          <a:p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Развертывание отечественных платформ «1С»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Внедрены и запущены в эксплуатацию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информационные системы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«1С:Университет Проф», «1С:Колледж ПРОФ» м 1С: Документооборот гос. учреждения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комплексной автоматизации и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цифровизации образовательных и бизнес процессов Академии. </a:t>
            </a:r>
          </a:p>
          <a:p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Модернизация образовательной среды LMS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Проведена масштабная модернизация системы электронного обучения LMS MOODLE с обновлением ядра, оптимизацией баз данных и интеграцией учебных планов с использованием единого контура видеоконференцсвязи на базе Big Blue Button для стабильного проведения лекций, вебинаров и онлайн-аттестаций.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718981"/>
            <a:ext cx="5120640" cy="44935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Межведомственное взаимодействие с ФИС и ГИС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Налажено и запущено регулярное сетевое взаимодействие со всеми внешними федеральными информационными реципиентами. Обмен данными переведен на защищенные и сертифицированные каналы связи в соответствии с регламентами безопасности. Обеспечено ежегодное плановое наращивание мощностей взаимодействия.</a:t>
            </a:r>
          </a:p>
          <a:p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 </a:t>
            </a:r>
            <a:r>
              <a:rPr lang="ru-RU" sz="16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Защита критической информационной инфраструктуры</a:t>
            </a:r>
          </a:p>
          <a:p>
            <a:pPr>
              <a:spcAft>
                <a:spcPts val="120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рамках обеспечения безопасности успешно проведена обязательная процедура категорирования объектов КИИ в сфере образования и науки.</a:t>
            </a:r>
          </a:p>
          <a:p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Комплексная безопасность и контроль доступа</a:t>
            </a:r>
          </a:p>
          <a:p>
            <a:pPr>
              <a:spcAft>
                <a:spcPts val="12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Функционирует современная система контроля и управления доступом (СКУД) на ключевых объектах. Модернизирована интегрированная система внутреннего и периметрального видеонаблюдения СКГА, обеспечена централизованная антивирусная защита рабочих станций и серверов</a:t>
            </a:r>
            <a:r>
              <a:rPr lang="ru-RU" sz="1600" b="0" i="0" dirty="0" smtClean="0">
                <a:solidFill>
                  <a:srgbClr val="282C34"/>
                </a:solidFill>
                <a:latin typeface="Arial Narrow" panose="020B0606020202030204" pitchFamily="34" charset="0"/>
              </a:rPr>
              <a:t>.</a:t>
            </a:r>
            <a:endParaRPr lang="ru-RU" sz="1600" b="0" i="0" dirty="0">
              <a:solidFill>
                <a:srgbClr val="282C34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8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801" y="189687"/>
            <a:ext cx="112776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rgbClr val="002060"/>
                </a:solidFill>
              </a:rPr>
              <a:t>4</a:t>
            </a:r>
            <a:r>
              <a:rPr dirty="0" smtClean="0">
                <a:solidFill>
                  <a:srgbClr val="002060"/>
                </a:solidFill>
              </a:rPr>
              <a:t>.</a:t>
            </a:r>
            <a:r>
              <a:rPr spc="-40" dirty="0" smtClean="0">
                <a:solidFill>
                  <a:srgbClr val="002060"/>
                </a:solidFill>
              </a:rPr>
              <a:t> </a:t>
            </a:r>
            <a:r>
              <a:rPr lang="ru-RU" spc="-40" dirty="0">
                <a:solidFill>
                  <a:srgbClr val="002060"/>
                </a:solidFill>
              </a:rPr>
              <a:t>Информатизация и </a:t>
            </a:r>
            <a:r>
              <a:rPr lang="ru-RU" spc="-40" dirty="0" err="1">
                <a:solidFill>
                  <a:srgbClr val="002060"/>
                </a:solidFill>
              </a:rPr>
              <a:t>цифровизация</a:t>
            </a:r>
            <a:r>
              <a:rPr lang="ru-RU" spc="-40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– </a:t>
            </a:r>
            <a:r>
              <a:rPr lang="ru-RU" dirty="0">
                <a:solidFill>
                  <a:srgbClr val="002060"/>
                </a:solidFill>
              </a:rPr>
              <a:t>ключевые  результаты   в </a:t>
            </a:r>
            <a:r>
              <a:rPr lang="ru-RU" dirty="0" smtClean="0">
                <a:solidFill>
                  <a:srgbClr val="002060"/>
                </a:solidFill>
              </a:rPr>
              <a:t>2025-2026  </a:t>
            </a:r>
            <a:r>
              <a:rPr lang="ru-RU" dirty="0">
                <a:solidFill>
                  <a:srgbClr val="002060"/>
                </a:solidFill>
              </a:rPr>
              <a:t>учебном году </a:t>
            </a:r>
            <a:endParaRPr spc="-25" dirty="0">
              <a:solidFill>
                <a:srgbClr val="002060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33102" y="1005914"/>
            <a:ext cx="10820095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Модернизация базовой ИТ-инфраструктуры и связи</a:t>
            </a:r>
            <a:endParaRPr lang="ru-RU" sz="2000" b="1" i="0" dirty="0">
              <a:solidFill>
                <a:srgbClr val="0B1D3A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553" y="1266481"/>
            <a:ext cx="10820095" cy="54168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1200"/>
              </a:spcBef>
              <a:spcAft>
                <a:spcPts val="200"/>
              </a:spcAft>
              <a:defRPr sz="1600" b="1">
                <a:solidFill>
                  <a:srgbClr val="1E3264"/>
                </a:solidFill>
                <a:latin typeface="Arial"/>
              </a:defRPr>
            </a:pPr>
            <a:r>
              <a:rPr lang="ru-RU" sz="14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Приведение веб-ресурсов 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современным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стандартам</a:t>
            </a:r>
          </a:p>
          <a:p>
            <a:pPr>
              <a:defRPr sz="1400">
                <a:solidFill>
                  <a:srgbClr val="3C4650"/>
                </a:solidFill>
                <a:latin typeface="Arial"/>
              </a:defRPr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Проведена глубокая и полная модернизация официального сайта Академии. Ресурс полностью адаптирован под актуальные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современные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требования и рекомендации, предъявляемые к сайтам образовательных организаций.</a:t>
            </a:r>
          </a:p>
          <a:p>
            <a:endParaRPr lang="ru-RU" sz="1400" b="1" dirty="0">
              <a:solidFill>
                <a:srgbClr val="1C4D93"/>
              </a:solidFill>
              <a:latin typeface="Arial Narrow" panose="020B0606020202030204" pitchFamily="34" charset="0"/>
            </a:endParaRPr>
          </a:p>
          <a:p>
            <a:r>
              <a:rPr lang="ru-RU" sz="1400" b="1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Высокоскоростное </a:t>
            </a:r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подключение к сети НИКС</a:t>
            </a:r>
          </a:p>
          <a:p>
            <a:pPr>
              <a:spcAft>
                <a:spcPts val="1400"/>
              </a:spcAft>
            </a:pPr>
            <a:r>
              <a:rPr lang="ru-RU" sz="14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Академия успешно интегрирована в Национальную исследовательскую компьютерную сеть нового поколения. Работы проведены в рамках федеральных критериев отбора Национального проекта «Наука и университеты», что обеспечило научно-образовательный контур Академии надежным и защищенным магистральным интернет-каналом</a:t>
            </a:r>
            <a:r>
              <a:rPr lang="ru-RU" sz="14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Переход на цифровую IP-телефонию и модернизация СКС</a:t>
            </a:r>
          </a:p>
          <a:p>
            <a:pPr>
              <a:spcAft>
                <a:spcPts val="1400"/>
              </a:spcAft>
            </a:pPr>
            <a:r>
              <a:rPr lang="ru-RU" sz="14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Осуществлена стопроцентная миграция со старых аналоговых линий связи на отказоустойчивую цифровую IP-телефонию. Структурированная кабельная система (СКС) учебных зданий непрерывно модернизируется и приводится в строгое соответствие с требованиями действующих государственных стандартов (ГОСТов).</a:t>
            </a:r>
          </a:p>
          <a:p>
            <a:r>
              <a:rPr lang="ru-RU" sz="14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• Целевые показатели доступности сети и оснащения рабочих мест</a:t>
            </a:r>
          </a:p>
          <a:p>
            <a:pPr marL="447675" indent="-171450">
              <a:spcAft>
                <a:spcPts val="1400"/>
              </a:spcAft>
              <a:buFont typeface="Wingdings" panose="05000000000000000000" pitchFamily="2" charset="2"/>
              <a:buChar char="ü"/>
            </a:pPr>
            <a:r>
              <a:rPr lang="ru-RU" sz="14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Высокоскоростной доступ в интернет: 100% учебных корпусов, студенческих общежитий, а также 100% профилей пользователей (АУП, ППС, студенты) обеспечены проводной связью.
Техническое переоснащение: более 90% сотрудников из числа АУП и ППС получили в распоряжение полностью обновленные, современные и автоматизированные рабочие места (АРМ).</a:t>
            </a:r>
          </a:p>
          <a:p>
            <a:r>
              <a:rPr lang="ru-RU" sz="1400" b="1" dirty="0">
                <a:solidFill>
                  <a:srgbClr val="1C4D93"/>
                </a:solidFill>
                <a:latin typeface="Arial Narrow" panose="020B0606020202030204" pitchFamily="34" charset="0"/>
              </a:rPr>
              <a:t>• Повышение цифровых компетенций штата</a:t>
            </a:r>
          </a:p>
          <a:p>
            <a:pPr>
              <a:spcAft>
                <a:spcPts val="1400"/>
              </a:spcAft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Организовано и проведено комплексное обучение работников Академии, направленное на развитие ключевых компетенций в сфере применения современных цифровых технологий.</a:t>
            </a:r>
          </a:p>
          <a:p>
            <a:pPr>
              <a:spcAft>
                <a:spcPts val="1400"/>
              </a:spcAft>
            </a:pPr>
            <a:endParaRPr lang="ru-RU" sz="1200" b="0" i="0" dirty="0">
              <a:solidFill>
                <a:srgbClr val="282C3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321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1" y="805860"/>
            <a:ext cx="69342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Стратегические</a:t>
            </a:r>
            <a:r>
              <a:rPr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задачи и приоритеты развития</a:t>
            </a:r>
            <a:endParaRPr sz="2000" b="1" i="0" dirty="0">
              <a:solidFill>
                <a:srgbClr val="0B1D3A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3332073" cy="45191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1. Импортозамещение и база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Развитие аппаратного комплекса: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Укрепление и плановое расширение материально-технической базы Академии с жестким фокусом на глубокое импортозамещение оборудования и программного обеспечения.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Поддержка ИКТ-инфраструктуры</a:t>
            </a: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: </a:t>
            </a:r>
            <a:r>
              <a:rPr lang="ru-RU" sz="1600" b="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Обеспечение непрерывного технического сопровождения, резервирования и планового обслуживания имеющихся сетевых узлов.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Масштабирование платформы «1С»: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Продолжение системного внедрения, </a:t>
            </a:r>
            <a:r>
              <a:rPr lang="ru-RU" sz="1600" b="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кастомизации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модулей и углубленного освоения функционала экосистемы «1С:Университет».</a:t>
            </a:r>
            <a:endParaRPr lang="ru-RU" sz="1600" b="0" i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353" y="1463040"/>
            <a:ext cx="3647847" cy="36368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2. Автоматизация и </a:t>
            </a:r>
            <a:r>
              <a:rPr lang="ru-RU" sz="1600" b="1" i="0" dirty="0" err="1" smtClean="0">
                <a:solidFill>
                  <a:srgbClr val="0B1D3A"/>
                </a:solidFill>
                <a:latin typeface="Arial Narrow" panose="020B0606020202030204" pitchFamily="34" charset="0"/>
              </a:rPr>
              <a:t>Data-Driven</a:t>
            </a:r>
            <a:endParaRPr lang="ru-RU" sz="1600" b="1" i="0" dirty="0" smtClean="0">
              <a:solidFill>
                <a:srgbClr val="0B1D3A"/>
              </a:solidFill>
              <a:latin typeface="Arial Narrow" panose="020B0606020202030204" pitchFamily="34" charset="0"/>
            </a:endParaRP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Внедрение методологии DDM: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Поэтапная цифровизация и системный переход к комплексному управлению образовательными процессами на основе Big </a:t>
            </a:r>
            <a:r>
              <a:rPr lang="ru-RU" sz="1600" b="0" i="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Data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Стандарты ПЦР и СЦТ: </a:t>
            </a:r>
          </a:p>
          <a:p>
            <a:pPr>
              <a:spcAft>
                <a:spcPts val="8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Глубокая автоматизация сквозных административных регламентов в полном соответствии с утвержденными показателями.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Интеллектуальное расписание: </a:t>
            </a: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Разработка и интеграция модуля динамического электронного расписания, связанного с учебными планами и аудиторным фондом.</a:t>
            </a:r>
            <a:endParaRPr lang="ru-RU" sz="1600" b="0" i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0" y="1434737"/>
            <a:ext cx="3332073" cy="4088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1600" b="1" i="0" dirty="0" smtClean="0">
                <a:solidFill>
                  <a:srgbClr val="0B1D3A"/>
                </a:solidFill>
                <a:latin typeface="Arial Narrow" panose="020B0606020202030204" pitchFamily="34" charset="0"/>
              </a:rPr>
              <a:t>3. Цифровые компетенции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Развитие контента ЭИОС: </a:t>
            </a:r>
          </a:p>
          <a:p>
            <a:pPr>
              <a:spcAft>
                <a:spcPts val="800"/>
              </a:spcAft>
            </a:pPr>
            <a:r>
              <a:rPr lang="ru-RU" sz="160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Качественное наполнение электронной информационно-образовательной среды</a:t>
            </a:r>
            <a:r>
              <a:rPr lang="ru-RU" sz="1600" i="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Локализация систем контроля: </a:t>
            </a:r>
          </a:p>
          <a:p>
            <a:pPr>
              <a:spcAft>
                <a:spcPts val="8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Полный перенос внутренних процессов тестирования и оценки знаний студентов на собственные защищенные серверные ресурсы.</a:t>
            </a:r>
          </a:p>
          <a:p>
            <a:pPr>
              <a:spcAft>
                <a:spcPts val="800"/>
              </a:spcAft>
            </a:pPr>
            <a:r>
              <a:rPr lang="ru-RU" sz="1600" b="1" i="0" dirty="0" smtClean="0">
                <a:solidFill>
                  <a:srgbClr val="1C4D93"/>
                </a:solidFill>
                <a:latin typeface="Arial Narrow" panose="020B0606020202030204" pitchFamily="34" charset="0"/>
              </a:rPr>
              <a:t>Повышение квалификации: </a:t>
            </a:r>
          </a:p>
          <a:p>
            <a:pPr>
              <a:spcAft>
                <a:spcPts val="800"/>
              </a:spcAft>
            </a:pPr>
            <a:r>
              <a:rPr lang="ru-RU" sz="1600" b="0" i="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Проведение регулярных программ обучения и ИТ-аттестаций сотрудников в области применения новых цифровых инструментов.</a:t>
            </a:r>
            <a:endParaRPr lang="ru-RU" sz="1600" b="0" i="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8" name="object 5"/>
          <p:cNvSpPr txBox="1">
            <a:spLocks/>
          </p:cNvSpPr>
          <p:nvPr/>
        </p:nvSpPr>
        <p:spPr>
          <a:xfrm>
            <a:off x="685801" y="189687"/>
            <a:ext cx="112776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769620" algn="ctr">
              <a:spcBef>
                <a:spcPts val="100"/>
              </a:spcBef>
            </a:pPr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4.</a:t>
            </a:r>
            <a:r>
              <a:rPr lang="ru-RU" sz="2000" b="1" spc="-4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spc="-40" dirty="0">
                <a:solidFill>
                  <a:srgbClr val="002060"/>
                </a:solidFill>
                <a:latin typeface="Arial Narrow" panose="020B0606020202030204" pitchFamily="34" charset="0"/>
              </a:rPr>
              <a:t>Информатизация и </a:t>
            </a:r>
            <a:r>
              <a:rPr lang="ru-RU" sz="2000" b="1" spc="-40" dirty="0" err="1">
                <a:solidFill>
                  <a:srgbClr val="002060"/>
                </a:solidFill>
                <a:latin typeface="Arial Narrow" panose="020B0606020202030204" pitchFamily="34" charset="0"/>
              </a:rPr>
              <a:t>цифровизация</a:t>
            </a:r>
            <a:r>
              <a:rPr lang="ru-RU" sz="2000" b="1" spc="-40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– приоритетные задачи на 2026-2027 учебный  год </a:t>
            </a:r>
            <a:endParaRPr lang="ru-RU" sz="2000" b="1" spc="-25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725992"/>
      </p:ext>
    </p:extLst>
  </p:cSld>
  <p:clrMapOvr>
    <a:masterClrMapping/>
  </p:clrMapOvr>
  <p:transition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Прямоугольник 4"/>
          <p:cNvSpPr>
            <a:spLocks noChangeArrowheads="1"/>
          </p:cNvSpPr>
          <p:nvPr/>
        </p:nvSpPr>
        <p:spPr bwMode="auto">
          <a:xfrm>
            <a:off x="1981200" y="914400"/>
            <a:ext cx="8713787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C00000"/>
                </a:solidFill>
                <a:latin typeface="Arial Narrow"/>
                <a:cs typeface="Arial Narrow"/>
              </a:rPr>
              <a:t>ОБЩАЯ СТРУКТУРА ДОХОДОВ В </a:t>
            </a:r>
            <a:r>
              <a:rPr lang="ru-RU" altLang="ru-RU" sz="1600" b="1" dirty="0" smtClean="0">
                <a:solidFill>
                  <a:srgbClr val="C00000"/>
                </a:solidFill>
                <a:latin typeface="Arial Narrow"/>
                <a:cs typeface="Arial Narrow"/>
              </a:rPr>
              <a:t>2025 </a:t>
            </a:r>
            <a:r>
              <a:rPr lang="ru-RU" altLang="ru-RU" sz="1600" b="1" dirty="0">
                <a:solidFill>
                  <a:srgbClr val="C00000"/>
                </a:solidFill>
                <a:latin typeface="Arial Narrow"/>
                <a:cs typeface="Arial Narrow"/>
              </a:rPr>
              <a:t>ГОДУ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</a:t>
            </a:r>
            <a:endParaRPr lang="ru-RU" altLang="ru-RU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7107"/>
            <a:ext cx="853514" cy="8535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04258" y="398454"/>
            <a:ext cx="10025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5.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Финансово-экономическая  деятельность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–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ключевые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результаты  </a:t>
            </a:r>
            <a:r>
              <a:rPr kumimoji="0" lang="ru-RU" sz="20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в 2025-2026  учебном году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/>
          </p:cNvGraphicFramePr>
          <p:nvPr>
            <p:extLst/>
          </p:nvPr>
        </p:nvGraphicFramePr>
        <p:xfrm>
          <a:off x="975362" y="1219201"/>
          <a:ext cx="10782530" cy="4461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8691" y="5680364"/>
            <a:ext cx="11734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 smtClean="0">
                <a:solidFill>
                  <a:schemeClr val="tx2">
                    <a:lumMod val="50000"/>
                  </a:schemeClr>
                </a:solidFill>
              </a:rPr>
              <a:t>Итого по всем источникам с остатком на начало года – 1 102 328,6 тыс. руб. (без – 1 079 748,7 тыс. руб.)</a:t>
            </a:r>
          </a:p>
          <a:p>
            <a:endParaRPr lang="ru-RU" sz="1600" b="1" u="sng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b="1" u="sng" dirty="0" smtClean="0">
                <a:solidFill>
                  <a:schemeClr val="tx2">
                    <a:lumMod val="50000"/>
                  </a:schemeClr>
                </a:solidFill>
              </a:rPr>
              <a:t>Коэффициент платной деятельности – 0,57</a:t>
            </a:r>
            <a:endParaRPr lang="ru-RU" sz="1600" b="1" u="sng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87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26851"/>
            <a:ext cx="853514" cy="85351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524000" y="553553"/>
            <a:ext cx="998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5.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Финансово-экономическая  деятельность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–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ключевые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результаты  </a:t>
            </a:r>
            <a:r>
              <a:rPr kumimoji="0" lang="ru-RU" sz="20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в 2025-2026  учебном году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endParaRPr lang="ru-RU" dirty="0"/>
          </a:p>
        </p:txBody>
      </p:sp>
      <p:graphicFrame>
        <p:nvGraphicFramePr>
          <p:cNvPr id="9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092376"/>
              </p:ext>
            </p:extLst>
          </p:nvPr>
        </p:nvGraphicFramePr>
        <p:xfrm>
          <a:off x="658341" y="937436"/>
          <a:ext cx="11199982" cy="5784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767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53514" cy="85351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95400" y="379102"/>
            <a:ext cx="10744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5.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Ф</a:t>
            </a:r>
            <a:r>
              <a:rPr lang="ru-RU" sz="2000" b="1" spc="-45" dirty="0">
                <a:solidFill>
                  <a:srgbClr val="002060"/>
                </a:solidFill>
                <a:latin typeface="Arial Narrow"/>
                <a:ea typeface="+mj-ea"/>
              </a:rPr>
              <a:t>инансово-э</a:t>
            </a:r>
            <a:r>
              <a:rPr kumimoji="0" lang="ru-RU" sz="2000" b="1" i="0" u="none" strike="noStrike" kern="0" cap="none" spc="-4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кономическая  деятельность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–</a:t>
            </a:r>
            <a:r>
              <a:rPr kumimoji="0" lang="ru-RU" sz="2000" b="1" i="0" u="none" strike="noStrike" kern="0" cap="none" spc="-3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ключевые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 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результаты  </a:t>
            </a:r>
            <a:r>
              <a:rPr kumimoji="0" lang="ru-RU" sz="2000" b="1" i="0" u="none" strike="noStrike" kern="0" cap="none" spc="-55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r>
              <a:rPr kumimoji="0" lang="ru-RU" sz="2000" b="1" i="0" u="none" strike="noStrike" kern="0" cap="none" spc="-4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в 2025-2026  учебном году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arrow"/>
                <a:ea typeface="+mj-ea"/>
              </a:rPr>
              <a:t> </a:t>
            </a:r>
            <a:endParaRPr lang="ru-RU" dirty="0"/>
          </a:p>
        </p:txBody>
      </p:sp>
      <p:graphicFrame>
        <p:nvGraphicFramePr>
          <p:cNvPr id="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0472650"/>
              </p:ext>
            </p:extLst>
          </p:nvPr>
        </p:nvGraphicFramePr>
        <p:xfrm>
          <a:off x="820782" y="940526"/>
          <a:ext cx="11162211" cy="579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381000" y="796304"/>
            <a:ext cx="10515600" cy="838200"/>
          </a:xfrm>
          <a:prstGeom prst="rect">
            <a:avLst/>
          </a:prstGeom>
        </p:spPr>
        <p:txBody>
          <a:bodyPr wrap="square" lIns="0" tIns="0" rIns="0" bIns="0">
            <a:normAutofit fontScale="97500"/>
          </a:bodyPr>
          <a:lstStyle>
            <a:lvl1pPr>
              <a:defRPr sz="2000" b="1" i="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algn="ctr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Структура расходов бюджета </a:t>
            </a:r>
            <a:b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</a:b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</a:rPr>
              <a:t>СКГА в 2025 году по всем источникам</a:t>
            </a:r>
            <a:endParaRPr lang="ru-RU" u="sng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10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4"/>
          <p:cNvSpPr txBox="1"/>
          <p:nvPr/>
        </p:nvSpPr>
        <p:spPr>
          <a:xfrm>
            <a:off x="-285794" y="1762114"/>
            <a:ext cx="12073243" cy="1029137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925"/>
              </a:lnSpc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000132" y="112183"/>
            <a:ext cx="10525199" cy="47192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rgbClr val="800000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r>
              <a:rPr lang="ru-RU" sz="2400" dirty="0">
                <a:solidFill>
                  <a:schemeClr val="bg1"/>
                </a:solidFill>
              </a:rPr>
              <a:t> </a:t>
            </a: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r>
              <a:rPr lang="ru-RU" sz="2400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ru-RU" sz="2400" dirty="0">
              <a:solidFill>
                <a:schemeClr val="bg1"/>
              </a:solidFill>
              <a:latin typeface="Montserrat Bold"/>
            </a:endParaRPr>
          </a:p>
          <a:p>
            <a:pPr algn="ctr">
              <a:lnSpc>
                <a:spcPts val="2332"/>
              </a:lnSpc>
              <a:spcBef>
                <a:spcPct val="0"/>
              </a:spcBef>
            </a:pPr>
            <a:endParaRPr lang="en-US" sz="2400" dirty="0">
              <a:solidFill>
                <a:schemeClr val="bg1"/>
              </a:solidFill>
              <a:latin typeface="Montserrat Bold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90591" y="523855"/>
            <a:ext cx="10810951" cy="553996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algn="ctr"/>
            <a:endParaRPr lang="ru-RU" sz="3200" dirty="0">
              <a:solidFill>
                <a:srgbClr val="800000"/>
              </a:solidFill>
              <a:latin typeface="Montserrat Extra-Bold Bo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86765" y="5286390"/>
            <a:ext cx="3143272" cy="266674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endParaRPr lang="ru-RU" sz="1333" dirty="0">
              <a:solidFill>
                <a:schemeClr val="bg1"/>
              </a:solidFill>
              <a:latin typeface="Montserrat Bold" charset="-52"/>
              <a:ea typeface="Open Sans Extra Bold" charset="0"/>
              <a:cs typeface="Open Sans Extra Bold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43890" y="1428742"/>
            <a:ext cx="3619525" cy="356506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>
              <a:lnSpc>
                <a:spcPts val="2332"/>
              </a:lnSpc>
              <a:spcBef>
                <a:spcPct val="0"/>
              </a:spcBef>
            </a:pPr>
            <a:r>
              <a:rPr lang="en-US" dirty="0" smtClean="0">
                <a:solidFill>
                  <a:srgbClr val="E8D06C"/>
                </a:solidFill>
                <a:latin typeface="Montserrat Bold" charset="-52"/>
                <a:ea typeface="Open Sans Extra Bold" charset="0"/>
                <a:cs typeface="Open Sans Extra Bold" charset="0"/>
              </a:rPr>
              <a:t>.</a:t>
            </a:r>
            <a:endParaRPr lang="ru-RU" dirty="0" smtClean="0">
              <a:solidFill>
                <a:srgbClr val="E8D06C"/>
              </a:solidFill>
              <a:latin typeface="Montserrat Bold" charset="-52"/>
              <a:ea typeface="Open Sans Extra Bold" charset="0"/>
              <a:cs typeface="Open Sans Extra Bold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0961" y="1238236"/>
            <a:ext cx="7762929" cy="787329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marL="528971" lvl="1" indent="-264485">
              <a:lnSpc>
                <a:spcPts val="3112"/>
              </a:lnSpc>
              <a:buFont typeface="Arial"/>
              <a:buChar char="•"/>
            </a:pPr>
            <a:endParaRPr lang="en-US" sz="2400" spc="-58" dirty="0">
              <a:solidFill>
                <a:srgbClr val="FFFFFF"/>
              </a:solidFill>
              <a:latin typeface="Montserrat 2"/>
            </a:endParaRPr>
          </a:p>
          <a:p>
            <a:pPr marL="528971" lvl="1" indent="-264485">
              <a:buFont typeface="Arial"/>
              <a:buChar char="•"/>
            </a:pPr>
            <a:endParaRPr lang="en-US" sz="2133" spc="-58" dirty="0">
              <a:solidFill>
                <a:srgbClr val="FFFFFF"/>
              </a:solidFill>
              <a:latin typeface="Montserrat 2"/>
            </a:endParaRPr>
          </a:p>
        </p:txBody>
      </p: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:p14="http://schemas.microsoft.com/office/powerpoint/2010/main" val="2366586548"/>
              </p:ext>
            </p:extLst>
          </p:nvPr>
        </p:nvGraphicFramePr>
        <p:xfrm>
          <a:off x="3047979" y="1762114"/>
          <a:ext cx="6238919" cy="4857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9" name="Рисунок 48" descr="флаг.jpg"/>
          <p:cNvPicPr>
            <a:picLocks noChangeAspect="1"/>
          </p:cNvPicPr>
          <p:nvPr/>
        </p:nvPicPr>
        <p:blipFill>
          <a:blip r:embed="rId7"/>
          <a:srcRect t="12807"/>
          <a:stretch>
            <a:fillRect/>
          </a:stretch>
        </p:blipFill>
        <p:spPr>
          <a:xfrm>
            <a:off x="238084" y="1809739"/>
            <a:ext cx="3143272" cy="259393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Прямоугольник 24"/>
          <p:cNvSpPr/>
          <p:nvPr/>
        </p:nvSpPr>
        <p:spPr>
          <a:xfrm>
            <a:off x="1000133" y="103584"/>
            <a:ext cx="101250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6.Молодежная политика и воспитательная работа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– ключевые результаты в 2025-2026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уч.г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.</a:t>
            </a:r>
          </a:p>
        </p:txBody>
      </p:sp>
      <p:pic>
        <p:nvPicPr>
          <p:cNvPr id="26" name="Picture 7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021903" y="155687"/>
            <a:ext cx="1000089" cy="960086"/>
          </a:xfrm>
          <a:prstGeom prst="rect">
            <a:avLst/>
          </a:prstGeom>
        </p:spPr>
      </p:pic>
      <p:pic>
        <p:nvPicPr>
          <p:cNvPr id="28" name="Picture 12" descr="C:\Users\Ella.Darmilova\Desktop\фото 2026\i (30)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858270" y="1809739"/>
            <a:ext cx="3093486" cy="214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244" name="AutoShape 4" descr="C:\Users\ELLA~1.DAR\AppData\Local\Temp\{116A0834-ABCA-4B48-A261-625434F469DB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C:\Users\ELLA~1.DAR\AppData\Local\Temp\{116983FF-6BC6-43EA-976A-21F844BD9C1C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8" name="AutoShape 8" descr="C:\Users\ELLA~1.DAR\AppData\Local\Temp\{116983FF-6BC6-43EA-976A-21F844BD9C1C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50" name="Picture 10" descr="C:\Users\Ella.Darmilova\Desktop\фото 2026\i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38084" y="4714884"/>
            <a:ext cx="3190897" cy="18882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3" name="Picture 8" descr="https://downloader.disk.yandex.ru/preview/f298e45b17ed6421a4c47c6a9657eeadd32295d63aa13bf0569b07ad1611b7fa/6a144999/bZNsS_z0YjCRmdXcgn-ndUremSFWk6wGrsEJemwM6_ZpLUZ9VKIhmM5NrQopaFeDVJ6w4RxEkEf2Z3k7IV2xJQ%3D%3D?uid=0&amp;filename=DSC00203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905895" y="4524383"/>
            <a:ext cx="3049877" cy="20324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636391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714337" y="1619238"/>
            <a:ext cx="6381795" cy="4041846"/>
            <a:chOff x="0" y="19050"/>
            <a:chExt cx="3349411" cy="1333135"/>
          </a:xfrm>
        </p:grpSpPr>
        <p:sp>
          <p:nvSpPr>
            <p:cNvPr id="10" name="Freeform 10"/>
            <p:cNvSpPr/>
            <p:nvPr/>
          </p:nvSpPr>
          <p:spPr>
            <a:xfrm>
              <a:off x="37630" y="188150"/>
              <a:ext cx="3311781" cy="1164035"/>
            </a:xfrm>
            <a:custGeom>
              <a:avLst/>
              <a:gdLst/>
              <a:ahLst/>
              <a:cxnLst/>
              <a:rect l="l" t="t" r="r" b="b"/>
              <a:pathLst>
                <a:path w="3311781" h="1164035">
                  <a:moveTo>
                    <a:pt x="31400" y="0"/>
                  </a:moveTo>
                  <a:lnTo>
                    <a:pt x="3280381" y="0"/>
                  </a:lnTo>
                  <a:cubicBezTo>
                    <a:pt x="3288709" y="0"/>
                    <a:pt x="3296696" y="3308"/>
                    <a:pt x="3302584" y="9197"/>
                  </a:cubicBezTo>
                  <a:cubicBezTo>
                    <a:pt x="3308473" y="15086"/>
                    <a:pt x="3311781" y="23072"/>
                    <a:pt x="3311781" y="31400"/>
                  </a:cubicBezTo>
                  <a:lnTo>
                    <a:pt x="3311781" y="1132635"/>
                  </a:lnTo>
                  <a:cubicBezTo>
                    <a:pt x="3311781" y="1140962"/>
                    <a:pt x="3308473" y="1148949"/>
                    <a:pt x="3302584" y="1154838"/>
                  </a:cubicBezTo>
                  <a:cubicBezTo>
                    <a:pt x="3296696" y="1160726"/>
                    <a:pt x="3288709" y="1164035"/>
                    <a:pt x="3280381" y="1164035"/>
                  </a:cubicBezTo>
                  <a:lnTo>
                    <a:pt x="31400" y="1164035"/>
                  </a:lnTo>
                  <a:cubicBezTo>
                    <a:pt x="14058" y="1164035"/>
                    <a:pt x="0" y="1149976"/>
                    <a:pt x="0" y="1132635"/>
                  </a:cubicBezTo>
                  <a:lnTo>
                    <a:pt x="0" y="31400"/>
                  </a:lnTo>
                  <a:cubicBezTo>
                    <a:pt x="0" y="14058"/>
                    <a:pt x="14058" y="0"/>
                    <a:pt x="31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3311781" cy="114498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/>
            </a:p>
          </p:txBody>
        </p:sp>
      </p:grpSp>
      <p:grpSp>
        <p:nvGrpSpPr>
          <p:cNvPr id="3" name="Group 12"/>
          <p:cNvGrpSpPr/>
          <p:nvPr/>
        </p:nvGrpSpPr>
        <p:grpSpPr>
          <a:xfrm>
            <a:off x="4429113" y="1047734"/>
            <a:ext cx="2195280" cy="31750"/>
            <a:chOff x="0" y="0"/>
            <a:chExt cx="867271" cy="125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67271" cy="12543"/>
            </a:xfrm>
            <a:custGeom>
              <a:avLst/>
              <a:gdLst/>
              <a:ahLst/>
              <a:cxnLst/>
              <a:rect l="l" t="t" r="r" b="b"/>
              <a:pathLst>
                <a:path w="867271" h="12543">
                  <a:moveTo>
                    <a:pt x="6272" y="0"/>
                  </a:moveTo>
                  <a:lnTo>
                    <a:pt x="860999" y="0"/>
                  </a:lnTo>
                  <a:cubicBezTo>
                    <a:pt x="862663" y="0"/>
                    <a:pt x="864258" y="661"/>
                    <a:pt x="865434" y="1837"/>
                  </a:cubicBezTo>
                  <a:cubicBezTo>
                    <a:pt x="866610" y="3013"/>
                    <a:pt x="867271" y="4608"/>
                    <a:pt x="867271" y="6272"/>
                  </a:cubicBezTo>
                  <a:lnTo>
                    <a:pt x="867271" y="6272"/>
                  </a:lnTo>
                  <a:cubicBezTo>
                    <a:pt x="867271" y="7935"/>
                    <a:pt x="866610" y="9530"/>
                    <a:pt x="865434" y="10706"/>
                  </a:cubicBezTo>
                  <a:cubicBezTo>
                    <a:pt x="864258" y="11882"/>
                    <a:pt x="862663" y="12543"/>
                    <a:pt x="860999" y="12543"/>
                  </a:cubicBezTo>
                  <a:lnTo>
                    <a:pt x="6272" y="12543"/>
                  </a:lnTo>
                  <a:cubicBezTo>
                    <a:pt x="4608" y="12543"/>
                    <a:pt x="3013" y="11882"/>
                    <a:pt x="1837" y="10706"/>
                  </a:cubicBezTo>
                  <a:cubicBezTo>
                    <a:pt x="661" y="9530"/>
                    <a:pt x="0" y="7935"/>
                    <a:pt x="0" y="6272"/>
                  </a:cubicBezTo>
                  <a:lnTo>
                    <a:pt x="0" y="6272"/>
                  </a:lnTo>
                  <a:cubicBezTo>
                    <a:pt x="0" y="4608"/>
                    <a:pt x="661" y="3013"/>
                    <a:pt x="1837" y="1837"/>
                  </a:cubicBezTo>
                  <a:cubicBezTo>
                    <a:pt x="3013" y="661"/>
                    <a:pt x="4608" y="0"/>
                    <a:pt x="6272" y="0"/>
                  </a:cubicBezTo>
                  <a:close/>
                </a:path>
              </a:pathLst>
            </a:custGeom>
            <a:solidFill>
              <a:srgbClr val="771F28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19050"/>
              <a:ext cx="867271" cy="1254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85713" y="1266645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37893" y="1324419"/>
            <a:ext cx="447677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Проведение и участие в мероприятиях, посвящённых памятным датам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: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60213" y="1373002"/>
            <a:ext cx="6048415" cy="205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Участие студентов в акциях и проектах :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2811" y="1820091"/>
            <a:ext cx="3849178" cy="2256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sz="1333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цикл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мероприятий приуроченных  к празднованию 80-ой годовщины со Дня Великой Победы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цикл  мероприятий посвященных Дню защитника Отечества</a:t>
            </a:r>
            <a:endParaRPr lang="en-US" sz="1333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мероприяти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Дню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памяти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жертв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геноцида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советского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мероприятия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сохранению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исторической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правды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противодействию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фальсификации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истории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«Мы помним город осажденный»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День Конституции РФ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День народного единства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10116" y="1809739"/>
            <a:ext cx="4238655" cy="2328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«80 Добрых Дел»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Георгиевская ленточка»,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«Диктант Победы»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«Сад памяти»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Всероссийский проект «Победили тогда, победим и сейчас!»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«Мы за чистоту»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«Экскурсии со Знанием»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«Вода России»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А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кция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Зеркало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Победы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</a:t>
            </a:r>
          </a:p>
          <a:p>
            <a:pPr lvl="0" algn="just"/>
            <a:endParaRPr lang="ru-RU" sz="1333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lvl="0" algn="just"/>
            <a:endParaRPr lang="ru-RU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34" name="TextBox 12"/>
          <p:cNvSpPr txBox="1"/>
          <p:nvPr/>
        </p:nvSpPr>
        <p:spPr>
          <a:xfrm>
            <a:off x="1" y="476230"/>
            <a:ext cx="12191999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Гражданско-патриотическое воспитание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Arial Bold"/>
              <a:sym typeface="Arial Bold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143494" y="4191006"/>
            <a:ext cx="3905277" cy="471794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lvl="0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Проведение интеллектуальных игр и конференций на тему гражданской идентичности и патриотизма.</a:t>
            </a:r>
            <a:endParaRPr lang="ru-RU" sz="1333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Freeform 15"/>
          <p:cNvSpPr/>
          <p:nvPr/>
        </p:nvSpPr>
        <p:spPr>
          <a:xfrm>
            <a:off x="285710" y="4143381"/>
            <a:ext cx="432797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EA2553E-0EC3-4BC3-8205-0FDF724FB90B}"/>
              </a:ext>
            </a:extLst>
          </p:cNvPr>
          <p:cNvSpPr txBox="1"/>
          <p:nvPr/>
        </p:nvSpPr>
        <p:spPr>
          <a:xfrm>
            <a:off x="4762491" y="4905385"/>
            <a:ext cx="4238655" cy="1569274"/>
          </a:xfrm>
          <a:prstGeom prst="rect">
            <a:avLst/>
          </a:prstGeom>
          <a:noFill/>
        </p:spPr>
        <p:txBody>
          <a:bodyPr wrap="square" lIns="60959" tIns="30479" rIns="60959" bIns="30479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Молодежный патриотический фестиваль-чемпионат «Вызов-Спорт»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Организация фото выставки «Эхо войны».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Квиз-игра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«От солдата до генерала – путь к успеху»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Открытие спортивно-патриотический клуба «Бастион»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Конференция «Единство народов»</a:t>
            </a:r>
          </a:p>
          <a:p>
            <a:pPr lvl="0" algn="just"/>
            <a:endParaRPr lang="ru-RU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66712" y="4143381"/>
            <a:ext cx="3952903" cy="2553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Военно-патриотическое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мероприятия: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военно-патриотическ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игр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 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«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Защитник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»;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представителями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учебного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центра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комиссариата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участниками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специальной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операции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информационны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е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о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службе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социальных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гарантиях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современных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направлениях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подготовки</a:t>
            </a:r>
            <a:endParaRPr lang="en-US" sz="1333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/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организация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мастер-классов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практических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занятий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базе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Военного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учебного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центра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имени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Героя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России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Канамата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Боташева</a:t>
            </a:r>
            <a:r>
              <a:rPr lang="en-US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.</a:t>
            </a:r>
          </a:p>
        </p:txBody>
      </p:sp>
      <p:pic>
        <p:nvPicPr>
          <p:cNvPr id="40" name="Pictur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85709" y="238103"/>
            <a:ext cx="857256" cy="857256"/>
          </a:xfrm>
          <a:prstGeom prst="rect">
            <a:avLst/>
          </a:prstGeom>
        </p:spPr>
      </p:pic>
      <p:sp>
        <p:nvSpPr>
          <p:cNvPr id="42" name="Freeform 15"/>
          <p:cNvSpPr/>
          <p:nvPr/>
        </p:nvSpPr>
        <p:spPr>
          <a:xfrm>
            <a:off x="4762491" y="4238631"/>
            <a:ext cx="480423" cy="33337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15"/>
          <p:cNvSpPr/>
          <p:nvPr/>
        </p:nvSpPr>
        <p:spPr>
          <a:xfrm>
            <a:off x="4779790" y="1289763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81922" name="AutoShape 2" descr="C:\Users\ELLA~1.DAR\AppData\Local\Temp\{73EEE706-4563-45E7-93F3-EFA57F54EE07}.tmp"/>
          <p:cNvSpPr>
            <a:spLocks noChangeAspect="1" noChangeArrowheads="1"/>
          </p:cNvSpPr>
          <p:nvPr/>
        </p:nvSpPr>
        <p:spPr bwMode="auto">
          <a:xfrm>
            <a:off x="42333" y="-91017"/>
            <a:ext cx="203200" cy="203200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6" name="Picture 5" descr="C:\Users\Ella.Darmilova\Desktop\фото 2026\i (3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91647" y="2952747"/>
            <a:ext cx="2714644" cy="1646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10" descr="https://downloader.disk.yandex.ru/preview/536f52cd6e3826325bf1e9246a46cc5f54d0d081c8aa962283b218165e5506db/6a144999/YX0SRuPdAPuiqyx9uEVJi-oEOy5pVafevRycJZ0Qk2SBZTBB4vN53eEwROyxWwVZu180WcUVMvj7hM06jeiTDg%3D%3D?uid=0&amp;filename=DSC00222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91647" y="1000108"/>
            <a:ext cx="2714644" cy="1717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30696385-FD58-49BD-BCE5-572168B33BA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39272" y="4905386"/>
            <a:ext cx="2719458" cy="1762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760096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81356" y="1285860"/>
            <a:ext cx="5619789" cy="5221561"/>
            <a:chOff x="-105168" y="0"/>
            <a:chExt cx="12409868" cy="10443123"/>
          </a:xfrm>
        </p:grpSpPr>
        <p:sp>
          <p:nvSpPr>
            <p:cNvPr id="3" name="Freeform 3"/>
            <p:cNvSpPr/>
            <p:nvPr/>
          </p:nvSpPr>
          <p:spPr>
            <a:xfrm>
              <a:off x="-105168" y="0"/>
              <a:ext cx="12409868" cy="10443123"/>
            </a:xfrm>
            <a:custGeom>
              <a:avLst/>
              <a:gdLst/>
              <a:ahLst/>
              <a:cxnLst/>
              <a:rect l="l" t="t" r="r" b="b"/>
              <a:pathLst>
                <a:path w="12409868" h="10443122">
                  <a:moveTo>
                    <a:pt x="0" y="0"/>
                  </a:moveTo>
                  <a:lnTo>
                    <a:pt x="12409868" y="0"/>
                  </a:lnTo>
                  <a:lnTo>
                    <a:pt x="12409868" y="10443122"/>
                  </a:lnTo>
                  <a:lnTo>
                    <a:pt x="0" y="104431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1546067" y="467100"/>
              <a:ext cx="10347427" cy="1615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069"/>
                </a:lnSpc>
              </a:pP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Студенческий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патриотический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клуб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«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Бастион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»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вошёл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в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рейтинг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лучших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патриотических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клубов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России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:</a:t>
              </a:r>
              <a:endPara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endParaRPr>
            </a:p>
            <a:p>
              <a:pPr algn="just">
                <a:lnSpc>
                  <a:spcPts val="2069"/>
                </a:lnSpc>
              </a:pP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143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место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из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470 </a:t>
              </a:r>
              <a:r>
                <a:rPr lang="en-US" sz="1600" b="1" dirty="0" err="1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участников</a:t>
              </a:r>
              <a:r>
                <a:rPr lang="en-US" sz="1600" b="1" dirty="0">
                  <a:solidFill>
                    <a:schemeClr val="accent2">
                      <a:lumMod val="75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.</a:t>
              </a:r>
            </a:p>
          </p:txBody>
        </p:sp>
        <p:sp>
          <p:nvSpPr>
            <p:cNvPr id="5" name="Freeform 5"/>
            <p:cNvSpPr/>
            <p:nvPr/>
          </p:nvSpPr>
          <p:spPr>
            <a:xfrm>
              <a:off x="105169" y="3048022"/>
              <a:ext cx="1149770" cy="1371947"/>
            </a:xfrm>
            <a:custGeom>
              <a:avLst/>
              <a:gdLst/>
              <a:ahLst/>
              <a:cxnLst/>
              <a:rect l="l" t="t" r="r" b="b"/>
              <a:pathLst>
                <a:path w="1149769" h="1513561">
                  <a:moveTo>
                    <a:pt x="0" y="0"/>
                  </a:moveTo>
                  <a:lnTo>
                    <a:pt x="1149769" y="0"/>
                  </a:lnTo>
                  <a:lnTo>
                    <a:pt x="1149769" y="1513561"/>
                  </a:lnTo>
                  <a:lnTo>
                    <a:pt x="0" y="1513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33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577525" y="2857520"/>
              <a:ext cx="10266106" cy="2718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069"/>
                </a:lnSpc>
              </a:pP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Представители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СКГА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приняли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участие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в 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и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тоговом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конгрессе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Ассоциации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«Я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горжусь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»</a:t>
              </a:r>
            </a:p>
            <a:p>
              <a:pPr algn="just"/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Представители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студенческого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патриотического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клуба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«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Бастион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»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приняли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участие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в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Итоговом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конгрессе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Ассоциации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«Я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горжусь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»,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представляя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Северо-Кавказскую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государственную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академию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на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федеральной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патриотической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 </a:t>
              </a:r>
              <a:r>
                <a:rPr lang="en-US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площадке</a:t>
              </a:r>
              <a:r>
                <a:rPr lang="en-US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ea typeface="Times New Roman"/>
                  <a:cs typeface="Times New Roman" pitchFamily="18" charset="0"/>
                  <a:sym typeface="Times New Roman"/>
                </a:rPr>
                <a:t>.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105169" y="476253"/>
              <a:ext cx="1149770" cy="1323060"/>
            </a:xfrm>
            <a:custGeom>
              <a:avLst/>
              <a:gdLst/>
              <a:ahLst/>
              <a:cxnLst/>
              <a:rect l="l" t="t" r="r" b="b"/>
              <a:pathLst>
                <a:path w="1149769" h="1513561">
                  <a:moveTo>
                    <a:pt x="0" y="0"/>
                  </a:moveTo>
                  <a:lnTo>
                    <a:pt x="1149769" y="0"/>
                  </a:lnTo>
                  <a:lnTo>
                    <a:pt x="1149769" y="1513560"/>
                  </a:lnTo>
                  <a:lnTo>
                    <a:pt x="0" y="151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3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482724" y="467100"/>
              <a:ext cx="486448" cy="1102866"/>
            </a:xfrm>
            <a:prstGeom prst="rect">
              <a:avLst/>
            </a:prstGeom>
            <a:solidFill>
              <a:srgbClr val="990033"/>
            </a:solidFill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65"/>
                </a:lnSpc>
              </a:pPr>
              <a:r>
                <a:rPr lang="en-US" sz="304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  <a:endParaRPr lang="en-US" sz="3046" b="1" dirty="0">
                <a:solidFill>
                  <a:srgbClr val="990033"/>
                </a:solidFill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82724" y="3234544"/>
              <a:ext cx="486448" cy="1102866"/>
            </a:xfrm>
            <a:prstGeom prst="rect">
              <a:avLst/>
            </a:prstGeom>
            <a:ln>
              <a:solidFill>
                <a:srgbClr val="990033"/>
              </a:solidFill>
            </a:ln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65"/>
                </a:lnSpc>
              </a:pPr>
              <a:r>
                <a:rPr lang="en-US" sz="304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210337" y="6096044"/>
              <a:ext cx="1159768" cy="1333508"/>
            </a:xfrm>
            <a:custGeom>
              <a:avLst/>
              <a:gdLst/>
              <a:ahLst/>
              <a:cxnLst/>
              <a:rect l="l" t="t" r="r" b="b"/>
              <a:pathLst>
                <a:path w="1149769" h="1513561">
                  <a:moveTo>
                    <a:pt x="0" y="0"/>
                  </a:moveTo>
                  <a:lnTo>
                    <a:pt x="1149770" y="0"/>
                  </a:lnTo>
                  <a:lnTo>
                    <a:pt x="1149770" y="1513560"/>
                  </a:lnTo>
                  <a:lnTo>
                    <a:pt x="0" y="151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003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631010" y="6096045"/>
              <a:ext cx="486448" cy="11028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65"/>
                </a:lnSpc>
              </a:pPr>
              <a:r>
                <a:rPr lang="en-US" sz="304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7525" y="5905543"/>
              <a:ext cx="10266106" cy="39849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/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Военный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учебный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центр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СКГА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стал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площадкой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en-US" sz="1600" b="1" dirty="0" err="1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проведения</a:t>
              </a:r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ea typeface="Times New Roman Bold"/>
                  <a:cs typeface="Times New Roman" pitchFamily="18" charset="0"/>
                  <a:sym typeface="Times New Roman Bold"/>
                </a:rPr>
                <a:t> </a:t>
              </a:r>
              <a:r>
                <a:rPr lang="ru-RU" sz="1600" b="1" dirty="0">
                  <a:solidFill>
                    <a:schemeClr val="tx2">
                      <a:lumMod val="75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  военно-патриотической игры «Защитник»</a:t>
              </a:r>
            </a:p>
            <a:p>
              <a:pPr algn="just"/>
              <a:r>
                <a:rPr lang="ru-RU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В </a:t>
              </a:r>
              <a:r>
                <a:rPr lang="ru-RU" sz="1333" dirty="0" err="1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Северо-Кавказской</a:t>
              </a:r>
              <a:r>
                <a:rPr lang="ru-RU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 государственной академии впервые прошла военно-патриотическая игра «Защитник», приуроченная к 81-й годовщине Победы в Великой Отечественной войне</a:t>
              </a:r>
              <a:r>
                <a:rPr lang="ru-RU" sz="1333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</a:rPr>
                <a:t> </a:t>
              </a:r>
            </a:p>
            <a:p>
              <a:pPr algn="just"/>
              <a:r>
                <a:rPr lang="ru-RU" sz="1333" b="1" dirty="0">
                  <a:solidFill>
                    <a:schemeClr val="tx2">
                      <a:lumMod val="50000"/>
                    </a:schemeClr>
                  </a:solidFill>
                  <a:latin typeface="Arial Narrow" panose="020B0606020202030204" pitchFamily="34" charset="0"/>
                  <a:cs typeface="Times New Roman" pitchFamily="18" charset="0"/>
                </a:rPr>
                <a:t>Участники - 12 команд старшеклассников и студентов средних профессиональных образовательных организаций Черкесска и районов Карачаево-Черкесии. </a:t>
              </a:r>
            </a:p>
            <a:p>
              <a:pPr algn="just">
                <a:lnSpc>
                  <a:spcPts val="2069"/>
                </a:lnSpc>
              </a:pPr>
              <a:endParaRPr lang="en-US" sz="1600" b="1" dirty="0">
                <a:solidFill>
                  <a:srgbClr val="990033"/>
                </a:solidFill>
                <a:latin typeface="Times New Roman" pitchFamily="18" charset="0"/>
                <a:ea typeface="Times New Roman Bold"/>
                <a:cs typeface="Times New Roman" pitchFamily="18" charset="0"/>
                <a:sym typeface="Times New Roman Bold"/>
              </a:endParaRPr>
            </a:p>
          </p:txBody>
        </p:sp>
      </p:grpSp>
      <p:grpSp>
        <p:nvGrpSpPr>
          <p:cNvPr id="26" name="Group 13"/>
          <p:cNvGrpSpPr/>
          <p:nvPr/>
        </p:nvGrpSpPr>
        <p:grpSpPr>
          <a:xfrm>
            <a:off x="285709" y="190477"/>
            <a:ext cx="857580" cy="857580"/>
            <a:chOff x="0" y="0"/>
            <a:chExt cx="1715160" cy="1715160"/>
          </a:xfrm>
        </p:grpSpPr>
        <p:sp>
          <p:nvSpPr>
            <p:cNvPr id="27" name="Freeform 14"/>
            <p:cNvSpPr/>
            <p:nvPr/>
          </p:nvSpPr>
          <p:spPr>
            <a:xfrm>
              <a:off x="0" y="0"/>
              <a:ext cx="1715135" cy="1715135"/>
            </a:xfrm>
            <a:custGeom>
              <a:avLst/>
              <a:gdLst/>
              <a:ahLst/>
              <a:cxnLst/>
              <a:rect l="l" t="t" r="r" b="b"/>
              <a:pathLst>
                <a:path w="1715135" h="1715135">
                  <a:moveTo>
                    <a:pt x="0" y="0"/>
                  </a:moveTo>
                  <a:lnTo>
                    <a:pt x="1715135" y="0"/>
                  </a:lnTo>
                  <a:lnTo>
                    <a:pt x="1715135" y="1715135"/>
                  </a:lnTo>
                  <a:lnTo>
                    <a:pt x="0" y="1715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</p:sp>
      </p:grpSp>
      <p:sp>
        <p:nvSpPr>
          <p:cNvPr id="29" name="Прямоугольник 28"/>
          <p:cNvSpPr/>
          <p:nvPr/>
        </p:nvSpPr>
        <p:spPr>
          <a:xfrm>
            <a:off x="0" y="523855"/>
            <a:ext cx="12096792" cy="51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Гражданско-патриотическое воспитание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Times New Roman" pitchFamily="18" charset="0"/>
              <a:sym typeface="Arial Bold"/>
            </a:endParaRPr>
          </a:p>
        </p:txBody>
      </p:sp>
      <p:pic>
        <p:nvPicPr>
          <p:cNvPr id="79874" name="Picture 2" descr="C:\Users\Ella.Darmilova\Desktop\фото 2026\ДИКТАНТ 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96396" y="1381111"/>
            <a:ext cx="2911770" cy="1952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876" name="Picture 4" descr="https://downloader.disk.yandex.ru/preview/d83f501dd21066065d6021c7c6d4fb6d37c8737863090b954ff977e478703c61/6a144973/cSSaTSASjcfbDzlCAXN1eOoEOy5pVafevRycJZ0Qk2SHEbCPOj9Xz9DbCRjHyl2umci9i-n86xf37-hyrfNQYA%3D%3D?uid=0&amp;filename=DSC00221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8084" y="4095755"/>
            <a:ext cx="2970433" cy="1979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882" name="Picture 10" descr="https://downloader.disk.yandex.ru/preview/536f52cd6e3826325bf1e9246a46cc5f54d0d081c8aa962283b218165e5506db/6a144999/YX0SRuPdAPuiqyx9uEVJi-oEOy5pVafevRycJZ0Qk2SBZTBB4vN53eEwROyxWwVZu180WcUVMvj7hM06jeiTDg%3D%3D?uid=0&amp;filename=DSC00222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8084" y="1381111"/>
            <a:ext cx="2958768" cy="1971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8" descr="https://downloader.disk.yandex.ru/preview/f298e45b17ed6421a4c47c6a9657eeadd32295d63aa13bf0569b07ad1611b7fa/6a144999/bZNsS_z0YjCRmdXcgn-ndUremSFWk6wGrsEJemwM6_ZpLUZ9VKIhmM5NrQopaFeDVJ6w4RxEkEf2Z3k7IV2xJQ%3D%3D?uid=0&amp;filename=DSC00203.JPG&amp;disposition=inline&amp;hash=&amp;limit=0&amp;content_type=image%2Fjpeg&amp;owner_uid=0&amp;tknv=v3&amp;is_direct_zip_experiment=1&amp;size=1905x94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20461" y="4191006"/>
            <a:ext cx="2858637" cy="1905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29755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/>
          <p:nvPr/>
        </p:nvGrpSpPr>
        <p:grpSpPr>
          <a:xfrm>
            <a:off x="285709" y="5048262"/>
            <a:ext cx="14817204" cy="1666887"/>
            <a:chOff x="-1333510" y="-95252"/>
            <a:chExt cx="29634407" cy="3333776"/>
          </a:xfrm>
        </p:grpSpPr>
        <p:grpSp>
          <p:nvGrpSpPr>
            <p:cNvPr id="10" name="Group 10"/>
            <p:cNvGrpSpPr/>
            <p:nvPr/>
          </p:nvGrpSpPr>
          <p:grpSpPr>
            <a:xfrm>
              <a:off x="-1333510" y="0"/>
              <a:ext cx="5440740" cy="3238524"/>
              <a:chOff x="-872417" y="0"/>
              <a:chExt cx="3559475" cy="211872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-872417" y="0"/>
                <a:ext cx="3559475" cy="2118727"/>
              </a:xfrm>
              <a:custGeom>
                <a:avLst/>
                <a:gdLst/>
                <a:ahLst/>
                <a:cxnLst/>
                <a:rect l="l" t="t" r="r" b="b"/>
                <a:pathLst>
                  <a:path w="3559475" h="1935092">
                    <a:moveTo>
                      <a:pt x="0" y="0"/>
                    </a:moveTo>
                    <a:lnTo>
                      <a:pt x="3559475" y="0"/>
                    </a:lnTo>
                    <a:lnTo>
                      <a:pt x="3559475" y="1935092"/>
                    </a:lnTo>
                    <a:lnTo>
                      <a:pt x="0" y="193509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18978" b="-18978"/>
                </a:stretch>
              </a:blipFill>
              <a:ln w="38100" cap="sq">
                <a:solidFill>
                  <a:schemeClr val="bg1"/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22860157" y="-95252"/>
              <a:ext cx="5440740" cy="190501"/>
              <a:chOff x="10268107" y="-62317"/>
              <a:chExt cx="3559475" cy="12463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0268107" y="-62317"/>
                <a:ext cx="3559475" cy="124631"/>
              </a:xfrm>
              <a:custGeom>
                <a:avLst/>
                <a:gdLst/>
                <a:ahLst/>
                <a:cxnLst/>
                <a:rect l="l" t="t" r="r" b="b"/>
                <a:pathLst>
                  <a:path w="3559475" h="1935092">
                    <a:moveTo>
                      <a:pt x="0" y="0"/>
                    </a:moveTo>
                    <a:lnTo>
                      <a:pt x="3559475" y="0"/>
                    </a:lnTo>
                    <a:lnTo>
                      <a:pt x="3559475" y="1935092"/>
                    </a:lnTo>
                    <a:lnTo>
                      <a:pt x="0" y="193509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t="-18978" b="-18978"/>
                </a:stretch>
              </a:blipFill>
              <a:ln w="38100" cap="sq">
                <a:solidFill>
                  <a:schemeClr val="bg1"/>
                </a:solidFill>
                <a:prstDash val="solid"/>
                <a:miter/>
              </a:ln>
            </p:spPr>
          </p:sp>
        </p:grpSp>
      </p:grpSp>
      <p:sp>
        <p:nvSpPr>
          <p:cNvPr id="16" name="TextBox 16"/>
          <p:cNvSpPr txBox="1"/>
          <p:nvPr/>
        </p:nvSpPr>
        <p:spPr>
          <a:xfrm>
            <a:off x="619087" y="1285860"/>
            <a:ext cx="4905409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759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Реализация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добровольческих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благотворительных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инициатив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just">
              <a:lnSpc>
                <a:spcPts val="1759"/>
              </a:lnSpc>
            </a:pPr>
            <a:r>
              <a:rPr lang="en-US" sz="1466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студентов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сотрудников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СКГА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Всероссийской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акции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«12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добрых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дел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— 12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лет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единства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</a:t>
            </a: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акции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Письма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солдатам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 в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поддержку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участников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СВО</a:t>
            </a: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участие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обучающихся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деятельности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благотворительного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центра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Очаг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Добра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</a:t>
            </a: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оказание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помощи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нуждающимся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поддержка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социальных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учреждений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посещение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детских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домов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организация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благотворительных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мероприятий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</a:pP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развитие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волонтёрского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движения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культуры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взаимопомощи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среди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молодёжи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191250" y="1238235"/>
            <a:ext cx="5619749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759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социально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значимых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профилактических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мероприятий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</a:pP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организация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мастер-классов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оказанию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первой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помощи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участие в просветительской акции «Неделя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БезОпасности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у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частие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студентов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Медицинского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института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в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профилактических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акциях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для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жителей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города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Черкесска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цикл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профилактических мероприятий в рамках межведомственной комплексной оперативно-профилактической акции «Чистое поколение – 2026»</a:t>
            </a:r>
          </a:p>
          <a:p>
            <a:pPr algn="just">
              <a:lnSpc>
                <a:spcPts val="1759"/>
              </a:lnSpc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профилактическое мероприятие — показ документального фильма Андрея Медведева «Предательство», посвященного вопросам информационной безопасности и противодействия вовлечению молодежи в противоправную деятельность</a:t>
            </a:r>
          </a:p>
          <a:p>
            <a:pPr algn="just">
              <a:lnSpc>
                <a:spcPts val="1759"/>
              </a:lnSpc>
            </a:pPr>
            <a:endParaRPr lang="ru-RU" sz="1333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759"/>
              </a:lnSpc>
            </a:pPr>
            <a:endParaRPr lang="ru-RU" sz="1333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0" y="476229"/>
            <a:ext cx="12192000" cy="51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762"/>
              </a:lnSpc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Духовно-нравственное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воспитание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523836" y="0"/>
            <a:ext cx="1000132" cy="952507"/>
            <a:chOff x="0" y="0"/>
            <a:chExt cx="1714513" cy="1714513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3" name="Freeform 15"/>
          <p:cNvSpPr/>
          <p:nvPr/>
        </p:nvSpPr>
        <p:spPr>
          <a:xfrm>
            <a:off x="271460" y="1038883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15"/>
          <p:cNvSpPr/>
          <p:nvPr/>
        </p:nvSpPr>
        <p:spPr>
          <a:xfrm>
            <a:off x="5762623" y="1238235"/>
            <a:ext cx="480423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pic>
        <p:nvPicPr>
          <p:cNvPr id="76801" name="Picture 1" descr="E:\12 дел\pPGo6Op-tPbR_Z7NT9Nn_fVDlv-vq8f0niXbS24M6N9wXyTwxNJ-x6qcDoZdasro6AmbvPdBw0GoT6dzOnv6SBv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38876" y="5048262"/>
            <a:ext cx="2714644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6802" name="Picture 2" descr="E:\12 дел\HpvX9XMt4IJCqlkVgRXUMmy5KLYGRNf63Fi1X7oyKHWH_VmqekCVYBJv4yffB5jFwh8U9T4pdj13FQqhekDVoXrq.jpg"/>
          <p:cNvPicPr>
            <a:picLocks noChangeAspect="1" noChangeArrowheads="1"/>
          </p:cNvPicPr>
          <p:nvPr/>
        </p:nvPicPr>
        <p:blipFill>
          <a:blip r:embed="rId8" cstate="print"/>
          <a:srcRect t="9877" b="6173"/>
          <a:stretch>
            <a:fillRect/>
          </a:stretch>
        </p:blipFill>
        <p:spPr bwMode="auto">
          <a:xfrm>
            <a:off x="9239272" y="5000636"/>
            <a:ext cx="2667019" cy="161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6804" name="AutoShape 4" descr="https://i.oneme.ru/i?r=BTE2sh_eZW7g8kugOdIm2NotvS-zTXaMk0yb_8kPQ24mw9X_cE9HL9r5P5ZQcXGns-g"/>
          <p:cNvSpPr>
            <a:spLocks noChangeAspect="1" noChangeArrowheads="1"/>
          </p:cNvSpPr>
          <p:nvPr/>
        </p:nvSpPr>
        <p:spPr bwMode="auto">
          <a:xfrm>
            <a:off x="103717" y="-96309"/>
            <a:ext cx="203200" cy="203201"/>
          </a:xfrm>
          <a:prstGeom prst="rect">
            <a:avLst/>
          </a:prstGeom>
          <a:noFill/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6806" name="Picture 6" descr="C:\Users\Ella.Darmilova\Desktop\фото 2026\i (36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86106" y="5048261"/>
            <a:ext cx="2619393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544683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6834143" y="1134719"/>
            <a:ext cx="5069529" cy="389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00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Реализация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культурно-творческих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просветительских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проектов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культурно-творческого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фестиваля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Притяжение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организация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национальных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подворий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презентаций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народной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культуры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рамках мероприятий Дня народного единства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мастер-классов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национальной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кухне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Карачаево-Черкесской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Республики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сохранению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наследия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Северного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Кавказа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Культурный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код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рамках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акции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Поделись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своим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Знанием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».</a:t>
            </a:r>
          </a:p>
          <a:p>
            <a:pPr algn="l">
              <a:lnSpc>
                <a:spcPts val="1600"/>
              </a:lnSpc>
            </a:pP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Формирование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духовно-нравственных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ценностей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культуры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гуманизма</a:t>
            </a:r>
            <a:r>
              <a:rPr lang="en-US" sz="15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конкурс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чтецов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Память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стихах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»;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кинолектории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обсуждения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посвящённые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нравственному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выбору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мужеству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милосердию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;</a:t>
            </a:r>
          </a:p>
          <a:p>
            <a:pPr algn="l">
              <a:lnSpc>
                <a:spcPts val="1600"/>
              </a:lnSpc>
            </a:pP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➢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просветительские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встречи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о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роли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семьи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общества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молодёжи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развитии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5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страны</a:t>
            </a:r>
            <a:endParaRPr lang="en-US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  <a:p>
            <a:pPr algn="l">
              <a:lnSpc>
                <a:spcPts val="1600"/>
              </a:lnSpc>
            </a:pPr>
            <a:endParaRPr lang="en-US" sz="1333" dirty="0">
              <a:solidFill>
                <a:srgbClr val="000000"/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23836" y="1166840"/>
            <a:ext cx="5762665" cy="3816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Проведение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мероприятий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по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укреплению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межнационального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согласия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и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гражданского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единства</a:t>
            </a:r>
            <a:r>
              <a:rPr lang="en-US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Российского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общества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Знание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 о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единстве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гражданской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идентичности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проведение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просветительских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встреч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рамках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Года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единства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конференция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Диалог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культур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Северного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Кавказа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интеллектуальная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игра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Народы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Сила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единства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: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история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будущее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лекции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«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Сила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в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многообразии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: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язык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и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традиции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народов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 </a:t>
            </a:r>
            <a:r>
              <a:rPr lang="en-US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России</a:t>
            </a:r>
            <a:r>
              <a:rPr lang="en-US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" pitchFamily="18" charset="0"/>
                <a:sym typeface="Times New Roman Bold"/>
              </a:rPr>
              <a:t>»;</a:t>
            </a:r>
            <a:endParaRPr lang="ru-RU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lnSpc>
                <a:spcPts val="1600"/>
              </a:lnSpc>
              <a:buFont typeface="Wingdings" pitchFamily="2" charset="2"/>
              <a:buChar char="Ø"/>
            </a:pP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СКГА стала площадкой для проведения VIII Международной образовательно-просветительской акция «</a:t>
            </a:r>
            <a:r>
              <a:rPr lang="ru-RU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Адыгэ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диктант», приуроченная ко Дню адыгского (черкесского) языка и письменности</a:t>
            </a:r>
            <a:endParaRPr lang="en-US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 Bold"/>
              <a:cs typeface="Times New Roman" pitchFamily="18" charset="0"/>
              <a:sym typeface="Times New Roman Bold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Лекция </a:t>
            </a:r>
            <a:r>
              <a:rPr lang="ru-RU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начальниак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комитета по делам молодежи Духовного управления мусульман Карачаево-Черкесской Республики </a:t>
            </a:r>
            <a:r>
              <a:rPr lang="ru-RU" sz="15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Динислама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Семенова  на тему «Семья — наш духовный код</a:t>
            </a:r>
            <a:r>
              <a:rPr lang="ru-RU" sz="15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  <a:endParaRPr lang="ru-RU" sz="15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endParaRPr lang="ru-RU" sz="1333" dirty="0">
              <a:latin typeface="Arial Narrow" panose="020B0606020202030204" pitchFamily="34" charset="0"/>
            </a:endParaRPr>
          </a:p>
          <a:p>
            <a:pPr algn="l">
              <a:lnSpc>
                <a:spcPts val="1600"/>
              </a:lnSpc>
            </a:pPr>
            <a:endParaRPr lang="en-US" sz="1333" b="1" dirty="0">
              <a:solidFill>
                <a:srgbClr val="000000"/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2833" y="445126"/>
            <a:ext cx="12049167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Духовно-нравственное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 Bold"/>
                <a:cs typeface="Times New Roman Bold"/>
                <a:sym typeface="Times New Roman Bold"/>
              </a:rPr>
              <a:t>воспитание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 Bold"/>
              <a:cs typeface="Times New Roman Bold"/>
              <a:sym typeface="Times New Roman Bold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9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1" name="Freeform 15"/>
          <p:cNvSpPr/>
          <p:nvPr/>
        </p:nvSpPr>
        <p:spPr>
          <a:xfrm>
            <a:off x="142833" y="1571612"/>
            <a:ext cx="428628" cy="33337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15"/>
          <p:cNvSpPr/>
          <p:nvPr/>
        </p:nvSpPr>
        <p:spPr>
          <a:xfrm>
            <a:off x="6381752" y="1619238"/>
            <a:ext cx="432797" cy="272622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pic>
        <p:nvPicPr>
          <p:cNvPr id="75778" name="Picture 2" descr="C:\Users\Ella.Darmilova\Desktop\фото 2026\i (40).jpg"/>
          <p:cNvPicPr>
            <a:picLocks noChangeAspect="1" noChangeArrowheads="1"/>
          </p:cNvPicPr>
          <p:nvPr/>
        </p:nvPicPr>
        <p:blipFill>
          <a:blip r:embed="rId4" cstate="print"/>
          <a:srcRect t="11905"/>
          <a:stretch>
            <a:fillRect/>
          </a:stretch>
        </p:blipFill>
        <p:spPr bwMode="auto">
          <a:xfrm>
            <a:off x="523836" y="4953011"/>
            <a:ext cx="2571736" cy="1699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5780" name="Picture 4" descr="C:\Users\Ella.Darmilova\Desktop\фото 2026\i (13).jpg"/>
          <p:cNvPicPr>
            <a:picLocks noChangeAspect="1" noChangeArrowheads="1"/>
          </p:cNvPicPr>
          <p:nvPr/>
        </p:nvPicPr>
        <p:blipFill>
          <a:blip r:embed="rId5" cstate="print"/>
          <a:srcRect t="2779"/>
          <a:stretch>
            <a:fillRect/>
          </a:stretch>
        </p:blipFill>
        <p:spPr bwMode="auto">
          <a:xfrm>
            <a:off x="3905235" y="4953011"/>
            <a:ext cx="2619393" cy="1666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Freeform 15"/>
          <p:cNvSpPr/>
          <p:nvPr/>
        </p:nvSpPr>
        <p:spPr>
          <a:xfrm>
            <a:off x="6429378" y="4238631"/>
            <a:ext cx="432797" cy="272622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56111802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0" y="428604"/>
            <a:ext cx="12096792" cy="55088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Центр культуры и творчества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712130" y="5135880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Подписчики</a:t>
            </a:r>
            <a:endParaRPr lang="en-US" sz="933" dirty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558372001"/>
              </p:ext>
            </p:extLst>
          </p:nvPr>
        </p:nvGraphicFramePr>
        <p:xfrm>
          <a:off x="501507" y="979491"/>
          <a:ext cx="11185939" cy="3008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3995294137"/>
              </p:ext>
            </p:extLst>
          </p:nvPr>
        </p:nvGraphicFramePr>
        <p:xfrm>
          <a:off x="501506" y="3988470"/>
          <a:ext cx="11185939" cy="2775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11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2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7530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516172" y="1297704"/>
            <a:ext cx="6067598" cy="45719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5084" y="1501887"/>
            <a:ext cx="1895055" cy="466284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40" tIns="45720" rIns="91440" bIns="45720"/>
          <a:lstStyle/>
          <a:p>
            <a:pPr algn="ctr"/>
            <a:r>
              <a:rPr lang="ru-RU" sz="1400" dirty="0" smtClean="0"/>
              <a:t>Академические мероприятия</a:t>
            </a:r>
            <a:endParaRPr lang="ru-RU" sz="1400" dirty="0"/>
          </a:p>
        </p:txBody>
      </p:sp>
      <p:sp>
        <p:nvSpPr>
          <p:cNvPr id="10" name="Shape 8"/>
          <p:cNvSpPr/>
          <p:nvPr/>
        </p:nvSpPr>
        <p:spPr>
          <a:xfrm>
            <a:off x="2622198" y="1486837"/>
            <a:ext cx="1895054" cy="466284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40" tIns="45720" rIns="91440" bIns="45720"/>
          <a:lstStyle/>
          <a:p>
            <a:pPr algn="ctr"/>
            <a:r>
              <a:rPr lang="ru-RU" sz="1400" dirty="0" smtClean="0"/>
              <a:t>Мероприятия регионального уровня</a:t>
            </a:r>
            <a:endParaRPr lang="ru-RU" sz="1400" dirty="0"/>
          </a:p>
        </p:txBody>
      </p:sp>
      <p:sp>
        <p:nvSpPr>
          <p:cNvPr id="16" name="Shape 14"/>
          <p:cNvSpPr/>
          <p:nvPr/>
        </p:nvSpPr>
        <p:spPr>
          <a:xfrm>
            <a:off x="4709332" y="1486837"/>
            <a:ext cx="1874459" cy="466284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lIns="91440" tIns="45720" rIns="91440" bIns="45720"/>
          <a:lstStyle/>
          <a:p>
            <a:pPr algn="ctr"/>
            <a:r>
              <a:rPr lang="ru-RU" sz="1400" dirty="0" smtClean="0"/>
              <a:t>Проекты </a:t>
            </a:r>
          </a:p>
          <a:p>
            <a:pPr algn="ctr"/>
            <a:r>
              <a:rPr lang="ru-RU" sz="1400" dirty="0" smtClean="0"/>
              <a:t>федерального масштаба</a:t>
            </a:r>
            <a:endParaRPr lang="ru-RU" sz="1400" dirty="0"/>
          </a:p>
        </p:txBody>
      </p:sp>
      <p:sp>
        <p:nvSpPr>
          <p:cNvPr id="87" name="Shape 5"/>
          <p:cNvSpPr/>
          <p:nvPr/>
        </p:nvSpPr>
        <p:spPr>
          <a:xfrm>
            <a:off x="535084" y="788316"/>
            <a:ext cx="6048686" cy="354370"/>
          </a:xfrm>
          <a:prstGeom prst="rect">
            <a:avLst/>
          </a:prstGeom>
          <a:solidFill>
            <a:srgbClr val="FFD1D1"/>
          </a:solidFill>
          <a:ln w="9525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1440" tIns="45720" rIns="91440" bIns="45720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Ансамбль национального танца «Снежные вершины»</a:t>
            </a:r>
          </a:p>
        </p:txBody>
      </p:sp>
      <p:graphicFrame>
        <p:nvGraphicFramePr>
          <p:cNvPr id="79" name="Таблица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578550"/>
              </p:ext>
            </p:extLst>
          </p:nvPr>
        </p:nvGraphicFramePr>
        <p:xfrm>
          <a:off x="535086" y="2255123"/>
          <a:ext cx="6048686" cy="43923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80556">
                  <a:extLst>
                    <a:ext uri="{9D8B030D-6E8A-4147-A177-3AD203B41FA5}">
                      <a16:colId xmlns:a16="http://schemas.microsoft.com/office/drawing/2014/main" xmlns="" val="2252125732"/>
                    </a:ext>
                  </a:extLst>
                </a:gridCol>
                <a:gridCol w="2868130">
                  <a:extLst>
                    <a:ext uri="{9D8B030D-6E8A-4147-A177-3AD203B41FA5}">
                      <a16:colId xmlns:a16="http://schemas.microsoft.com/office/drawing/2014/main" xmlns="" val="544214363"/>
                    </a:ext>
                  </a:extLst>
                </a:gridCol>
              </a:tblGrid>
              <a:tr h="478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МЕРОПРИЯТИЯ </a:t>
                      </a:r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smtClean="0"/>
                        <a:t>РЕЗУЛЬТАТЫ</a:t>
                      </a:r>
                      <a:endParaRPr lang="ru-RU" sz="1100" dirty="0">
                        <a:latin typeface="+mn-lt"/>
                      </a:endParaRPr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6270913"/>
                  </a:ext>
                </a:extLst>
              </a:tr>
              <a:tr h="45917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Фестиваль народного творчества «</a:t>
                      </a:r>
                      <a:r>
                        <a:rPr kumimoji="0" lang="ru-RU" sz="110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Этнова</a:t>
                      </a: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2025», республика Дагестан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 итогам фестиваля 2 место в общекомандном зачете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72914914"/>
                  </a:ext>
                </a:extLst>
              </a:tr>
              <a:tr h="45917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XXXIII </a:t>
                      </a: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Всероссийский фестиваль «Российская студенческая весна», город Казань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Специальный приз «За сохранение традиций»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1111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80110100"/>
                  </a:ext>
                </a:extLst>
              </a:tr>
              <a:tr h="45917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Республиканский фестиваль-конкурса хореографических коллективов «Магия танца»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Победитель в номинации «Приз жюри» 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75900633"/>
                  </a:ext>
                </a:extLst>
              </a:tr>
              <a:tr h="51541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АНСАМБЛЯ В ЗНАЧИМЫХ МЕРОПРИЯТИЯХ</a:t>
                      </a:r>
                      <a:endPara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12898300"/>
                  </a:ext>
                </a:extLst>
              </a:tr>
              <a:tr h="45917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съемках программы «Республика традиций»,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проводимого КЧРГАУ «Центр развития связи и коммуникаций»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6245639"/>
                  </a:ext>
                </a:extLst>
              </a:tr>
              <a:tr h="46479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мероприятии ко Дню возрождения карачаевского народа и 81—й годовщине победы             в Великой Отечественной Войне 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66123693"/>
                  </a:ext>
                </a:extLst>
              </a:tr>
              <a:tr h="63774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съемках видеоклипа, созданного к Дню России в рамках Всероссийского конкурса лучших практик в сфере медиа «Главное рядом» (ролик на песню «Конь») и творческом проекте, приуроченном к Дню народного единства России (ролик на песню «Смуглянка»)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5208036"/>
                  </a:ext>
                </a:extLst>
              </a:tr>
              <a:tr h="45917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Участие в мероприятии, посвящённом Дню туризма, пос. Архыз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 pitchFamily="34" charset="-122"/>
                          <a:cs typeface="Times New Roman" pitchFamily="34" charset="-120"/>
                        </a:rPr>
                        <a:t>(проводимом филиалом Российского Общества «Знание»)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itchFamily="34" charset="-122"/>
                        <a:cs typeface="Times New Roman" pitchFamily="34" charset="-12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2167346"/>
                  </a:ext>
                </a:extLst>
              </a:tr>
            </a:tbl>
          </a:graphicData>
        </a:graphic>
      </p:graphicFrame>
      <p:pic>
        <p:nvPicPr>
          <p:cNvPr id="82" name="Рисунок 8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207" r="5263"/>
          <a:stretch/>
        </p:blipFill>
        <p:spPr>
          <a:xfrm>
            <a:off x="6858005" y="3524251"/>
            <a:ext cx="2571768" cy="1428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9" name="Рисунок 8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6" t="9727" r="3957" b="4570"/>
          <a:stretch/>
        </p:blipFill>
        <p:spPr>
          <a:xfrm>
            <a:off x="6858005" y="5048261"/>
            <a:ext cx="2571768" cy="1571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1" name="Рисунок 90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67" r="14567" b="2523"/>
          <a:stretch/>
        </p:blipFill>
        <p:spPr>
          <a:xfrm>
            <a:off x="9653096" y="3524251"/>
            <a:ext cx="2057642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5" name="Рисунок 9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561" b="5372"/>
          <a:stretch/>
        </p:blipFill>
        <p:spPr>
          <a:xfrm>
            <a:off x="6858006" y="809607"/>
            <a:ext cx="4860085" cy="2619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8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9" name="Прямоугольник 18"/>
          <p:cNvSpPr/>
          <p:nvPr/>
        </p:nvSpPr>
        <p:spPr>
          <a:xfrm>
            <a:off x="0" y="333354"/>
            <a:ext cx="116205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Центр культуры и творчества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68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"/>
          <p:cNvSpPr/>
          <p:nvPr/>
        </p:nvSpPr>
        <p:spPr>
          <a:xfrm>
            <a:off x="666712" y="904858"/>
            <a:ext cx="6953299" cy="354370"/>
          </a:xfrm>
          <a:prstGeom prst="rect">
            <a:avLst/>
          </a:prstGeom>
          <a:solidFill>
            <a:srgbClr val="FFD1D1"/>
          </a:solidFill>
          <a:ln>
            <a:solidFill>
              <a:srgbClr val="8E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Мероприятия с участием иностранных обучающихся</a:t>
            </a:r>
          </a:p>
        </p:txBody>
      </p:sp>
      <p:sp>
        <p:nvSpPr>
          <p:cNvPr id="24" name="Text 22"/>
          <p:cNvSpPr/>
          <p:nvPr/>
        </p:nvSpPr>
        <p:spPr>
          <a:xfrm>
            <a:off x="4712130" y="5135880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Подписчики</a:t>
            </a:r>
            <a:endParaRPr lang="en-US" sz="933" dirty="0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/>
          </p:nvPr>
        </p:nvGraphicFramePr>
        <p:xfrm>
          <a:off x="7762887" y="904857"/>
          <a:ext cx="3995518" cy="3009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5518">
                  <a:extLst>
                    <a:ext uri="{9D8B030D-6E8A-4147-A177-3AD203B41FA5}">
                      <a16:colId xmlns:a16="http://schemas.microsoft.com/office/drawing/2014/main" xmlns="" val="3147734947"/>
                    </a:ext>
                  </a:extLst>
                </a:gridCol>
              </a:tblGrid>
              <a:tr h="3333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МЕРОПРИЯТИЯ</a:t>
                      </a:r>
                      <a:endParaRPr lang="ru-RU" sz="1200" dirty="0"/>
                    </a:p>
                  </a:txBody>
                  <a:tcPr anchor="ctr">
                    <a:solidFill>
                      <a:srgbClr val="8E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02968726"/>
                  </a:ext>
                </a:extLst>
              </a:tr>
              <a:tr h="485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Культурно – творческий фестиваль  развития креативного потенциала детей и молодежи «Притяжение»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4213441"/>
                  </a:ext>
                </a:extLst>
              </a:tr>
              <a:tr h="8703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Академический фестиваль</a:t>
                      </a:r>
                      <a:r>
                        <a:rPr lang="ru-RU" sz="1200" baseline="0" dirty="0" smtClean="0"/>
                        <a:t> молодежного творчества «Студенческая весна в СКГА - 2026»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58363"/>
                  </a:ext>
                </a:extLst>
              </a:tr>
              <a:tr h="68017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Участие в</a:t>
                      </a:r>
                      <a:r>
                        <a:rPr lang="ru-RU" sz="1200" baseline="0" dirty="0" smtClean="0"/>
                        <a:t> благотворительной акции для воспитанников республиканского детского дома-интерната для умственно отсталых детей «Забота»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744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Региональный этап Всероссийского творческого фестиваля «Российская студенческая весна»,               город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 Карачаевск </a:t>
                      </a:r>
                      <a:endParaRPr lang="ru-RU" sz="1200" dirty="0"/>
                    </a:p>
                  </a:txBody>
                  <a:tcPr anchor="ctr">
                    <a:solidFill>
                      <a:srgbClr val="FF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85172985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9" t="9109"/>
          <a:stretch>
            <a:fillRect/>
          </a:stretch>
        </p:blipFill>
        <p:spPr>
          <a:xfrm>
            <a:off x="7810512" y="3952879"/>
            <a:ext cx="1864226" cy="2737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36" y="4286256"/>
            <a:ext cx="3524275" cy="2333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7" y="4286256"/>
            <a:ext cx="3458679" cy="2333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3" t="9488" r="6056"/>
          <a:stretch/>
        </p:blipFill>
        <p:spPr>
          <a:xfrm>
            <a:off x="9810776" y="3952879"/>
            <a:ext cx="1927302" cy="2726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4302" y="1594520"/>
            <a:ext cx="3458679" cy="230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59" y="1582564"/>
            <a:ext cx="3458679" cy="23057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9" name="Group 2"/>
          <p:cNvGrpSpPr/>
          <p:nvPr/>
        </p:nvGrpSpPr>
        <p:grpSpPr>
          <a:xfrm>
            <a:off x="190459" y="0"/>
            <a:ext cx="857257" cy="857257"/>
            <a:chOff x="0" y="0"/>
            <a:chExt cx="1714513" cy="1714513"/>
          </a:xfrm>
        </p:grpSpPr>
        <p:sp>
          <p:nvSpPr>
            <p:cNvPr id="2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1" name="Прямоугольник 20"/>
          <p:cNvSpPr/>
          <p:nvPr/>
        </p:nvSpPr>
        <p:spPr>
          <a:xfrm>
            <a:off x="0" y="238103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Центр культуры и творчества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710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5"/>
          <p:cNvSpPr txBox="1"/>
          <p:nvPr/>
        </p:nvSpPr>
        <p:spPr>
          <a:xfrm>
            <a:off x="5186823" y="608397"/>
            <a:ext cx="3007771" cy="265596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4166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904839" y="1142984"/>
            <a:ext cx="4127647" cy="1128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defRPr sz="2200" b="1"/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июня 2022 года по настоящее время совершено 48 двухнедельных выезда по 10 человек в военный госпиталь г. Ростов-на-Дону. </a:t>
            </a:r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три года в госпитали прошли порядка 300 студентов</a:t>
            </a:r>
          </a:p>
          <a:p>
            <a:pPr algn="just">
              <a:defRPr sz="2200" b="1"/>
            </a:pPr>
            <a:endParaRPr lang="ru-RU" sz="1467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" y="121087"/>
            <a:ext cx="12192000" cy="691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600"/>
              </a:lnSpc>
              <a:defRPr sz="4400" b="1" spc="-316">
                <a:solidFill>
                  <a:srgbClr val="771F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Результаты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добровольческой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деятельности</a:t>
            </a:r>
            <a:endParaRPr sz="2000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09588" y="2381243"/>
            <a:ext cx="4286280" cy="1446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 sz="2200" b="1"/>
            </a:pPr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2022 года швейная лаборатория Института дизайна и лингвистики перепрофилирована на пошив нательного термобелья для военнослужащих СВО. Волонтерами института изготовлено и направлено в зону СВО уже свыше 7 500 комплектов термобелья и носков</a:t>
            </a:r>
          </a:p>
        </p:txBody>
      </p:sp>
      <p:sp>
        <p:nvSpPr>
          <p:cNvPr id="15" name="Freeform 15"/>
          <p:cNvSpPr/>
          <p:nvPr/>
        </p:nvSpPr>
        <p:spPr>
          <a:xfrm>
            <a:off x="380960" y="1238235"/>
            <a:ext cx="354847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6" name="Freeform 15"/>
          <p:cNvSpPr/>
          <p:nvPr/>
        </p:nvSpPr>
        <p:spPr>
          <a:xfrm>
            <a:off x="380960" y="2381243"/>
            <a:ext cx="337548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82"/>
          <a:stretch>
            <a:fillRect/>
          </a:stretch>
        </p:blipFill>
        <p:spPr>
          <a:xfrm>
            <a:off x="8905895" y="1047734"/>
            <a:ext cx="2952771" cy="16935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904839" y="5000636"/>
            <a:ext cx="4238655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регулярной основе студенты являются донорами крови и костного мозга. За этот учебный год в донорских акциях приняло участие свыше 300 студентов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57214" y="3905254"/>
            <a:ext cx="4270523" cy="995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67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Силами сотрудников и студентов СКГА на регулярной основе формируется гуманитарный груз. Всего передано свыше 80 тонн гуманитарной помощи</a:t>
            </a:r>
          </a:p>
        </p:txBody>
      </p:sp>
      <p:sp>
        <p:nvSpPr>
          <p:cNvPr id="26" name="Freeform 15"/>
          <p:cNvSpPr/>
          <p:nvPr/>
        </p:nvSpPr>
        <p:spPr>
          <a:xfrm>
            <a:off x="380960" y="3857628"/>
            <a:ext cx="337548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7" name="Freeform 15"/>
          <p:cNvSpPr/>
          <p:nvPr/>
        </p:nvSpPr>
        <p:spPr>
          <a:xfrm>
            <a:off x="380960" y="5000636"/>
            <a:ext cx="337548" cy="320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373" y="4841873"/>
            <a:ext cx="2811011" cy="1873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9" t="10223" r="2418" b="49439"/>
          <a:stretch/>
        </p:blipFill>
        <p:spPr>
          <a:xfrm>
            <a:off x="8905895" y="2857496"/>
            <a:ext cx="2952771" cy="1808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5" name="Group 2"/>
          <p:cNvGrpSpPr/>
          <p:nvPr/>
        </p:nvGrpSpPr>
        <p:grpSpPr>
          <a:xfrm>
            <a:off x="190459" y="142852"/>
            <a:ext cx="1047757" cy="1000132"/>
            <a:chOff x="0" y="0"/>
            <a:chExt cx="1714513" cy="1714513"/>
          </a:xfrm>
        </p:grpSpPr>
        <p:sp>
          <p:nvSpPr>
            <p:cNvPr id="36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pic>
        <p:nvPicPr>
          <p:cNvPr id="38" name="Picture 14" descr="C:\Users\Ella.Darmilova\Desktop\фото 2026\i (16).jpg"/>
          <p:cNvPicPr>
            <a:picLocks noChangeAspect="1" noChangeArrowheads="1"/>
          </p:cNvPicPr>
          <p:nvPr/>
        </p:nvPicPr>
        <p:blipFill>
          <a:blip r:embed="rId7"/>
          <a:srcRect t="4861" b="10078"/>
          <a:stretch>
            <a:fillRect/>
          </a:stretch>
        </p:blipFill>
        <p:spPr bwMode="auto">
          <a:xfrm>
            <a:off x="5714997" y="1047734"/>
            <a:ext cx="2667019" cy="3333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6498" name="Picture 2" descr="C:\Users\Ella.Darmilova\Downloads\78e5337e-454d-4589-a4a2-c1ea2b8a0511.jpg"/>
          <p:cNvPicPr>
            <a:picLocks noChangeAspect="1" noChangeArrowheads="1"/>
          </p:cNvPicPr>
          <p:nvPr/>
        </p:nvPicPr>
        <p:blipFill>
          <a:blip r:embed="rId8"/>
          <a:srcRect l="6476" t="15542" r="13228" b="10206"/>
          <a:stretch>
            <a:fillRect/>
          </a:stretch>
        </p:blipFill>
        <p:spPr bwMode="auto">
          <a:xfrm>
            <a:off x="8953520" y="4905385"/>
            <a:ext cx="2952771" cy="1839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" name="AutoShape 10"/>
          <p:cNvSpPr/>
          <p:nvPr/>
        </p:nvSpPr>
        <p:spPr>
          <a:xfrm>
            <a:off x="5429246" y="1333485"/>
            <a:ext cx="30479" cy="500066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403114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5"/>
          <p:cNvSpPr/>
          <p:nvPr/>
        </p:nvSpPr>
        <p:spPr>
          <a:xfrm>
            <a:off x="333335" y="2047865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6" name="Freeform 15"/>
          <p:cNvSpPr/>
          <p:nvPr/>
        </p:nvSpPr>
        <p:spPr>
          <a:xfrm>
            <a:off x="380960" y="3047997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7" name="TextBox 15"/>
          <p:cNvSpPr txBox="1"/>
          <p:nvPr/>
        </p:nvSpPr>
        <p:spPr>
          <a:xfrm>
            <a:off x="1523968" y="1095359"/>
            <a:ext cx="9601200" cy="312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2700"/>
              </a:lnSpc>
              <a:defRPr sz="2800" b="1"/>
            </a:lvl1pPr>
          </a:lstStyle>
          <a:p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Более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lang="ru-RU"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1500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студентов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СКГА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приняли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участие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в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волонтерских</a:t>
            </a:r>
            <a:r>
              <a:rPr sz="1867" dirty="0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 </a:t>
            </a:r>
            <a:r>
              <a:rPr sz="1867" dirty="0" err="1">
                <a:solidFill>
                  <a:srgbClr val="800000"/>
                </a:solidFill>
                <a:latin typeface="Arial Narrow" panose="020B0606020202030204" pitchFamily="34" charset="0"/>
                <a:cs typeface="Arial" pitchFamily="34" charset="0"/>
              </a:rPr>
              <a:t>инициативах</a:t>
            </a:r>
            <a:endParaRPr sz="1867" dirty="0">
              <a:solidFill>
                <a:srgbClr val="800000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6211" y="1333485"/>
            <a:ext cx="11287204" cy="502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33" b="1" dirty="0">
                <a:solidFill>
                  <a:srgbClr val="8D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учебного года добровольческое направление активно расширяло спектр социально значимых инициатив и укрепляло взаимодействие с учреждениями социальной поддержки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9588" y="2036083"/>
            <a:ext cx="5000661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Сотрудничество с реабилитационным центром </a:t>
            </a:r>
            <a:r>
              <a:rPr lang="ru-RU" sz="1333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для собак-инвалидов «Белый клык»</a:t>
            </a: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, деятельность которого направлена на помощь и восстановление животных, нуждающихся в особой заботе и внимании</a:t>
            </a:r>
          </a:p>
        </p:txBody>
      </p:sp>
      <p:sp>
        <p:nvSpPr>
          <p:cNvPr id="18" name="AutoShape 10"/>
          <p:cNvSpPr/>
          <p:nvPr/>
        </p:nvSpPr>
        <p:spPr>
          <a:xfrm>
            <a:off x="5910122" y="2376179"/>
            <a:ext cx="32333" cy="3643379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20" r="38349"/>
          <a:stretch/>
        </p:blipFill>
        <p:spPr>
          <a:xfrm>
            <a:off x="5994400" y="2036083"/>
            <a:ext cx="2586293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Прямоугольник 18"/>
          <p:cNvSpPr/>
          <p:nvPr/>
        </p:nvSpPr>
        <p:spPr>
          <a:xfrm>
            <a:off x="809588" y="3000372"/>
            <a:ext cx="4945817" cy="1117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системной основе выстроено взаимодействие с </a:t>
            </a:r>
            <a:r>
              <a:rPr lang="ru-RU" sz="1333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Домом ребенка города Черкесска.</a:t>
            </a: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За учебный год добровольцами было организовано 7 выездов, каждый из которых стал важным вкладом в создание атмосферы поддержки, внимания и душевного тепла для воспитанников учреждения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57214" y="4095755"/>
            <a:ext cx="4912010" cy="2215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Налажено сотрудничество </a:t>
            </a:r>
            <a:r>
              <a:rPr lang="ru-RU" sz="1333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 пансионатом «Гармония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». В рамках добровольческой деятельности было проведено 2 выезда, направленных на оказание социальной поддержки, организацию досуга и укрепление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межпоколенческого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взаимодействия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rgbClr val="80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Запуск «Волонтерской книжки СКГА»</a:t>
            </a:r>
          </a:p>
          <a:p>
            <a:pPr algn="just">
              <a:buSzPct val="100000"/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В целях систематизации добровольческой активности на портале «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Добро.рф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» разработана «Волонтёрская книжка СКГА», которая прошла верификацию. В настоящее время мы проставляем в ней официальные часы волонтёрской работы</a:t>
            </a:r>
          </a:p>
          <a:p>
            <a:pPr algn="just"/>
            <a:endParaRPr lang="ru-RU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" b="9659"/>
          <a:stretch/>
        </p:blipFill>
        <p:spPr>
          <a:xfrm>
            <a:off x="6010216" y="4197868"/>
            <a:ext cx="2570477" cy="1748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67"/>
          <a:stretch/>
        </p:blipFill>
        <p:spPr>
          <a:xfrm>
            <a:off x="8699810" y="2036084"/>
            <a:ext cx="2579938" cy="1644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Freeform 15"/>
          <p:cNvSpPr/>
          <p:nvPr/>
        </p:nvSpPr>
        <p:spPr>
          <a:xfrm>
            <a:off x="380960" y="4143380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8"/>
          <a:stretch/>
        </p:blipFill>
        <p:spPr>
          <a:xfrm>
            <a:off x="8685052" y="4221567"/>
            <a:ext cx="2554110" cy="1759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9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3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3" name="TextBox 12"/>
          <p:cNvSpPr txBox="1"/>
          <p:nvPr/>
        </p:nvSpPr>
        <p:spPr>
          <a:xfrm>
            <a:off x="1871598" y="149616"/>
            <a:ext cx="8948802" cy="691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600"/>
              </a:lnSpc>
              <a:defRPr sz="4400" b="1" spc="-316">
                <a:solidFill>
                  <a:srgbClr val="771F2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Результаты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добровольческой</a:t>
            </a:r>
            <a:r>
              <a:rPr sz="2000" spc="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sz="2000" spc="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деятельности</a:t>
            </a:r>
            <a:endParaRPr sz="2000" spc="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Freeform 15"/>
          <p:cNvSpPr/>
          <p:nvPr/>
        </p:nvSpPr>
        <p:spPr>
          <a:xfrm>
            <a:off x="380960" y="5191137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059800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9">
            <a:extLst>
              <a:ext uri="{FF2B5EF4-FFF2-40B4-BE49-F238E27FC236}">
                <a16:creationId xmlns:a16="http://schemas.microsoft.com/office/drawing/2014/main" xmlns="" id="{30E7F2AF-D789-42EE-8602-F572BCE16E7F}"/>
              </a:ext>
            </a:extLst>
          </p:cNvPr>
          <p:cNvSpPr txBox="1"/>
          <p:nvPr/>
        </p:nvSpPr>
        <p:spPr>
          <a:xfrm>
            <a:off x="373172" y="1687354"/>
            <a:ext cx="4048041" cy="51291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304815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Открытый региональный турнир по конному спорту приуроченный ко  дню Возражение карачаевского  народа и 81 Годовщины Победы </a:t>
            </a:r>
          </a:p>
          <a:p>
            <a:pPr indent="304815" algn="just"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Открытый республиканский турнир по скалолазанию на искусственном рельефе среди юношей и девушек</a:t>
            </a:r>
          </a:p>
          <a:p>
            <a:pPr indent="304815" algn="just">
              <a:buFont typeface="Wingdings" panose="05000000000000000000" pitchFamily="2" charset="2"/>
              <a:buChar char="ü"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Организация спортивных площадок на фестивале «День молодежи 2025» на территории ПКИО «Зеленый остров»: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Открытая площадка по волейболу  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футболу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воркауту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стритлифтингу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гиревому спорту 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Открытая площадка по силовым конкурсам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Спортивный квест </a:t>
            </a:r>
          </a:p>
          <a:p>
            <a:pPr indent="304815" algn="just"/>
            <a:endParaRPr lang="ru-RU" sz="1600" b="1" dirty="0">
              <a:solidFill>
                <a:srgbClr val="8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endParaRPr lang="ru-RU" sz="1600" b="1" dirty="0">
              <a:solidFill>
                <a:srgbClr val="8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 algn="just"/>
            <a:endParaRPr lang="ru-RU" sz="1600" b="1" dirty="0">
              <a:solidFill>
                <a:srgbClr val="80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xmlns="" id="{70C94374-B2FA-48F4-8287-18FF45AD952C}"/>
              </a:ext>
            </a:extLst>
          </p:cNvPr>
          <p:cNvSpPr txBox="1"/>
          <p:nvPr/>
        </p:nvSpPr>
        <p:spPr>
          <a:xfrm>
            <a:off x="5095868" y="1782581"/>
            <a:ext cx="3251163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Участие студентов в акциях: 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xmlns="" id="{1B2A2A43-C45B-4D62-8BAE-8A161BDE3233}"/>
              </a:ext>
            </a:extLst>
          </p:cNvPr>
          <p:cNvSpPr txBox="1"/>
          <p:nvPr/>
        </p:nvSpPr>
        <p:spPr>
          <a:xfrm>
            <a:off x="5095868" y="2728165"/>
            <a:ext cx="3330661" cy="250254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: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самбо</a:t>
            </a:r>
          </a:p>
          <a:p>
            <a:pPr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дзюдо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волейболу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шахматам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настольному теннису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троеборью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бадминтону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футболу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поднятию гири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крикету 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xmlns="" id="{17BDA84E-06A0-48F5-8262-C4DA9C744256}"/>
              </a:ext>
            </a:extLst>
          </p:cNvPr>
          <p:cNvSpPr txBox="1"/>
          <p:nvPr/>
        </p:nvSpPr>
        <p:spPr>
          <a:xfrm>
            <a:off x="5095868" y="2095491"/>
            <a:ext cx="3739317" cy="615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>
              <a:buFont typeface="Wingdings" panose="05000000000000000000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Акция «День здоровья в СКГА»</a:t>
            </a:r>
          </a:p>
          <a:p>
            <a:pPr marL="228611" indent="-228611">
              <a:buFont typeface="Wingdings" panose="05000000000000000000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Массовая гимнастика и забег приуроченный к Международному дню студенческого спорта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BBE44A8-5DB0-45B9-9D80-E262A0A4BC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68060" y="990600"/>
            <a:ext cx="2529209" cy="1685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CDD33D9A-348B-470B-8EE0-A773F115BB1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868060" y="2903458"/>
            <a:ext cx="2558274" cy="1704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5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6" name="TextBox 12">
            <a:extLst>
              <a:ext uri="{FF2B5EF4-FFF2-40B4-BE49-F238E27FC236}">
                <a16:creationId xmlns:a16="http://schemas.microsoft.com/office/drawing/2014/main" xmlns="" id="{EAFE7C82-4C10-450B-8B7E-20086B6B1F48}"/>
              </a:ext>
            </a:extLst>
          </p:cNvPr>
          <p:cNvSpPr txBox="1"/>
          <p:nvPr/>
        </p:nvSpPr>
        <p:spPr>
          <a:xfrm>
            <a:off x="2133600" y="584269"/>
            <a:ext cx="633416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Физическое воспитание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Freeform 15"/>
          <p:cNvSpPr/>
          <p:nvPr/>
        </p:nvSpPr>
        <p:spPr>
          <a:xfrm>
            <a:off x="380960" y="1619237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9" name="Freeform 15"/>
          <p:cNvSpPr/>
          <p:nvPr/>
        </p:nvSpPr>
        <p:spPr>
          <a:xfrm>
            <a:off x="380960" y="2809871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5" name="Freeform 15"/>
          <p:cNvSpPr/>
          <p:nvPr/>
        </p:nvSpPr>
        <p:spPr>
          <a:xfrm>
            <a:off x="333335" y="3762377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6" name="Freeform 15"/>
          <p:cNvSpPr/>
          <p:nvPr/>
        </p:nvSpPr>
        <p:spPr>
          <a:xfrm>
            <a:off x="4779925" y="1735676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7" name="Freeform 15"/>
          <p:cNvSpPr/>
          <p:nvPr/>
        </p:nvSpPr>
        <p:spPr>
          <a:xfrm>
            <a:off x="4779925" y="2640557"/>
            <a:ext cx="337548" cy="320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pic>
        <p:nvPicPr>
          <p:cNvPr id="120835" name="Picture 3" descr="C:\Users\Ella.Darmilova\Desktop\фото 2026\i (28).jpg"/>
          <p:cNvPicPr>
            <a:picLocks noChangeAspect="1" noChangeArrowheads="1"/>
          </p:cNvPicPr>
          <p:nvPr/>
        </p:nvPicPr>
        <p:blipFill>
          <a:blip r:embed="rId6"/>
          <a:srcRect l="11826" t="5405" r="7600"/>
          <a:stretch>
            <a:fillRect/>
          </a:stretch>
        </p:blipFill>
        <p:spPr bwMode="auto">
          <a:xfrm>
            <a:off x="8858270" y="4857760"/>
            <a:ext cx="2596261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25760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685800" y="3020980"/>
            <a:ext cx="8382947" cy="1456537"/>
          </a:xfrm>
          <a:custGeom>
            <a:avLst/>
            <a:gdLst/>
            <a:ahLst/>
            <a:cxnLst/>
            <a:rect l="l" t="t" r="r" b="b"/>
            <a:pathLst>
              <a:path w="12574419" h="2184805">
                <a:moveTo>
                  <a:pt x="0" y="0"/>
                </a:moveTo>
                <a:lnTo>
                  <a:pt x="12574419" y="0"/>
                </a:lnTo>
                <a:lnTo>
                  <a:pt x="12574419" y="2184806"/>
                </a:lnTo>
                <a:lnTo>
                  <a:pt x="0" y="2184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2" name="Group 9"/>
          <p:cNvGrpSpPr/>
          <p:nvPr/>
        </p:nvGrpSpPr>
        <p:grpSpPr>
          <a:xfrm>
            <a:off x="603499" y="1963901"/>
            <a:ext cx="8478197" cy="4053043"/>
            <a:chOff x="0" y="19050"/>
            <a:chExt cx="3349411" cy="1336828"/>
          </a:xfrm>
        </p:grpSpPr>
        <p:sp>
          <p:nvSpPr>
            <p:cNvPr id="10" name="Freeform 10"/>
            <p:cNvSpPr/>
            <p:nvPr/>
          </p:nvSpPr>
          <p:spPr>
            <a:xfrm>
              <a:off x="37630" y="191843"/>
              <a:ext cx="3311781" cy="1164035"/>
            </a:xfrm>
            <a:custGeom>
              <a:avLst/>
              <a:gdLst/>
              <a:ahLst/>
              <a:cxnLst/>
              <a:rect l="l" t="t" r="r" b="b"/>
              <a:pathLst>
                <a:path w="3311781" h="1164035">
                  <a:moveTo>
                    <a:pt x="31400" y="0"/>
                  </a:moveTo>
                  <a:lnTo>
                    <a:pt x="3280381" y="0"/>
                  </a:lnTo>
                  <a:cubicBezTo>
                    <a:pt x="3288709" y="0"/>
                    <a:pt x="3296696" y="3308"/>
                    <a:pt x="3302584" y="9197"/>
                  </a:cubicBezTo>
                  <a:cubicBezTo>
                    <a:pt x="3308473" y="15086"/>
                    <a:pt x="3311781" y="23072"/>
                    <a:pt x="3311781" y="31400"/>
                  </a:cubicBezTo>
                  <a:lnTo>
                    <a:pt x="3311781" y="1132635"/>
                  </a:lnTo>
                  <a:cubicBezTo>
                    <a:pt x="3311781" y="1140962"/>
                    <a:pt x="3308473" y="1148949"/>
                    <a:pt x="3302584" y="1154838"/>
                  </a:cubicBezTo>
                  <a:cubicBezTo>
                    <a:pt x="3296696" y="1160726"/>
                    <a:pt x="3288709" y="1164035"/>
                    <a:pt x="3280381" y="1164035"/>
                  </a:cubicBezTo>
                  <a:lnTo>
                    <a:pt x="31400" y="1164035"/>
                  </a:lnTo>
                  <a:cubicBezTo>
                    <a:pt x="14058" y="1164035"/>
                    <a:pt x="0" y="1149976"/>
                    <a:pt x="0" y="1132635"/>
                  </a:cubicBezTo>
                  <a:lnTo>
                    <a:pt x="0" y="31400"/>
                  </a:lnTo>
                  <a:cubicBezTo>
                    <a:pt x="0" y="14058"/>
                    <a:pt x="14058" y="0"/>
                    <a:pt x="31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 sz="1067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3311781" cy="114498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925"/>
                </a:lnSpc>
              </a:pPr>
              <a:endParaRPr sz="1067"/>
            </a:p>
          </p:txBody>
        </p:sp>
      </p:grpSp>
      <p:sp>
        <p:nvSpPr>
          <p:cNvPr id="26" name="TextBox 20">
            <a:extLst>
              <a:ext uri="{FF2B5EF4-FFF2-40B4-BE49-F238E27FC236}">
                <a16:creationId xmlns:a16="http://schemas.microsoft.com/office/drawing/2014/main" xmlns="" id="{69B43462-F66F-4D67-B908-DA5839DEEF33}"/>
              </a:ext>
            </a:extLst>
          </p:cNvPr>
          <p:cNvSpPr txBox="1"/>
          <p:nvPr/>
        </p:nvSpPr>
        <p:spPr>
          <a:xfrm>
            <a:off x="4733452" y="1449657"/>
            <a:ext cx="433529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40012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Студенческий чемпионат по фиджитал спорту «Поток». В рамках чемпионата прошли соревнования по: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xmlns="" id="{49AA247E-6C45-4B4A-AB34-5ADE8F51383A}"/>
              </a:ext>
            </a:extLst>
          </p:cNvPr>
          <p:cNvSpPr txBox="1"/>
          <p:nvPr/>
        </p:nvSpPr>
        <p:spPr>
          <a:xfrm>
            <a:off x="4747550" y="2188321"/>
            <a:ext cx="4265943" cy="287168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«Скорость» </a:t>
            </a:r>
          </a:p>
          <a:p>
            <a:pPr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FIFA/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мини-футбол – 8 команд по 5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участников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NBA 2K22/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баскетбол – 8 команд по 2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"Тактика" 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CS2/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Пейнтбол – 8 команд по 5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участников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PUBG/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Лазертаг – 8 команд по 4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участников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"Полет"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Гонка дронов/Гонка дронов ПК – 8 команд по 4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 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«Меткость»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Стрельба из пневматической винтовки – 8 команд по 2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Стрельба из лазерной винтовки – 8 команд по 2 </a:t>
            </a:r>
            <a:r>
              <a:rPr lang="ru-RU" sz="1333" dirty="0" smtClean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участника 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Направление «Киберспорт» </a:t>
            </a:r>
          </a:p>
          <a:p>
            <a:pPr lvl="0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en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Dota 2 – 8 </a:t>
            </a: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команд по 5 участников (40 человек). 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F1C0F147-C3DA-4E07-9695-089BB8056EB3}"/>
              </a:ext>
            </a:extLst>
          </p:cNvPr>
          <p:cNvSpPr/>
          <p:nvPr/>
        </p:nvSpPr>
        <p:spPr>
          <a:xfrm>
            <a:off x="244619" y="1426702"/>
            <a:ext cx="4279745" cy="3466781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indent="304815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Фестиваль студенческого спорта «Вызов-Спорт». В рамках фестиваля прошли соревнования по: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Командные направления: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мини-футболу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волейболу</a:t>
            </a:r>
          </a:p>
          <a:p>
            <a:pPr indent="304815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Индивидуальные направления:</a:t>
            </a:r>
          </a:p>
          <a:p>
            <a:pPr indent="304815" algn="just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шахматам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скалодрому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стрельбе  из лука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гиревому спорту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воркауту</a:t>
            </a:r>
          </a:p>
          <a:p>
            <a:pPr indent="304815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Национальные виды спорта:</a:t>
            </a:r>
            <a:endParaRPr lang="ru-RU" sz="1333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Открытое первенство СКГА по толканию  камня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борьбе на поясах</a:t>
            </a:r>
          </a:p>
          <a:p>
            <a:pPr indent="304815">
              <a:buFont typeface="Wingdings" pitchFamily="2" charset="2"/>
              <a:buChar char="Ø"/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Открытое первенство СКГА по перетягиванию каната  </a:t>
            </a: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xmlns="" id="{ACC46C39-D582-48E3-9B7E-AB636BC6000D}"/>
              </a:ext>
            </a:extLst>
          </p:cNvPr>
          <p:cNvSpPr txBox="1"/>
          <p:nvPr/>
        </p:nvSpPr>
        <p:spPr>
          <a:xfrm>
            <a:off x="4762491" y="5619766"/>
            <a:ext cx="4207349" cy="820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240012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Спортивно-образовательная</a:t>
            </a:r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форсайт сессия «Сила в движении» направленная на формирование лидерских качеств студентов в области развития спорта </a:t>
            </a:r>
          </a:p>
        </p:txBody>
      </p:sp>
      <p:sp>
        <p:nvSpPr>
          <p:cNvPr id="30" name="TextBox 20">
            <a:extLst>
              <a:ext uri="{FF2B5EF4-FFF2-40B4-BE49-F238E27FC236}">
                <a16:creationId xmlns:a16="http://schemas.microsoft.com/office/drawing/2014/main" xmlns="" id="{949EB48C-9719-4913-8DBA-6D26419E53D3}"/>
              </a:ext>
            </a:extLst>
          </p:cNvPr>
          <p:cNvSpPr txBox="1"/>
          <p:nvPr/>
        </p:nvSpPr>
        <p:spPr>
          <a:xfrm>
            <a:off x="285710" y="5619766"/>
            <a:ext cx="4073381" cy="820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240012" algn="just"/>
            <a:r>
              <a:rPr lang="ru-RU" sz="1333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Спортивно-образовательная форсайт сессия «Вызов-Спорт» направленная на улучшение взаимодействия между ВУЗами, министерствами и НКО с целью развития массового спорта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15E2F024-8458-4BC8-92E8-25F73183E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88401" y="1007684"/>
            <a:ext cx="2330020" cy="1647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F208FA23-9010-407F-B93F-36DDD2781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77399" y="2857497"/>
            <a:ext cx="2330452" cy="1747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5DF051B6-ACD5-4FBC-AE7D-1E0934BA5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88401" y="4770085"/>
            <a:ext cx="2330020" cy="171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1" name="TextBox 12">
            <a:extLst>
              <a:ext uri="{FF2B5EF4-FFF2-40B4-BE49-F238E27FC236}">
                <a16:creationId xmlns:a16="http://schemas.microsoft.com/office/drawing/2014/main" xmlns="" id="{EAFE7C82-4C10-450B-8B7E-20086B6B1F48}"/>
              </a:ext>
            </a:extLst>
          </p:cNvPr>
          <p:cNvSpPr txBox="1"/>
          <p:nvPr/>
        </p:nvSpPr>
        <p:spPr>
          <a:xfrm>
            <a:off x="2209800" y="375694"/>
            <a:ext cx="633416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Физическое воспитание</a:t>
            </a:r>
          </a:p>
        </p:txBody>
      </p:sp>
      <p:sp>
        <p:nvSpPr>
          <p:cNvPr id="22" name="Freeform 15"/>
          <p:cNvSpPr/>
          <p:nvPr/>
        </p:nvSpPr>
        <p:spPr>
          <a:xfrm>
            <a:off x="361202" y="1333485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3" name="Freeform 15"/>
          <p:cNvSpPr/>
          <p:nvPr/>
        </p:nvSpPr>
        <p:spPr>
          <a:xfrm>
            <a:off x="428585" y="5476889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24" name="Freeform 15"/>
          <p:cNvSpPr/>
          <p:nvPr/>
        </p:nvSpPr>
        <p:spPr>
          <a:xfrm>
            <a:off x="4619615" y="1333485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31" name="Freeform 15"/>
          <p:cNvSpPr/>
          <p:nvPr/>
        </p:nvSpPr>
        <p:spPr>
          <a:xfrm>
            <a:off x="4629447" y="5545715"/>
            <a:ext cx="337548" cy="3202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82872441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15"/>
          <p:cNvSpPr/>
          <p:nvPr/>
        </p:nvSpPr>
        <p:spPr>
          <a:xfrm>
            <a:off x="380961" y="2012775"/>
            <a:ext cx="337547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57" name="Freeform 16"/>
          <p:cNvSpPr/>
          <p:nvPr/>
        </p:nvSpPr>
        <p:spPr>
          <a:xfrm>
            <a:off x="4714865" y="2042365"/>
            <a:ext cx="337547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58" name="TextBox 19"/>
          <p:cNvSpPr txBox="1"/>
          <p:nvPr/>
        </p:nvSpPr>
        <p:spPr>
          <a:xfrm>
            <a:off x="809588" y="2012775"/>
            <a:ext cx="3720690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Форумы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съезды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9" name="TextBox 20"/>
          <p:cNvSpPr txBox="1"/>
          <p:nvPr/>
        </p:nvSpPr>
        <p:spPr>
          <a:xfrm>
            <a:off x="5075933" y="1980164"/>
            <a:ext cx="382442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60" name="TextBox 21"/>
          <p:cNvSpPr txBox="1"/>
          <p:nvPr/>
        </p:nvSpPr>
        <p:spPr>
          <a:xfrm>
            <a:off x="714337" y="2381243"/>
            <a:ext cx="3774243" cy="171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Всероссийский молодёжный форум «Машук»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Кавказский инвестиционный форум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Марафон «Россия семья семей»</a:t>
            </a:r>
            <a:endParaRPr lang="en-US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Итоговый конгресс Ассоциации «Я горжусь»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Международный форум «Мы вместе»</a:t>
            </a:r>
          </a:p>
          <a:p>
            <a:pPr lvl="0"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2-ой Съезд Совета обучающихся при Минобрнауки России</a:t>
            </a:r>
            <a:endParaRPr lang="en-US" sz="1333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itchFamily="18" charset="0"/>
              <a:sym typeface="Poppins"/>
            </a:endParaRPr>
          </a:p>
          <a:p>
            <a:pPr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34"/>
          <p:cNvSpPr txBox="1"/>
          <p:nvPr/>
        </p:nvSpPr>
        <p:spPr>
          <a:xfrm>
            <a:off x="5125171" y="3703701"/>
            <a:ext cx="3463315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0479" rIns="30479">
            <a:spAutoFit/>
          </a:bodyPr>
          <a:lstStyle>
            <a:lvl1pPr algn="just"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2" name="Прямоугольник 35"/>
          <p:cNvSpPr txBox="1"/>
          <p:nvPr/>
        </p:nvSpPr>
        <p:spPr>
          <a:xfrm>
            <a:off x="761963" y="3774912"/>
            <a:ext cx="3320439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0479" rIns="30479">
            <a:spAutoFit/>
          </a:bodyPr>
          <a:lstStyle>
            <a:lvl1pPr>
              <a:defRPr sz="2000" b="1">
                <a:solidFill>
                  <a:srgbClr val="8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Патриотические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гражданские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</a:t>
            </a:r>
            <a:r>
              <a:rPr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3" name="Freeform 15"/>
          <p:cNvSpPr/>
          <p:nvPr/>
        </p:nvSpPr>
        <p:spPr>
          <a:xfrm>
            <a:off x="238084" y="3870163"/>
            <a:ext cx="337548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64" name="Freeform 16"/>
          <p:cNvSpPr/>
          <p:nvPr/>
        </p:nvSpPr>
        <p:spPr>
          <a:xfrm>
            <a:off x="4738387" y="3837072"/>
            <a:ext cx="337547" cy="320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2700">
            <a:miter lim="400000"/>
          </a:ln>
        </p:spPr>
        <p:txBody>
          <a:bodyPr lIns="30479" rIns="30479"/>
          <a:lstStyle/>
          <a:p>
            <a:endParaRPr/>
          </a:p>
        </p:txBody>
      </p:sp>
      <p:sp>
        <p:nvSpPr>
          <p:cNvPr id="65" name="TextBox 21"/>
          <p:cNvSpPr txBox="1"/>
          <p:nvPr/>
        </p:nvSpPr>
        <p:spPr>
          <a:xfrm>
            <a:off x="5017551" y="2533877"/>
            <a:ext cx="3333774" cy="1025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Просветительский акселератор «Школа добровольчества»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Открытие «Клуба дебатов»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Работа над методическими рекомендациями для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старостатов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России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66" name="Rectangle 5"/>
          <p:cNvSpPr txBox="1"/>
          <p:nvPr/>
        </p:nvSpPr>
        <p:spPr>
          <a:xfrm>
            <a:off x="761963" y="4477282"/>
            <a:ext cx="3865143" cy="1938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0479" rIns="30479" anchor="ctr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Диктант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Побед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Ифтар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с СКГА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Всероссийская акция «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#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МЫВМЕСТЕ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|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Дарим жизнь»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Всероссийская акция «12 добрых дел| 12 лет единства»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Международная акция «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Адыгэ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диктант»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Серия поездок в Детский дом и Дом-интернат «Гармония»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Патриотические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кинопоказы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День памяти жертв Кавказской войны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67" name="Rectangle 7"/>
          <p:cNvSpPr txBox="1"/>
          <p:nvPr/>
        </p:nvSpPr>
        <p:spPr>
          <a:xfrm>
            <a:off x="5000618" y="4386283"/>
            <a:ext cx="3619525" cy="1938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0479" rIns="30479" anchor="ctr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Квиз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ко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Дню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студента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endParaRPr lang="ru-RU"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Республиканская интеллектуальная лига студентов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Квиз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-игра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, 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посвященная дню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Великой</a:t>
            </a:r>
            <a:r>
              <a:rPr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</a:t>
            </a:r>
            <a:r>
              <a:rPr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Побед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ы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Вечера настольных игр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Литературно-творческий вечер «Народы России</a:t>
            </a:r>
            <a:r>
              <a:rPr lang="en-US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: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традиции и ценности»</a:t>
            </a: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Арт-терапия приуроченная к </a:t>
            </a:r>
            <a:r>
              <a:rPr lang="ru-RU" sz="1333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Межународному</a:t>
            </a: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женскому дню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  <a:p>
            <a:pPr algn="just">
              <a:buSzPct val="100000"/>
              <a:buFont typeface="Wingdings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ru-RU" sz="1333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Открытие творческой лаборатории «Ракурс»</a:t>
            </a:r>
            <a:endParaRPr sz="1333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6" r="10894"/>
          <a:stretch/>
        </p:blipFill>
        <p:spPr>
          <a:xfrm>
            <a:off x="9191647" y="1333486"/>
            <a:ext cx="2571768" cy="2532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" name="Рисунок 8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2" t="1206" r="23325" b="9505"/>
          <a:stretch/>
        </p:blipFill>
        <p:spPr>
          <a:xfrm>
            <a:off x="9191647" y="4095755"/>
            <a:ext cx="2566210" cy="2524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979045" y="1024965"/>
            <a:ext cx="80431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8D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учебный год Советом обучающихся было организовано и проведено 61 мероприятие различной направленности, а общее число вовлечённых студентов достигло 1800 человек</a:t>
            </a:r>
            <a:endParaRPr lang="ru-RU" sz="1600" b="1" dirty="0">
              <a:solidFill>
                <a:srgbClr val="8D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5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36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37" name="TextBox 32"/>
          <p:cNvSpPr txBox="1"/>
          <p:nvPr/>
        </p:nvSpPr>
        <p:spPr>
          <a:xfrm>
            <a:off x="1095334" y="234603"/>
            <a:ext cx="9286940" cy="547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34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Poppins Bold"/>
                <a:cs typeface="Times New Roman" pitchFamily="18" charset="0"/>
                <a:sym typeface="Poppins Bold"/>
              </a:rPr>
              <a:t>Студенческое самоуправление</a:t>
            </a:r>
            <a:r>
              <a:rPr lang="en-US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Poppins Bold"/>
                <a:cs typeface="Times New Roman" pitchFamily="18" charset="0"/>
                <a:sym typeface="Poppins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955302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91119" y="714356"/>
            <a:ext cx="6501167" cy="5852521"/>
            <a:chOff x="0" y="0"/>
            <a:chExt cx="2605856" cy="23112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5856" cy="2311201"/>
            </a:xfrm>
            <a:custGeom>
              <a:avLst/>
              <a:gdLst/>
              <a:ahLst/>
              <a:cxnLst/>
              <a:rect l="l" t="t" r="r" b="b"/>
              <a:pathLst>
                <a:path w="2605856" h="2311201">
                  <a:moveTo>
                    <a:pt x="0" y="0"/>
                  </a:moveTo>
                  <a:lnTo>
                    <a:pt x="2605856" y="0"/>
                  </a:lnTo>
                  <a:lnTo>
                    <a:pt x="2605856" y="2311201"/>
                  </a:lnTo>
                  <a:lnTo>
                    <a:pt x="0" y="2311201"/>
                  </a:lnTo>
                  <a:close/>
                </a:path>
              </a:pathLst>
            </a:custGeom>
            <a:solidFill>
              <a:srgbClr val="FFFFFF"/>
            </a:solidFill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605856" cy="235882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3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79376" y="2524119"/>
            <a:ext cx="4108241" cy="1768977"/>
            <a:chOff x="0" y="0"/>
            <a:chExt cx="1887668" cy="3839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7668" cy="383927"/>
            </a:xfrm>
            <a:custGeom>
              <a:avLst/>
              <a:gdLst/>
              <a:ahLst/>
              <a:cxnLst/>
              <a:rect l="l" t="t" r="r" b="b"/>
              <a:pathLst>
                <a:path w="1887668" h="383927">
                  <a:moveTo>
                    <a:pt x="55089" y="0"/>
                  </a:moveTo>
                  <a:lnTo>
                    <a:pt x="1832579" y="0"/>
                  </a:lnTo>
                  <a:cubicBezTo>
                    <a:pt x="1863004" y="0"/>
                    <a:pt x="1887668" y="24664"/>
                    <a:pt x="1887668" y="55089"/>
                  </a:cubicBezTo>
                  <a:lnTo>
                    <a:pt x="1887668" y="328838"/>
                  </a:lnTo>
                  <a:cubicBezTo>
                    <a:pt x="1887668" y="343449"/>
                    <a:pt x="1881864" y="357461"/>
                    <a:pt x="1871533" y="367792"/>
                  </a:cubicBezTo>
                  <a:cubicBezTo>
                    <a:pt x="1861202" y="378123"/>
                    <a:pt x="1847190" y="383927"/>
                    <a:pt x="1832579" y="383927"/>
                  </a:cubicBezTo>
                  <a:lnTo>
                    <a:pt x="55089" y="383927"/>
                  </a:lnTo>
                  <a:cubicBezTo>
                    <a:pt x="24664" y="383927"/>
                    <a:pt x="0" y="359263"/>
                    <a:pt x="0" y="328838"/>
                  </a:cubicBezTo>
                  <a:lnTo>
                    <a:pt x="0" y="55089"/>
                  </a:lnTo>
                  <a:cubicBezTo>
                    <a:pt x="0" y="24664"/>
                    <a:pt x="24664" y="0"/>
                    <a:pt x="55089" y="0"/>
                  </a:cubicBezTo>
                  <a:close/>
                </a:path>
              </a:pathLst>
            </a:custGeom>
            <a:solidFill>
              <a:srgbClr val="8D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33375"/>
              <a:ext cx="1887668" cy="71730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4800" y="2548632"/>
            <a:ext cx="4011797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34"/>
              </a:lnSpc>
            </a:pPr>
            <a:r>
              <a:rPr lang="ru-RU" sz="32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Достижения</a:t>
            </a:r>
          </a:p>
          <a:p>
            <a:pPr algn="ctr">
              <a:lnSpc>
                <a:spcPts val="4334"/>
              </a:lnSpc>
            </a:pPr>
            <a:r>
              <a:rPr lang="ru-RU" sz="3200" b="1" dirty="0">
                <a:solidFill>
                  <a:srgbClr val="FFFFFF"/>
                </a:solidFill>
                <a:latin typeface="Times New Roman" panose="02020603050405020304" pitchFamily="18" charset="0"/>
                <a:ea typeface="Poppins Bold"/>
                <a:cs typeface="Times New Roman" panose="02020603050405020304" pitchFamily="18" charset="0"/>
                <a:sym typeface="Poppins Bold"/>
              </a:rPr>
              <a:t>на Федеральном уровне</a:t>
            </a:r>
          </a:p>
        </p:txBody>
      </p:sp>
      <p:sp>
        <p:nvSpPr>
          <p:cNvPr id="9" name="AutoShape 9"/>
          <p:cNvSpPr/>
          <p:nvPr/>
        </p:nvSpPr>
        <p:spPr>
          <a:xfrm>
            <a:off x="4619615" y="3429000"/>
            <a:ext cx="523505" cy="14195"/>
          </a:xfrm>
          <a:prstGeom prst="line">
            <a:avLst/>
          </a:prstGeom>
          <a:ln w="666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0" name="Group 10"/>
          <p:cNvGrpSpPr/>
          <p:nvPr/>
        </p:nvGrpSpPr>
        <p:grpSpPr>
          <a:xfrm>
            <a:off x="5333995" y="1047733"/>
            <a:ext cx="574883" cy="574883"/>
            <a:chOff x="0" y="0"/>
            <a:chExt cx="812800" cy="812800"/>
          </a:xfrm>
          <a:solidFill>
            <a:srgbClr val="990000"/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>
              <a:solidFill>
                <a:srgbClr val="990000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  <a:solidFill>
              <a:srgbClr val="990000"/>
            </a:solidFill>
            <a:ln>
              <a:solidFill>
                <a:srgbClr val="990000"/>
              </a:solidFill>
            </a:ln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>
                <a:solidFill>
                  <a:srgbClr val="990000"/>
                </a:solidFill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568676" y="841504"/>
            <a:ext cx="24322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48375" y="761982"/>
            <a:ext cx="5173713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итогам деятельности Советов обучающихся при Минобрнауки России за декабрь 2025 года Совет обучающихся СКГА признан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лидером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среди советов обучающихся образовательных организаций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СКФО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вошел в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ТОП-10 советов обучающихся России</a:t>
            </a:r>
            <a:endParaRPr lang="en-US" sz="1867" b="1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5333995" y="2428868"/>
            <a:ext cx="574883" cy="574883"/>
            <a:chOff x="0" y="0"/>
            <a:chExt cx="812800" cy="812800"/>
          </a:xfrm>
          <a:solidFill>
            <a:srgbClr val="990000"/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>
              <a:solidFill>
                <a:srgbClr val="990000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  <a:grpFill/>
            <a:ln>
              <a:solidFill>
                <a:srgbClr val="990000"/>
              </a:solidFill>
            </a:ln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559844" y="2255299"/>
            <a:ext cx="24322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96000" y="2190742"/>
            <a:ext cx="5133057" cy="1346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За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высокий уровень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организации молодежной политики и активную деятельность Совет обучающихся награжден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благодарностью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директора Департамента государственной молодежной политики и воспитательной деятельности Минобрнауки России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Дениса Александровича Савенкова</a:t>
            </a:r>
            <a:endParaRPr lang="en-US" sz="1867" b="1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5429245" y="3952879"/>
            <a:ext cx="574883" cy="761008"/>
            <a:chOff x="0" y="-257176"/>
            <a:chExt cx="812800" cy="1069976"/>
          </a:xfrm>
          <a:solidFill>
            <a:srgbClr val="990000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>
              <a:solidFill>
                <a:srgbClr val="990033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-257176"/>
              <a:ext cx="660400" cy="993775"/>
            </a:xfrm>
            <a:prstGeom prst="rect">
              <a:avLst/>
            </a:prstGeom>
            <a:grpFill/>
            <a:ln>
              <a:solidFill>
                <a:srgbClr val="990033"/>
              </a:solidFill>
            </a:ln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621068" y="4000504"/>
            <a:ext cx="243224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en-US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096000" y="3905254"/>
            <a:ext cx="5133057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Ежегодный адаптационный </a:t>
            </a:r>
            <a:r>
              <a:rPr lang="ru-RU" sz="1600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квест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«Тайны академии»,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реализуемый для первокурсников СКГА, признан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одной из лучших практик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вовлечения обучающихся в систему молодежной политики и отмечен заместителем министра Минобрнауки России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Ольгой Викторовной Петровой</a:t>
            </a:r>
          </a:p>
          <a:p>
            <a:pPr algn="just">
              <a:lnSpc>
                <a:spcPts val="2069"/>
              </a:lnSpc>
            </a:pPr>
            <a:endParaRPr lang="en-US" sz="1600" b="1" spc="47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143626" y="5286388"/>
            <a:ext cx="5133057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069"/>
              </a:lnSpc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итогам конкурсных мероприятий на площадке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«Лаборатория будущего СКФО»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рамках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КИФ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проект наших студентов, направленный на развитие туристической сферы, занял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1 место</a:t>
            </a:r>
            <a:endParaRPr lang="en-US" sz="1600" b="1" spc="47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Poppins"/>
              <a:cs typeface="Times New Roman" panose="02020603050405020304" pitchFamily="18" charset="0"/>
              <a:sym typeface="Poppins"/>
            </a:endParaRPr>
          </a:p>
        </p:txBody>
      </p:sp>
      <p:grpSp>
        <p:nvGrpSpPr>
          <p:cNvPr id="25" name="Group 20"/>
          <p:cNvGrpSpPr/>
          <p:nvPr/>
        </p:nvGrpSpPr>
        <p:grpSpPr>
          <a:xfrm>
            <a:off x="5429245" y="5381639"/>
            <a:ext cx="574883" cy="574883"/>
            <a:chOff x="0" y="0"/>
            <a:chExt cx="812800" cy="812800"/>
          </a:xfrm>
          <a:solidFill>
            <a:srgbClr val="990000"/>
          </a:solidFill>
        </p:grpSpPr>
        <p:sp>
          <p:nvSpPr>
            <p:cNvPr id="33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</p:sp>
        <p:sp>
          <p:nvSpPr>
            <p:cNvPr id="34" name="TextBox 22"/>
            <p:cNvSpPr txBox="1"/>
            <p:nvPr/>
          </p:nvSpPr>
          <p:spPr>
            <a:xfrm>
              <a:off x="76200" y="-257175"/>
              <a:ext cx="660400" cy="993775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4166"/>
                </a:lnSpc>
              </a:pPr>
              <a:endParaRPr/>
            </a:p>
          </p:txBody>
        </p:sp>
      </p:grpSp>
      <p:sp>
        <p:nvSpPr>
          <p:cNvPr id="35" name="TextBox 23"/>
          <p:cNvSpPr txBox="1"/>
          <p:nvPr/>
        </p:nvSpPr>
        <p:spPr>
          <a:xfrm>
            <a:off x="5606746" y="5260812"/>
            <a:ext cx="243224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5"/>
              </a:lnSpc>
            </a:pPr>
            <a:r>
              <a:rPr lang="ru-RU" sz="304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  <a:endParaRPr lang="en-US" sz="3046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pic>
        <p:nvPicPr>
          <p:cNvPr id="36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90459" y="190477"/>
            <a:ext cx="857256" cy="85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9092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603447" y="364626"/>
            <a:ext cx="10597953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Пресс-служба</a:t>
            </a:r>
            <a:endParaRPr lang="en-US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21792" y="924454"/>
            <a:ext cx="987552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Основные результаты деятельности пресс-службы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4944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10 343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4944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публикаций на площадках</a:t>
            </a:r>
            <a:endParaRPr lang="en-US" sz="933" dirty="0"/>
          </a:p>
        </p:txBody>
      </p:sp>
      <p:sp>
        <p:nvSpPr>
          <p:cNvPr id="10" name="Shape 8"/>
          <p:cNvSpPr/>
          <p:nvPr/>
        </p:nvSpPr>
        <p:spPr>
          <a:xfrm>
            <a:off x="2468880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42032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11 466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542032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подписчиков суммарно</a:t>
            </a:r>
            <a:endParaRPr lang="en-US" sz="933" dirty="0"/>
          </a:p>
        </p:txBody>
      </p:sp>
      <p:sp>
        <p:nvSpPr>
          <p:cNvPr id="13" name="Shape 11"/>
          <p:cNvSpPr/>
          <p:nvPr/>
        </p:nvSpPr>
        <p:spPr>
          <a:xfrm>
            <a:off x="4315968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89120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263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389120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публикации в СМИ</a:t>
            </a:r>
            <a:endParaRPr lang="en-US" sz="933" dirty="0"/>
          </a:p>
        </p:txBody>
      </p:sp>
      <p:sp>
        <p:nvSpPr>
          <p:cNvPr id="16" name="Shape 14"/>
          <p:cNvSpPr/>
          <p:nvPr/>
        </p:nvSpPr>
        <p:spPr>
          <a:xfrm>
            <a:off x="6163056" y="1568196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36208" y="1613916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3 439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236208" y="1888236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цитирования и репосты</a:t>
            </a:r>
            <a:endParaRPr lang="en-US" sz="933" dirty="0"/>
          </a:p>
        </p:txBody>
      </p:sp>
      <p:sp>
        <p:nvSpPr>
          <p:cNvPr id="19" name="Shape 17"/>
          <p:cNvSpPr/>
          <p:nvPr/>
        </p:nvSpPr>
        <p:spPr>
          <a:xfrm>
            <a:off x="621792" y="2378964"/>
            <a:ext cx="2971800" cy="381000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406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Площадка</a:t>
            </a:r>
            <a:endParaRPr lang="en-US" sz="933" dirty="0"/>
          </a:p>
        </p:txBody>
      </p:sp>
      <p:sp>
        <p:nvSpPr>
          <p:cNvPr id="21" name="Shape 19"/>
          <p:cNvSpPr/>
          <p:nvPr/>
        </p:nvSpPr>
        <p:spPr>
          <a:xfrm>
            <a:off x="3593592" y="2378964"/>
            <a:ext cx="1325880" cy="381000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630168" y="2406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Публикации</a:t>
            </a:r>
            <a:endParaRPr lang="en-US" sz="933" dirty="0"/>
          </a:p>
        </p:txBody>
      </p:sp>
      <p:sp>
        <p:nvSpPr>
          <p:cNvPr id="23" name="Shape 21"/>
          <p:cNvSpPr/>
          <p:nvPr/>
        </p:nvSpPr>
        <p:spPr>
          <a:xfrm>
            <a:off x="4919472" y="2378964"/>
            <a:ext cx="1417320" cy="381000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956048" y="2406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Подписчики</a:t>
            </a:r>
            <a:endParaRPr lang="en-US" sz="933" dirty="0"/>
          </a:p>
        </p:txBody>
      </p:sp>
      <p:sp>
        <p:nvSpPr>
          <p:cNvPr id="25" name="Shape 23"/>
          <p:cNvSpPr/>
          <p:nvPr/>
        </p:nvSpPr>
        <p:spPr>
          <a:xfrm>
            <a:off x="621792" y="2759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2787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МАХ (с 15.11.2025)</a:t>
            </a:r>
            <a:endParaRPr lang="en-US" sz="867" dirty="0"/>
          </a:p>
        </p:txBody>
      </p:sp>
      <p:sp>
        <p:nvSpPr>
          <p:cNvPr id="27" name="Shape 25"/>
          <p:cNvSpPr/>
          <p:nvPr/>
        </p:nvSpPr>
        <p:spPr>
          <a:xfrm>
            <a:off x="3593592" y="2759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630168" y="2787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1 047</a:t>
            </a:r>
            <a:endParaRPr lang="en-US" sz="867" dirty="0"/>
          </a:p>
        </p:txBody>
      </p:sp>
      <p:sp>
        <p:nvSpPr>
          <p:cNvPr id="29" name="Shape 27"/>
          <p:cNvSpPr/>
          <p:nvPr/>
        </p:nvSpPr>
        <p:spPr>
          <a:xfrm>
            <a:off x="4919472" y="2759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56048" y="2787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2 682</a:t>
            </a:r>
            <a:endParaRPr lang="en-US" sz="867" dirty="0"/>
          </a:p>
        </p:txBody>
      </p:sp>
      <p:sp>
        <p:nvSpPr>
          <p:cNvPr id="31" name="Shape 29"/>
          <p:cNvSpPr/>
          <p:nvPr/>
        </p:nvSpPr>
        <p:spPr>
          <a:xfrm>
            <a:off x="621792" y="3140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3168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Телеграм</a:t>
            </a:r>
            <a:endParaRPr lang="en-US" sz="867" dirty="0"/>
          </a:p>
        </p:txBody>
      </p:sp>
      <p:sp>
        <p:nvSpPr>
          <p:cNvPr id="33" name="Shape 31"/>
          <p:cNvSpPr/>
          <p:nvPr/>
        </p:nvSpPr>
        <p:spPr>
          <a:xfrm>
            <a:off x="3593592" y="3140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630168" y="3168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2 447</a:t>
            </a:r>
            <a:endParaRPr lang="en-US" sz="867" dirty="0"/>
          </a:p>
        </p:txBody>
      </p:sp>
      <p:sp>
        <p:nvSpPr>
          <p:cNvPr id="35" name="Shape 33"/>
          <p:cNvSpPr/>
          <p:nvPr/>
        </p:nvSpPr>
        <p:spPr>
          <a:xfrm>
            <a:off x="4919472" y="3140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956048" y="3168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3 358</a:t>
            </a:r>
            <a:endParaRPr lang="en-US" sz="867" dirty="0"/>
          </a:p>
        </p:txBody>
      </p:sp>
      <p:sp>
        <p:nvSpPr>
          <p:cNvPr id="37" name="Shape 35"/>
          <p:cNvSpPr/>
          <p:nvPr/>
        </p:nvSpPr>
        <p:spPr>
          <a:xfrm>
            <a:off x="621792" y="3521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3549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ВКонтакте</a:t>
            </a:r>
            <a:endParaRPr lang="en-US" sz="867" dirty="0"/>
          </a:p>
        </p:txBody>
      </p:sp>
      <p:sp>
        <p:nvSpPr>
          <p:cNvPr id="39" name="Shape 37"/>
          <p:cNvSpPr/>
          <p:nvPr/>
        </p:nvSpPr>
        <p:spPr>
          <a:xfrm>
            <a:off x="3593592" y="3521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630168" y="3549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2 001</a:t>
            </a:r>
            <a:endParaRPr lang="en-US" sz="867" dirty="0"/>
          </a:p>
        </p:txBody>
      </p:sp>
      <p:sp>
        <p:nvSpPr>
          <p:cNvPr id="41" name="Shape 39"/>
          <p:cNvSpPr/>
          <p:nvPr/>
        </p:nvSpPr>
        <p:spPr>
          <a:xfrm>
            <a:off x="4919472" y="3521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956048" y="3549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4 639</a:t>
            </a:r>
            <a:endParaRPr lang="en-US" sz="867" dirty="0"/>
          </a:p>
        </p:txBody>
      </p:sp>
      <p:sp>
        <p:nvSpPr>
          <p:cNvPr id="43" name="Shape 41"/>
          <p:cNvSpPr/>
          <p:nvPr/>
        </p:nvSpPr>
        <p:spPr>
          <a:xfrm>
            <a:off x="621792" y="3902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58368" y="3930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RuTube</a:t>
            </a:r>
            <a:endParaRPr lang="en-US" sz="867" dirty="0"/>
          </a:p>
        </p:txBody>
      </p:sp>
      <p:sp>
        <p:nvSpPr>
          <p:cNvPr id="45" name="Shape 43"/>
          <p:cNvSpPr/>
          <p:nvPr/>
        </p:nvSpPr>
        <p:spPr>
          <a:xfrm>
            <a:off x="3593592" y="3902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630168" y="3930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671</a:t>
            </a:r>
            <a:endParaRPr lang="en-US" sz="867" dirty="0"/>
          </a:p>
        </p:txBody>
      </p:sp>
      <p:sp>
        <p:nvSpPr>
          <p:cNvPr id="47" name="Shape 45"/>
          <p:cNvSpPr/>
          <p:nvPr/>
        </p:nvSpPr>
        <p:spPr>
          <a:xfrm>
            <a:off x="4919472" y="3902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956048" y="3930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393</a:t>
            </a:r>
            <a:endParaRPr lang="en-US" sz="867" dirty="0"/>
          </a:p>
        </p:txBody>
      </p:sp>
      <p:sp>
        <p:nvSpPr>
          <p:cNvPr id="49" name="Shape 47"/>
          <p:cNvSpPr/>
          <p:nvPr/>
        </p:nvSpPr>
        <p:spPr>
          <a:xfrm>
            <a:off x="621792" y="4283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58368" y="4311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Дзен</a:t>
            </a:r>
            <a:endParaRPr lang="en-US" sz="867" dirty="0"/>
          </a:p>
        </p:txBody>
      </p:sp>
      <p:sp>
        <p:nvSpPr>
          <p:cNvPr id="51" name="Shape 49"/>
          <p:cNvSpPr/>
          <p:nvPr/>
        </p:nvSpPr>
        <p:spPr>
          <a:xfrm>
            <a:off x="3593592" y="4283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630168" y="4311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2 325</a:t>
            </a:r>
            <a:endParaRPr lang="en-US" sz="867" dirty="0"/>
          </a:p>
        </p:txBody>
      </p:sp>
      <p:sp>
        <p:nvSpPr>
          <p:cNvPr id="53" name="Shape 51"/>
          <p:cNvSpPr/>
          <p:nvPr/>
        </p:nvSpPr>
        <p:spPr>
          <a:xfrm>
            <a:off x="4919472" y="4283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4956048" y="4311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394</a:t>
            </a:r>
            <a:endParaRPr lang="en-US" sz="867" dirty="0"/>
          </a:p>
        </p:txBody>
      </p:sp>
      <p:sp>
        <p:nvSpPr>
          <p:cNvPr id="55" name="Shape 53"/>
          <p:cNvSpPr/>
          <p:nvPr/>
        </p:nvSpPr>
        <p:spPr>
          <a:xfrm>
            <a:off x="621792" y="4664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58368" y="4692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Сайт</a:t>
            </a:r>
            <a:endParaRPr lang="en-US" sz="867" dirty="0"/>
          </a:p>
        </p:txBody>
      </p:sp>
      <p:sp>
        <p:nvSpPr>
          <p:cNvPr id="57" name="Shape 55"/>
          <p:cNvSpPr/>
          <p:nvPr/>
        </p:nvSpPr>
        <p:spPr>
          <a:xfrm>
            <a:off x="3593592" y="4664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3630168" y="4692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1 852</a:t>
            </a:r>
            <a:endParaRPr lang="en-US" sz="867" dirty="0"/>
          </a:p>
        </p:txBody>
      </p:sp>
      <p:sp>
        <p:nvSpPr>
          <p:cNvPr id="59" name="Shape 57"/>
          <p:cNvSpPr/>
          <p:nvPr/>
        </p:nvSpPr>
        <p:spPr>
          <a:xfrm>
            <a:off x="4919472" y="4664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956048" y="4692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—</a:t>
            </a:r>
            <a:endParaRPr lang="en-US" sz="867" dirty="0"/>
          </a:p>
        </p:txBody>
      </p:sp>
      <p:sp>
        <p:nvSpPr>
          <p:cNvPr id="61" name="Shape 59"/>
          <p:cNvSpPr/>
          <p:nvPr/>
        </p:nvSpPr>
        <p:spPr>
          <a:xfrm>
            <a:off x="621792" y="5045964"/>
            <a:ext cx="297180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658368" y="5073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СМИ всего</a:t>
            </a:r>
            <a:endParaRPr lang="en-US" sz="867" dirty="0"/>
          </a:p>
        </p:txBody>
      </p:sp>
      <p:sp>
        <p:nvSpPr>
          <p:cNvPr id="63" name="Shape 61"/>
          <p:cNvSpPr/>
          <p:nvPr/>
        </p:nvSpPr>
        <p:spPr>
          <a:xfrm>
            <a:off x="3593592" y="5045964"/>
            <a:ext cx="132588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630168" y="5073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263</a:t>
            </a:r>
            <a:endParaRPr lang="en-US" sz="867" dirty="0"/>
          </a:p>
        </p:txBody>
      </p:sp>
      <p:sp>
        <p:nvSpPr>
          <p:cNvPr id="65" name="Shape 63"/>
          <p:cNvSpPr/>
          <p:nvPr/>
        </p:nvSpPr>
        <p:spPr>
          <a:xfrm>
            <a:off x="4919472" y="5045964"/>
            <a:ext cx="1417320" cy="381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956048" y="5073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—</a:t>
            </a:r>
            <a:endParaRPr lang="en-US" sz="867" dirty="0"/>
          </a:p>
        </p:txBody>
      </p:sp>
      <p:sp>
        <p:nvSpPr>
          <p:cNvPr id="67" name="Shape 65"/>
          <p:cNvSpPr/>
          <p:nvPr/>
        </p:nvSpPr>
        <p:spPr>
          <a:xfrm>
            <a:off x="621792" y="5426964"/>
            <a:ext cx="297180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658368" y="5454396"/>
            <a:ext cx="289864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Цитирование каналов СКГА</a:t>
            </a:r>
            <a:endParaRPr lang="en-US" sz="867" dirty="0"/>
          </a:p>
        </p:txBody>
      </p:sp>
      <p:sp>
        <p:nvSpPr>
          <p:cNvPr id="69" name="Shape 67"/>
          <p:cNvSpPr/>
          <p:nvPr/>
        </p:nvSpPr>
        <p:spPr>
          <a:xfrm>
            <a:off x="3593592" y="5426964"/>
            <a:ext cx="132588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3630168" y="5454396"/>
            <a:ext cx="125272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3 439</a:t>
            </a:r>
            <a:endParaRPr lang="en-US" sz="867" dirty="0"/>
          </a:p>
        </p:txBody>
      </p:sp>
      <p:sp>
        <p:nvSpPr>
          <p:cNvPr id="71" name="Shape 69"/>
          <p:cNvSpPr/>
          <p:nvPr/>
        </p:nvSpPr>
        <p:spPr>
          <a:xfrm>
            <a:off x="4919472" y="5426964"/>
            <a:ext cx="1417320" cy="381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4956048" y="5454396"/>
            <a:ext cx="1344168" cy="3261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—</a:t>
            </a:r>
            <a:endParaRPr lang="en-US" sz="867" dirty="0"/>
          </a:p>
        </p:txBody>
      </p:sp>
      <p:sp>
        <p:nvSpPr>
          <p:cNvPr id="73" name="Text 71"/>
          <p:cNvSpPr/>
          <p:nvPr/>
        </p:nvSpPr>
        <p:spPr>
          <a:xfrm>
            <a:off x="621793" y="5685184"/>
            <a:ext cx="5767649" cy="113495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33" b="1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SimSun-ExtG" panose="02010609060101010101" pitchFamily="49" charset="-122"/>
                <a:cs typeface="Times New Roman" pitchFamily="34" charset="-120"/>
              </a:rPr>
              <a:t>Итог</a:t>
            </a:r>
            <a:r>
              <a:rPr lang="ru-RU" sz="1333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SimSun-ExtG" panose="02010609060101010101" pitchFamily="49" charset="-122"/>
                <a:cs typeface="Times New Roman" pitchFamily="34" charset="-120"/>
              </a:rPr>
              <a:t>и</a:t>
            </a:r>
            <a:r>
              <a:rPr lang="en-US" sz="1333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ea typeface="SimSun-ExtG" panose="02010609060101010101" pitchFamily="49" charset="-122"/>
                <a:cs typeface="Times New Roman" pitchFamily="34" charset="-120"/>
              </a:rPr>
              <a:t>: за учебный год пресс-служба обеспечила регулярное присутствие СКГА в социальных сетях, на сайте академии и в медиаполе. Отдельный результат — рост цитируемости собственных каналов СКГА.</a:t>
            </a:r>
            <a:endParaRPr lang="en-US" sz="1333" b="1" dirty="0">
              <a:solidFill>
                <a:schemeClr val="accent1">
                  <a:lumMod val="50000"/>
                </a:schemeClr>
              </a:solidFill>
              <a:latin typeface="Arial Narrow" panose="020B0606020202030204" pitchFamily="34" charset="0"/>
              <a:ea typeface="SimSun-ExtG" panose="02010609060101010101" pitchFamily="49" charset="-122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9052560" y="2130552"/>
            <a:ext cx="214884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algn="ctr"/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Фото 1</a:t>
            </a:r>
            <a:endParaRPr lang="en-US" dirty="0"/>
          </a:p>
        </p:txBody>
      </p:sp>
      <p:pic>
        <p:nvPicPr>
          <p:cNvPr id="80" name="Рисунок 7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842" y="714356"/>
            <a:ext cx="2168118" cy="2952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879" y="2428869"/>
            <a:ext cx="2160250" cy="2100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6" name="Рисунок 8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399" y="3864292"/>
            <a:ext cx="2171701" cy="2847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" name="Рисунок 8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11"/>
          <a:stretch/>
        </p:blipFill>
        <p:spPr>
          <a:xfrm>
            <a:off x="6619879" y="4714884"/>
            <a:ext cx="2194561" cy="1544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9" name="Shape 2"/>
          <p:cNvSpPr/>
          <p:nvPr/>
        </p:nvSpPr>
        <p:spPr>
          <a:xfrm flipV="1">
            <a:off x="621792" y="1389888"/>
            <a:ext cx="7289756" cy="5590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grpSp>
        <p:nvGrpSpPr>
          <p:cNvPr id="90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91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38911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 flipV="1">
            <a:off x="621792" y="1333988"/>
            <a:ext cx="6419088" cy="5590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07922" y="767060"/>
            <a:ext cx="11183112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Медийная активность: позиции СКГА в рейтинге вузов Минобрнауки России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" y="1609344"/>
            <a:ext cx="1298448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1636776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Показатель</a:t>
            </a:r>
            <a:endParaRPr lang="en-US" sz="733" dirty="0"/>
          </a:p>
        </p:txBody>
      </p:sp>
      <p:sp>
        <p:nvSpPr>
          <p:cNvPr id="9" name="Shape 7"/>
          <p:cNvSpPr/>
          <p:nvPr/>
        </p:nvSpPr>
        <p:spPr>
          <a:xfrm>
            <a:off x="1920241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956817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06.25</a:t>
            </a:r>
            <a:endParaRPr lang="en-US" sz="733" dirty="0"/>
          </a:p>
        </p:txBody>
      </p:sp>
      <p:sp>
        <p:nvSpPr>
          <p:cNvPr id="11" name="Shape 9"/>
          <p:cNvSpPr/>
          <p:nvPr/>
        </p:nvSpPr>
        <p:spPr>
          <a:xfrm>
            <a:off x="2525574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562150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07.25</a:t>
            </a:r>
            <a:endParaRPr lang="en-US" sz="1067" dirty="0"/>
          </a:p>
        </p:txBody>
      </p:sp>
      <p:sp>
        <p:nvSpPr>
          <p:cNvPr id="13" name="Shape 11"/>
          <p:cNvSpPr/>
          <p:nvPr/>
        </p:nvSpPr>
        <p:spPr>
          <a:xfrm>
            <a:off x="3130907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67483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08.25</a:t>
            </a:r>
            <a:endParaRPr lang="en-US" sz="1067" dirty="0"/>
          </a:p>
        </p:txBody>
      </p:sp>
      <p:sp>
        <p:nvSpPr>
          <p:cNvPr id="15" name="Shape 13"/>
          <p:cNvSpPr/>
          <p:nvPr/>
        </p:nvSpPr>
        <p:spPr>
          <a:xfrm>
            <a:off x="3736239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72815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09.25</a:t>
            </a:r>
            <a:endParaRPr lang="en-US" sz="733" dirty="0"/>
          </a:p>
        </p:txBody>
      </p:sp>
      <p:sp>
        <p:nvSpPr>
          <p:cNvPr id="17" name="Shape 15"/>
          <p:cNvSpPr/>
          <p:nvPr/>
        </p:nvSpPr>
        <p:spPr>
          <a:xfrm>
            <a:off x="4341572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78148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10.25</a:t>
            </a:r>
            <a:endParaRPr lang="en-US" sz="1067" dirty="0"/>
          </a:p>
        </p:txBody>
      </p:sp>
      <p:sp>
        <p:nvSpPr>
          <p:cNvPr id="19" name="Shape 17"/>
          <p:cNvSpPr/>
          <p:nvPr/>
        </p:nvSpPr>
        <p:spPr>
          <a:xfrm>
            <a:off x="4946905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83481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11.25</a:t>
            </a:r>
            <a:endParaRPr lang="en-US" sz="733" dirty="0"/>
          </a:p>
        </p:txBody>
      </p:sp>
      <p:sp>
        <p:nvSpPr>
          <p:cNvPr id="21" name="Shape 19"/>
          <p:cNvSpPr/>
          <p:nvPr/>
        </p:nvSpPr>
        <p:spPr>
          <a:xfrm>
            <a:off x="5552238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88814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12.25</a:t>
            </a:r>
            <a:endParaRPr lang="en-US" sz="733" dirty="0"/>
          </a:p>
        </p:txBody>
      </p:sp>
      <p:sp>
        <p:nvSpPr>
          <p:cNvPr id="23" name="Shape 21"/>
          <p:cNvSpPr/>
          <p:nvPr/>
        </p:nvSpPr>
        <p:spPr>
          <a:xfrm>
            <a:off x="6157571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94147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01.26</a:t>
            </a:r>
            <a:endParaRPr lang="en-US" sz="1067" dirty="0"/>
          </a:p>
        </p:txBody>
      </p:sp>
      <p:sp>
        <p:nvSpPr>
          <p:cNvPr id="25" name="Shape 23"/>
          <p:cNvSpPr/>
          <p:nvPr/>
        </p:nvSpPr>
        <p:spPr>
          <a:xfrm>
            <a:off x="6762903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99479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02.26</a:t>
            </a:r>
            <a:endParaRPr lang="en-US" sz="1067" dirty="0"/>
          </a:p>
        </p:txBody>
      </p:sp>
      <p:sp>
        <p:nvSpPr>
          <p:cNvPr id="27" name="Shape 25"/>
          <p:cNvSpPr/>
          <p:nvPr/>
        </p:nvSpPr>
        <p:spPr>
          <a:xfrm>
            <a:off x="7368236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404812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03.26</a:t>
            </a:r>
            <a:endParaRPr lang="en-US" sz="733" dirty="0"/>
          </a:p>
        </p:txBody>
      </p:sp>
      <p:sp>
        <p:nvSpPr>
          <p:cNvPr id="29" name="Shape 27"/>
          <p:cNvSpPr/>
          <p:nvPr/>
        </p:nvSpPr>
        <p:spPr>
          <a:xfrm>
            <a:off x="7973569" y="1609344"/>
            <a:ext cx="605333" cy="398678"/>
          </a:xfrm>
          <a:prstGeom prst="rect">
            <a:avLst/>
          </a:prstGeom>
          <a:solidFill>
            <a:srgbClr val="8B1E2D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10145" y="1636776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04.26</a:t>
            </a:r>
            <a:endParaRPr lang="en-US" sz="733" dirty="0"/>
          </a:p>
        </p:txBody>
      </p:sp>
      <p:sp>
        <p:nvSpPr>
          <p:cNvPr id="31" name="Shape 29"/>
          <p:cNvSpPr/>
          <p:nvPr/>
        </p:nvSpPr>
        <p:spPr>
          <a:xfrm>
            <a:off x="621792" y="2008022"/>
            <a:ext cx="1298448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58368" y="2035454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Сводный</a:t>
            </a:r>
            <a:endParaRPr lang="en-US" sz="1067" dirty="0"/>
          </a:p>
        </p:txBody>
      </p:sp>
      <p:sp>
        <p:nvSpPr>
          <p:cNvPr id="33" name="Shape 31"/>
          <p:cNvSpPr/>
          <p:nvPr/>
        </p:nvSpPr>
        <p:spPr>
          <a:xfrm>
            <a:off x="1920241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956817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167</a:t>
            </a:r>
            <a:endParaRPr lang="en-US" sz="1067" dirty="0"/>
          </a:p>
        </p:txBody>
      </p:sp>
      <p:sp>
        <p:nvSpPr>
          <p:cNvPr id="35" name="Shape 33"/>
          <p:cNvSpPr/>
          <p:nvPr/>
        </p:nvSpPr>
        <p:spPr>
          <a:xfrm>
            <a:off x="2525574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562150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159</a:t>
            </a:r>
            <a:endParaRPr lang="en-US" sz="1067" dirty="0"/>
          </a:p>
        </p:txBody>
      </p:sp>
      <p:sp>
        <p:nvSpPr>
          <p:cNvPr id="37" name="Shape 35"/>
          <p:cNvSpPr/>
          <p:nvPr/>
        </p:nvSpPr>
        <p:spPr>
          <a:xfrm>
            <a:off x="3130907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167483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140</a:t>
            </a:r>
            <a:endParaRPr lang="en-US" sz="1067" dirty="0"/>
          </a:p>
        </p:txBody>
      </p:sp>
      <p:sp>
        <p:nvSpPr>
          <p:cNvPr id="39" name="Shape 37"/>
          <p:cNvSpPr/>
          <p:nvPr/>
        </p:nvSpPr>
        <p:spPr>
          <a:xfrm>
            <a:off x="3736239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772815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156</a:t>
            </a:r>
            <a:endParaRPr lang="en-US" sz="667" dirty="0"/>
          </a:p>
        </p:txBody>
      </p:sp>
      <p:sp>
        <p:nvSpPr>
          <p:cNvPr id="41" name="Shape 39"/>
          <p:cNvSpPr/>
          <p:nvPr/>
        </p:nvSpPr>
        <p:spPr>
          <a:xfrm>
            <a:off x="4341572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378148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166</a:t>
            </a:r>
            <a:endParaRPr lang="en-US" sz="667" dirty="0"/>
          </a:p>
        </p:txBody>
      </p:sp>
      <p:sp>
        <p:nvSpPr>
          <p:cNvPr id="43" name="Shape 41"/>
          <p:cNvSpPr/>
          <p:nvPr/>
        </p:nvSpPr>
        <p:spPr>
          <a:xfrm>
            <a:off x="4946905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983481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148</a:t>
            </a:r>
            <a:endParaRPr lang="en-US" sz="1067" dirty="0"/>
          </a:p>
        </p:txBody>
      </p:sp>
      <p:sp>
        <p:nvSpPr>
          <p:cNvPr id="45" name="Shape 43"/>
          <p:cNvSpPr/>
          <p:nvPr/>
        </p:nvSpPr>
        <p:spPr>
          <a:xfrm>
            <a:off x="5552238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588814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134</a:t>
            </a:r>
            <a:endParaRPr lang="en-US" sz="667" dirty="0"/>
          </a:p>
        </p:txBody>
      </p:sp>
      <p:sp>
        <p:nvSpPr>
          <p:cNvPr id="47" name="Shape 45"/>
          <p:cNvSpPr/>
          <p:nvPr/>
        </p:nvSpPr>
        <p:spPr>
          <a:xfrm>
            <a:off x="6157571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194147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30</a:t>
            </a:r>
            <a:endParaRPr lang="en-US" sz="667" dirty="0"/>
          </a:p>
        </p:txBody>
      </p:sp>
      <p:sp>
        <p:nvSpPr>
          <p:cNvPr id="49" name="Shape 47"/>
          <p:cNvSpPr/>
          <p:nvPr/>
        </p:nvSpPr>
        <p:spPr>
          <a:xfrm>
            <a:off x="6762903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799479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51</a:t>
            </a:r>
            <a:endParaRPr lang="en-US" sz="1067" dirty="0"/>
          </a:p>
        </p:txBody>
      </p:sp>
      <p:sp>
        <p:nvSpPr>
          <p:cNvPr id="51" name="Shape 49"/>
          <p:cNvSpPr/>
          <p:nvPr/>
        </p:nvSpPr>
        <p:spPr>
          <a:xfrm>
            <a:off x="7368236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404812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sz="667" dirty="0"/>
          </a:p>
        </p:txBody>
      </p:sp>
      <p:sp>
        <p:nvSpPr>
          <p:cNvPr id="53" name="Shape 51"/>
          <p:cNvSpPr/>
          <p:nvPr/>
        </p:nvSpPr>
        <p:spPr>
          <a:xfrm>
            <a:off x="7973569" y="2008022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8010145" y="203545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42</a:t>
            </a:r>
            <a:endParaRPr lang="en-US" sz="667" dirty="0"/>
          </a:p>
        </p:txBody>
      </p:sp>
      <p:sp>
        <p:nvSpPr>
          <p:cNvPr id="55" name="Shape 53"/>
          <p:cNvSpPr/>
          <p:nvPr/>
        </p:nvSpPr>
        <p:spPr>
          <a:xfrm>
            <a:off x="621792" y="2406702"/>
            <a:ext cx="1298448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58368" y="2434134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Соцсети</a:t>
            </a:r>
            <a:endParaRPr lang="en-US" sz="1067" dirty="0"/>
          </a:p>
        </p:txBody>
      </p:sp>
      <p:sp>
        <p:nvSpPr>
          <p:cNvPr id="57" name="Shape 55"/>
          <p:cNvSpPr/>
          <p:nvPr/>
        </p:nvSpPr>
        <p:spPr>
          <a:xfrm>
            <a:off x="1920241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956817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136</a:t>
            </a:r>
            <a:endParaRPr lang="en-US" sz="1067" dirty="0"/>
          </a:p>
        </p:txBody>
      </p:sp>
      <p:sp>
        <p:nvSpPr>
          <p:cNvPr id="59" name="Shape 57"/>
          <p:cNvSpPr/>
          <p:nvPr/>
        </p:nvSpPr>
        <p:spPr>
          <a:xfrm>
            <a:off x="2525574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2562150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800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144</a:t>
            </a:r>
            <a:endParaRPr lang="en-US" sz="800" dirty="0"/>
          </a:p>
        </p:txBody>
      </p:sp>
      <p:sp>
        <p:nvSpPr>
          <p:cNvPr id="61" name="Shape 59"/>
          <p:cNvSpPr/>
          <p:nvPr/>
        </p:nvSpPr>
        <p:spPr>
          <a:xfrm>
            <a:off x="3130907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3167483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124</a:t>
            </a:r>
            <a:endParaRPr lang="en-US" sz="1067" dirty="0"/>
          </a:p>
        </p:txBody>
      </p:sp>
      <p:sp>
        <p:nvSpPr>
          <p:cNvPr id="63" name="Shape 61"/>
          <p:cNvSpPr/>
          <p:nvPr/>
        </p:nvSpPr>
        <p:spPr>
          <a:xfrm>
            <a:off x="3736239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772815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117</a:t>
            </a:r>
            <a:endParaRPr lang="en-US" sz="1067" dirty="0"/>
          </a:p>
        </p:txBody>
      </p:sp>
      <p:sp>
        <p:nvSpPr>
          <p:cNvPr id="65" name="Shape 63"/>
          <p:cNvSpPr/>
          <p:nvPr/>
        </p:nvSpPr>
        <p:spPr>
          <a:xfrm>
            <a:off x="4341572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378148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147</a:t>
            </a:r>
            <a:endParaRPr lang="en-US" sz="667" dirty="0"/>
          </a:p>
        </p:txBody>
      </p:sp>
      <p:sp>
        <p:nvSpPr>
          <p:cNvPr id="67" name="Shape 65"/>
          <p:cNvSpPr/>
          <p:nvPr/>
        </p:nvSpPr>
        <p:spPr>
          <a:xfrm>
            <a:off x="4946905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983481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121</a:t>
            </a:r>
            <a:endParaRPr lang="en-US" sz="1067" dirty="0"/>
          </a:p>
        </p:txBody>
      </p:sp>
      <p:sp>
        <p:nvSpPr>
          <p:cNvPr id="69" name="Shape 67"/>
          <p:cNvSpPr/>
          <p:nvPr/>
        </p:nvSpPr>
        <p:spPr>
          <a:xfrm>
            <a:off x="5552238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5588814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88</a:t>
            </a:r>
            <a:endParaRPr lang="en-US" sz="667" dirty="0"/>
          </a:p>
        </p:txBody>
      </p:sp>
      <p:sp>
        <p:nvSpPr>
          <p:cNvPr id="71" name="Shape 69"/>
          <p:cNvSpPr/>
          <p:nvPr/>
        </p:nvSpPr>
        <p:spPr>
          <a:xfrm>
            <a:off x="6157571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6194147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ru-RU" sz="1067" dirty="0">
                <a:solidFill>
                  <a:srgbClr val="111111"/>
                </a:solidFill>
                <a:latin typeface="Times New Roman" pitchFamily="34" charset="0"/>
                <a:cs typeface="Times New Roman" pitchFamily="34" charset="-120"/>
              </a:rPr>
              <a:t>1</a:t>
            </a:r>
            <a:endParaRPr lang="en-US" sz="1067" dirty="0"/>
          </a:p>
        </p:txBody>
      </p:sp>
      <p:sp>
        <p:nvSpPr>
          <p:cNvPr id="73" name="Shape 71"/>
          <p:cNvSpPr/>
          <p:nvPr/>
        </p:nvSpPr>
        <p:spPr>
          <a:xfrm>
            <a:off x="6762903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6799479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en-US" sz="667" dirty="0"/>
          </a:p>
        </p:txBody>
      </p:sp>
      <p:sp>
        <p:nvSpPr>
          <p:cNvPr id="75" name="Shape 73"/>
          <p:cNvSpPr/>
          <p:nvPr/>
        </p:nvSpPr>
        <p:spPr>
          <a:xfrm>
            <a:off x="7368236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7404812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en-US" sz="667" dirty="0"/>
          </a:p>
        </p:txBody>
      </p:sp>
      <p:sp>
        <p:nvSpPr>
          <p:cNvPr id="77" name="Shape 75"/>
          <p:cNvSpPr/>
          <p:nvPr/>
        </p:nvSpPr>
        <p:spPr>
          <a:xfrm>
            <a:off x="7973569" y="2406702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010145" y="2434134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</a:t>
            </a:r>
            <a:endParaRPr lang="en-US" sz="1067" dirty="0"/>
          </a:p>
        </p:txBody>
      </p:sp>
      <p:sp>
        <p:nvSpPr>
          <p:cNvPr id="79" name="Shape 77"/>
          <p:cNvSpPr/>
          <p:nvPr/>
        </p:nvSpPr>
        <p:spPr>
          <a:xfrm>
            <a:off x="621792" y="2805380"/>
            <a:ext cx="1298448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658368" y="2832812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МАХ</a:t>
            </a:r>
            <a:endParaRPr lang="en-US" sz="1067" dirty="0"/>
          </a:p>
        </p:txBody>
      </p:sp>
      <p:sp>
        <p:nvSpPr>
          <p:cNvPr id="81" name="Shape 79"/>
          <p:cNvSpPr/>
          <p:nvPr/>
        </p:nvSpPr>
        <p:spPr>
          <a:xfrm>
            <a:off x="1920241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1956817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3" name="Shape 81"/>
          <p:cNvSpPr/>
          <p:nvPr/>
        </p:nvSpPr>
        <p:spPr>
          <a:xfrm>
            <a:off x="2525574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2562150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5" name="Shape 83"/>
          <p:cNvSpPr/>
          <p:nvPr/>
        </p:nvSpPr>
        <p:spPr>
          <a:xfrm>
            <a:off x="3130907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3167483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7" name="Shape 85"/>
          <p:cNvSpPr/>
          <p:nvPr/>
        </p:nvSpPr>
        <p:spPr>
          <a:xfrm>
            <a:off x="3736239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3772815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89" name="Shape 87"/>
          <p:cNvSpPr/>
          <p:nvPr/>
        </p:nvSpPr>
        <p:spPr>
          <a:xfrm>
            <a:off x="4341572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4378148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91" name="Shape 89"/>
          <p:cNvSpPr/>
          <p:nvPr/>
        </p:nvSpPr>
        <p:spPr>
          <a:xfrm>
            <a:off x="4946905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4983481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93" name="Shape 91"/>
          <p:cNvSpPr/>
          <p:nvPr/>
        </p:nvSpPr>
        <p:spPr>
          <a:xfrm>
            <a:off x="5552238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5588814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6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</a:t>
            </a:r>
            <a:endParaRPr lang="en-US" sz="667" dirty="0"/>
          </a:p>
        </p:txBody>
      </p:sp>
      <p:sp>
        <p:nvSpPr>
          <p:cNvPr id="95" name="Shape 93"/>
          <p:cNvSpPr/>
          <p:nvPr/>
        </p:nvSpPr>
        <p:spPr>
          <a:xfrm>
            <a:off x="6157571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6194147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067" dirty="0"/>
          </a:p>
        </p:txBody>
      </p:sp>
      <p:sp>
        <p:nvSpPr>
          <p:cNvPr id="97" name="Shape 95"/>
          <p:cNvSpPr/>
          <p:nvPr/>
        </p:nvSpPr>
        <p:spPr>
          <a:xfrm>
            <a:off x="6762903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6799479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067" dirty="0"/>
          </a:p>
        </p:txBody>
      </p:sp>
      <p:sp>
        <p:nvSpPr>
          <p:cNvPr id="99" name="Shape 97"/>
          <p:cNvSpPr/>
          <p:nvPr/>
        </p:nvSpPr>
        <p:spPr>
          <a:xfrm>
            <a:off x="7368236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7404812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endParaRPr lang="en-US" sz="667" dirty="0"/>
          </a:p>
        </p:txBody>
      </p:sp>
      <p:sp>
        <p:nvSpPr>
          <p:cNvPr id="101" name="Shape 99"/>
          <p:cNvSpPr/>
          <p:nvPr/>
        </p:nvSpPr>
        <p:spPr>
          <a:xfrm>
            <a:off x="7973569" y="2805380"/>
            <a:ext cx="605333" cy="398678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8010145" y="2832812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14</a:t>
            </a:r>
            <a:endParaRPr lang="en-US" sz="667" dirty="0"/>
          </a:p>
        </p:txBody>
      </p:sp>
      <p:sp>
        <p:nvSpPr>
          <p:cNvPr id="103" name="Shape 101"/>
          <p:cNvSpPr/>
          <p:nvPr/>
        </p:nvSpPr>
        <p:spPr>
          <a:xfrm>
            <a:off x="621792" y="3204058"/>
            <a:ext cx="1298448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658368" y="3231490"/>
            <a:ext cx="1225296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Телеграм</a:t>
            </a:r>
            <a:endParaRPr lang="en-US" sz="1067" dirty="0"/>
          </a:p>
        </p:txBody>
      </p:sp>
      <p:sp>
        <p:nvSpPr>
          <p:cNvPr id="105" name="Shape 103"/>
          <p:cNvSpPr/>
          <p:nvPr/>
        </p:nvSpPr>
        <p:spPr>
          <a:xfrm>
            <a:off x="1920241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1956817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51</a:t>
            </a:r>
            <a:endParaRPr lang="en-US" sz="667" dirty="0"/>
          </a:p>
        </p:txBody>
      </p:sp>
      <p:sp>
        <p:nvSpPr>
          <p:cNvPr id="107" name="Shape 105"/>
          <p:cNvSpPr/>
          <p:nvPr/>
        </p:nvSpPr>
        <p:spPr>
          <a:xfrm>
            <a:off x="2525574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2562150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70</a:t>
            </a:r>
            <a:endParaRPr lang="en-US" sz="667" dirty="0"/>
          </a:p>
        </p:txBody>
      </p:sp>
      <p:sp>
        <p:nvSpPr>
          <p:cNvPr id="109" name="Shape 107"/>
          <p:cNvSpPr/>
          <p:nvPr/>
        </p:nvSpPr>
        <p:spPr>
          <a:xfrm>
            <a:off x="3130907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3167483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64</a:t>
            </a:r>
            <a:endParaRPr lang="en-US" sz="667" dirty="0"/>
          </a:p>
        </p:txBody>
      </p:sp>
      <p:sp>
        <p:nvSpPr>
          <p:cNvPr id="111" name="Shape 109"/>
          <p:cNvSpPr/>
          <p:nvPr/>
        </p:nvSpPr>
        <p:spPr>
          <a:xfrm>
            <a:off x="3736239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3772815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65</a:t>
            </a:r>
            <a:endParaRPr lang="en-US" sz="667" dirty="0"/>
          </a:p>
        </p:txBody>
      </p:sp>
      <p:sp>
        <p:nvSpPr>
          <p:cNvPr id="113" name="Shape 111"/>
          <p:cNvSpPr/>
          <p:nvPr/>
        </p:nvSpPr>
        <p:spPr>
          <a:xfrm>
            <a:off x="4341572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4378148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86</a:t>
            </a:r>
            <a:endParaRPr lang="en-US" sz="667" dirty="0"/>
          </a:p>
        </p:txBody>
      </p:sp>
      <p:sp>
        <p:nvSpPr>
          <p:cNvPr id="115" name="Shape 113"/>
          <p:cNvSpPr/>
          <p:nvPr/>
        </p:nvSpPr>
        <p:spPr>
          <a:xfrm>
            <a:off x="4946905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4983481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50</a:t>
            </a:r>
            <a:endParaRPr lang="en-US" sz="667" dirty="0"/>
          </a:p>
        </p:txBody>
      </p:sp>
      <p:sp>
        <p:nvSpPr>
          <p:cNvPr id="117" name="Shape 115"/>
          <p:cNvSpPr/>
          <p:nvPr/>
        </p:nvSpPr>
        <p:spPr>
          <a:xfrm>
            <a:off x="5552238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5588814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27</a:t>
            </a:r>
            <a:endParaRPr lang="en-US" sz="1067" dirty="0"/>
          </a:p>
        </p:txBody>
      </p:sp>
      <p:sp>
        <p:nvSpPr>
          <p:cNvPr id="119" name="Shape 117"/>
          <p:cNvSpPr/>
          <p:nvPr/>
        </p:nvSpPr>
        <p:spPr>
          <a:xfrm>
            <a:off x="6157571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6194147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en-US" sz="1067" dirty="0"/>
          </a:p>
        </p:txBody>
      </p:sp>
      <p:sp>
        <p:nvSpPr>
          <p:cNvPr id="121" name="Shape 119"/>
          <p:cNvSpPr/>
          <p:nvPr/>
        </p:nvSpPr>
        <p:spPr>
          <a:xfrm>
            <a:off x="6762903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6799479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</a:t>
            </a:r>
            <a:endParaRPr lang="en-US" sz="667" dirty="0"/>
          </a:p>
        </p:txBody>
      </p:sp>
      <p:sp>
        <p:nvSpPr>
          <p:cNvPr id="123" name="Shape 121"/>
          <p:cNvSpPr/>
          <p:nvPr/>
        </p:nvSpPr>
        <p:spPr>
          <a:xfrm>
            <a:off x="7368236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7404812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10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en-US" sz="667" dirty="0"/>
          </a:p>
        </p:txBody>
      </p:sp>
      <p:sp>
        <p:nvSpPr>
          <p:cNvPr id="125" name="Shape 123"/>
          <p:cNvSpPr/>
          <p:nvPr/>
        </p:nvSpPr>
        <p:spPr>
          <a:xfrm>
            <a:off x="7973569" y="3204058"/>
            <a:ext cx="605333" cy="398678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8010145" y="3231490"/>
            <a:ext cx="532181" cy="34381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sz="667" dirty="0"/>
          </a:p>
        </p:txBody>
      </p:sp>
      <p:sp>
        <p:nvSpPr>
          <p:cNvPr id="127" name="Shape 125"/>
          <p:cNvSpPr/>
          <p:nvPr/>
        </p:nvSpPr>
        <p:spPr>
          <a:xfrm>
            <a:off x="777240" y="4069080"/>
            <a:ext cx="754380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777240" y="3785616"/>
            <a:ext cx="754380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067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Динамика </a:t>
            </a:r>
            <a:r>
              <a:rPr lang="en-US" sz="1067" b="1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сводного</a:t>
            </a:r>
            <a:r>
              <a:rPr lang="en-US" sz="1067" b="1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1067" b="1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рейтинга</a:t>
            </a:r>
            <a:endParaRPr lang="en-US" sz="1067" dirty="0"/>
          </a:p>
        </p:txBody>
      </p:sp>
      <p:sp>
        <p:nvSpPr>
          <p:cNvPr id="129" name="Shape 127"/>
          <p:cNvSpPr/>
          <p:nvPr/>
        </p:nvSpPr>
        <p:spPr>
          <a:xfrm>
            <a:off x="1033272" y="4853012"/>
            <a:ext cx="615142" cy="212765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1672522" y="4820896"/>
            <a:ext cx="615142" cy="244881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2311769" y="4744622"/>
            <a:ext cx="615142" cy="321155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2951018" y="4808852"/>
            <a:ext cx="615142" cy="256924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3590268" y="4848996"/>
            <a:ext cx="615142" cy="21678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4229516" y="4776736"/>
            <a:ext cx="615142" cy="28904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4868764" y="4720534"/>
            <a:ext cx="615142" cy="345242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5508014" y="4303034"/>
            <a:ext cx="615142" cy="762743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6147262" y="4387336"/>
            <a:ext cx="615142" cy="67844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6786512" y="4242816"/>
            <a:ext cx="615142" cy="82296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7425760" y="4351206"/>
            <a:ext cx="615142" cy="714570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sp>
        <p:nvSpPr>
          <p:cNvPr id="140" name="Text 138"/>
          <p:cNvSpPr/>
          <p:nvPr/>
        </p:nvSpPr>
        <p:spPr>
          <a:xfrm>
            <a:off x="978408" y="5166360"/>
            <a:ext cx="68580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667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июнь 2025</a:t>
            </a:r>
            <a:endParaRPr lang="en-US" sz="667" dirty="0"/>
          </a:p>
        </p:txBody>
      </p:sp>
      <p:sp>
        <p:nvSpPr>
          <p:cNvPr id="141" name="Text 139"/>
          <p:cNvSpPr/>
          <p:nvPr/>
        </p:nvSpPr>
        <p:spPr>
          <a:xfrm>
            <a:off x="7479792" y="5166360"/>
            <a:ext cx="777240" cy="1280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/>
            <a:r>
              <a:rPr lang="en-US" sz="667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апрель 2026</a:t>
            </a:r>
            <a:endParaRPr lang="en-US" sz="667" dirty="0"/>
          </a:p>
        </p:txBody>
      </p:sp>
      <p:sp>
        <p:nvSpPr>
          <p:cNvPr id="142" name="Text 140"/>
          <p:cNvSpPr/>
          <p:nvPr/>
        </p:nvSpPr>
        <p:spPr>
          <a:xfrm>
            <a:off x="7040880" y="3813048"/>
            <a:ext cx="1097280" cy="1463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7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 место — март 2026</a:t>
            </a:r>
            <a:endParaRPr lang="en-US" sz="733" dirty="0"/>
          </a:p>
        </p:txBody>
      </p:sp>
      <p:sp>
        <p:nvSpPr>
          <p:cNvPr id="143" name="Shape 141"/>
          <p:cNvSpPr/>
          <p:nvPr/>
        </p:nvSpPr>
        <p:spPr>
          <a:xfrm>
            <a:off x="8887968" y="1609344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8961120" y="1655064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en-US" dirty="0"/>
          </a:p>
        </p:txBody>
      </p:sp>
      <p:sp>
        <p:nvSpPr>
          <p:cNvPr id="145" name="Text 143"/>
          <p:cNvSpPr/>
          <p:nvPr/>
        </p:nvSpPr>
        <p:spPr>
          <a:xfrm>
            <a:off x="8961120" y="1929384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сводный рейтинг, март</a:t>
            </a:r>
            <a:endParaRPr lang="en-US" sz="933" dirty="0"/>
          </a:p>
        </p:txBody>
      </p:sp>
      <p:sp>
        <p:nvSpPr>
          <p:cNvPr id="146" name="Shape 144"/>
          <p:cNvSpPr/>
          <p:nvPr/>
        </p:nvSpPr>
        <p:spPr>
          <a:xfrm>
            <a:off x="10360152" y="1609344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7" name="Text 145"/>
          <p:cNvSpPr/>
          <p:nvPr/>
        </p:nvSpPr>
        <p:spPr>
          <a:xfrm>
            <a:off x="10433304" y="1655064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ru-RU" sz="17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sz="1733" b="1" dirty="0">
              <a:solidFill>
                <a:srgbClr val="8B1E2D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</p:txBody>
      </p:sp>
      <p:sp>
        <p:nvSpPr>
          <p:cNvPr id="148" name="Text 146"/>
          <p:cNvSpPr/>
          <p:nvPr/>
        </p:nvSpPr>
        <p:spPr>
          <a:xfrm>
            <a:off x="10433304" y="1929384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соцсети, январь</a:t>
            </a:r>
            <a:endParaRPr lang="en-US" sz="933" dirty="0"/>
          </a:p>
        </p:txBody>
      </p:sp>
      <p:sp>
        <p:nvSpPr>
          <p:cNvPr id="149" name="Shape 147"/>
          <p:cNvSpPr/>
          <p:nvPr/>
        </p:nvSpPr>
        <p:spPr>
          <a:xfrm>
            <a:off x="8887968" y="2331720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8961120" y="2377440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en-US" dirty="0"/>
          </a:p>
        </p:txBody>
      </p:sp>
      <p:sp>
        <p:nvSpPr>
          <p:cNvPr id="151" name="Text 149"/>
          <p:cNvSpPr/>
          <p:nvPr/>
        </p:nvSpPr>
        <p:spPr>
          <a:xfrm>
            <a:off x="8961120" y="2651760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МАХ, январь–февраль</a:t>
            </a:r>
            <a:endParaRPr lang="en-US" sz="933" dirty="0"/>
          </a:p>
        </p:txBody>
      </p:sp>
      <p:sp>
        <p:nvSpPr>
          <p:cNvPr id="152" name="Shape 150"/>
          <p:cNvSpPr/>
          <p:nvPr/>
        </p:nvSpPr>
        <p:spPr>
          <a:xfrm>
            <a:off x="10360152" y="2331720"/>
            <a:ext cx="1298448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3" name="Text 151"/>
          <p:cNvSpPr/>
          <p:nvPr/>
        </p:nvSpPr>
        <p:spPr>
          <a:xfrm>
            <a:off x="10433304" y="2377440"/>
            <a:ext cx="1152144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en-US" dirty="0"/>
          </a:p>
        </p:txBody>
      </p:sp>
      <p:sp>
        <p:nvSpPr>
          <p:cNvPr id="154" name="Text 152"/>
          <p:cNvSpPr/>
          <p:nvPr/>
        </p:nvSpPr>
        <p:spPr>
          <a:xfrm>
            <a:off x="10433304" y="2651760"/>
            <a:ext cx="1152144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Телеграм, апрель</a:t>
            </a:r>
            <a:endParaRPr lang="en-US" sz="933" dirty="0"/>
          </a:p>
        </p:txBody>
      </p:sp>
      <p:sp>
        <p:nvSpPr>
          <p:cNvPr id="155" name="Text 153"/>
          <p:cNvSpPr/>
          <p:nvPr/>
        </p:nvSpPr>
        <p:spPr>
          <a:xfrm>
            <a:off x="777240" y="5484374"/>
            <a:ext cx="7594348" cy="1143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Ключевой вывод: в первых месяцах 2026 года СКГА заметно усилила позиции. В январе, марте и апреле академия вошла в ТОП-50 по стране в сводном рейтинге, а по социальным сетям стабильно удерживала позиции в числе лидеров.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59" name="Text 157"/>
          <p:cNvSpPr/>
          <p:nvPr/>
        </p:nvSpPr>
        <p:spPr>
          <a:xfrm>
            <a:off x="10405872" y="5074920"/>
            <a:ext cx="1207008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algn="ctr"/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Фото</a:t>
            </a:r>
            <a:endParaRPr lang="en-US" dirty="0"/>
          </a:p>
        </p:txBody>
      </p:sp>
      <p:pic>
        <p:nvPicPr>
          <p:cNvPr id="160" name="Рисунок 1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895" y="3047997"/>
            <a:ext cx="1629683" cy="2037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1" name="Рисунок 1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76" y="4381507"/>
            <a:ext cx="1643034" cy="20694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64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65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50319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238084" y="643330"/>
            <a:ext cx="10656253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Региональная площадка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студенческого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медиацентра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" pitchFamily="34" charset="-122"/>
              <a:cs typeface="Times New Roman" pitchFamily="34" charset="-120"/>
            </a:endParaRPr>
          </a:p>
          <a:p>
            <a:pPr algn="ctr"/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Минобрнауки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России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 pitchFamily="34" charset="-122"/>
                <a:cs typeface="Times New Roman" pitchFamily="34" charset="-120"/>
              </a:rPr>
              <a:t> в КЧР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21792" y="1572768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4944" y="1618488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20+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94944" y="1892808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студенческих СМИ региона</a:t>
            </a:r>
            <a:endParaRPr lang="en-US" sz="933" dirty="0"/>
          </a:p>
        </p:txBody>
      </p:sp>
      <p:sp>
        <p:nvSpPr>
          <p:cNvPr id="10" name="Shape 8"/>
          <p:cNvSpPr/>
          <p:nvPr/>
        </p:nvSpPr>
        <p:spPr>
          <a:xfrm>
            <a:off x="2487168" y="1572768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560320" y="1618488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50+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560320" y="1892808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участников из СКГА и КЧГУ</a:t>
            </a:r>
            <a:endParaRPr lang="en-US" sz="933" dirty="0"/>
          </a:p>
        </p:txBody>
      </p:sp>
      <p:sp>
        <p:nvSpPr>
          <p:cNvPr id="13" name="Shape 11"/>
          <p:cNvSpPr/>
          <p:nvPr/>
        </p:nvSpPr>
        <p:spPr>
          <a:xfrm>
            <a:off x="4352544" y="1572768"/>
            <a:ext cx="1691640" cy="585216"/>
          </a:xfrm>
          <a:prstGeom prst="rect">
            <a:avLst/>
          </a:prstGeom>
          <a:solidFill>
            <a:srgbClr val="F8EE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25696" y="1618488"/>
            <a:ext cx="154533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algn="ctr"/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2025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425696" y="1892808"/>
            <a:ext cx="1545336" cy="1920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/>
            <a:r>
              <a:rPr lang="en-US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год запуска площадки</a:t>
            </a:r>
            <a:endParaRPr lang="en-US" sz="933" dirty="0"/>
          </a:p>
        </p:txBody>
      </p:sp>
      <p:sp>
        <p:nvSpPr>
          <p:cNvPr id="16" name="Text 14"/>
          <p:cNvSpPr/>
          <p:nvPr/>
        </p:nvSpPr>
        <p:spPr>
          <a:xfrm>
            <a:off x="6309360" y="1572768"/>
            <a:ext cx="2139696" cy="6949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r>
              <a:rPr lang="en-US" sz="11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Площадка действует на базе СКГА с апреля 2025 года. Большая часть студенческих СМИ региональной площадки функционирует при академии.</a:t>
            </a:r>
            <a:endParaRPr lang="en-US" sz="1133" dirty="0"/>
          </a:p>
        </p:txBody>
      </p:sp>
      <p:sp>
        <p:nvSpPr>
          <p:cNvPr id="18" name="Text 16"/>
          <p:cNvSpPr/>
          <p:nvPr/>
        </p:nvSpPr>
        <p:spPr>
          <a:xfrm>
            <a:off x="8933688" y="1828800"/>
            <a:ext cx="233172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algn="ctr"/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Фото 1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621792" y="2487168"/>
            <a:ext cx="429665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4672" y="2569464"/>
            <a:ext cx="4882896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Крупные федеральные и региональные площадки</a:t>
            </a:r>
            <a:endParaRPr lang="en-US" sz="1333" dirty="0"/>
          </a:p>
        </p:txBody>
      </p:sp>
      <p:sp>
        <p:nvSpPr>
          <p:cNvPr id="23" name="Text 21"/>
          <p:cNvSpPr/>
          <p:nvPr/>
        </p:nvSpPr>
        <p:spPr>
          <a:xfrm>
            <a:off x="761053" y="2907792"/>
            <a:ext cx="4089243" cy="291369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Петербургский международный экономический форум 2025;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Кавказский инвестиционный форум 2025;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III Российско-Белорусском форуме студенческих СМИ «Индустрия медиа»;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Летняя школа журналистики </a:t>
            </a:r>
            <a:r>
              <a:rPr lang="ru-RU" sz="933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Минобрнауки</a:t>
            </a: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России;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Всероссийский студенческий </a:t>
            </a:r>
            <a:r>
              <a:rPr lang="ru-RU" sz="933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медиафорум</a:t>
            </a: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«Сила Алтая»;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 Конгресс молодых ученых;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Северо-Кавказский молодежный туристический форум «Координата» 2025;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Северо-Кавказский форум «Академия добровольчества»;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Премия «</a:t>
            </a:r>
            <a:r>
              <a:rPr lang="ru-RU" sz="933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МедиаЛидер</a:t>
            </a: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2025»;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Премия «ШУМ 2025»;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День республики и 200-летие города Черкесска;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День единого студенчества России — 2026 в Москве;</a:t>
            </a: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endParaRPr lang="ru-RU" sz="933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lnSpc>
                <a:spcPts val="900"/>
              </a:lnSpc>
              <a:buFont typeface="Wingdings" panose="05000000000000000000" pitchFamily="2" charset="2"/>
              <a:buChar char="Ø"/>
            </a:pPr>
            <a:r>
              <a:rPr lang="ru-RU" sz="933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Кавказский инвестиционный форум 2026 (участники молодежного дня).</a:t>
            </a:r>
          </a:p>
        </p:txBody>
      </p:sp>
      <p:sp>
        <p:nvSpPr>
          <p:cNvPr id="24" name="Shape 22"/>
          <p:cNvSpPr/>
          <p:nvPr/>
        </p:nvSpPr>
        <p:spPr>
          <a:xfrm>
            <a:off x="5066118" y="2487168"/>
            <a:ext cx="3629201" cy="3429000"/>
          </a:xfrm>
          <a:prstGeom prst="rect">
            <a:avLst/>
          </a:prstGeom>
          <a:solidFill>
            <a:srgbClr val="F8EEEE"/>
          </a:solidFill>
          <a:ln w="12700">
            <a:solidFill>
              <a:srgbClr val="C9A6A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93878" y="2569464"/>
            <a:ext cx="3309787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33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Значимые результаты</a:t>
            </a:r>
            <a:endParaRPr lang="en-US" sz="1333" dirty="0"/>
          </a:p>
        </p:txBody>
      </p:sp>
      <p:sp>
        <p:nvSpPr>
          <p:cNvPr id="26" name="Text 24"/>
          <p:cNvSpPr/>
          <p:nvPr/>
        </p:nvSpPr>
        <p:spPr>
          <a:xfrm>
            <a:off x="5198365" y="2964702"/>
            <a:ext cx="3469403" cy="276591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Конкурс социальной рекламы, прошедшего в рамках II демографического форума «Сила детства» в Санкт-Петербурге. Победу за лучшую режиссерскую работу одержал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Тимурлан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Саркитов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Всероссийский конкурс «Главное рядом». Победу одержал клип на песню «Конь», автор Евгений Бачурин;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Премия «Общественное признание». Лауреатами премии стали Евгений Бачурин и Альбина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Качиева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Благодарственным письмом за подписью министра науки и высшего образования Российской Федерации Валерия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Фалькова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за эффективную работу СМЦ по КЧР получил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Тимурлан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Саркитов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Конкурс Карачаево-Черкесии «Студент года». В номинации «Медиа года» одержал Евгений Бачурин;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Всероссийский студенческий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медиафорум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«Сила Алтая». Лучшим медиа проектом был признан проект команды Евгения Бачурина;</a:t>
            </a:r>
          </a:p>
          <a:p>
            <a:pPr marL="171459" indent="-171459">
              <a:buFont typeface="Wingdings" panose="05000000000000000000" pitchFamily="2" charset="2"/>
              <a:buChar char="Ø"/>
            </a:pPr>
            <a:endParaRPr lang="ru-RU" sz="867" dirty="0">
              <a:solidFill>
                <a:srgbClr val="111111"/>
              </a:solidFill>
              <a:latin typeface="Times New Roman" pitchFamily="34" charset="0"/>
              <a:ea typeface="Times New Roman" pitchFamily="34" charset="-122"/>
              <a:cs typeface="Times New Roman" pitchFamily="34" charset="-120"/>
            </a:endParaRPr>
          </a:p>
          <a:p>
            <a:pPr marL="171459" indent="-171459">
              <a:buFont typeface="Wingdings" panose="05000000000000000000" pitchFamily="2" charset="2"/>
              <a:buChar char="Ø"/>
            </a:pP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Конкурс прямого эфира «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ШУМные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итоги года». Победитель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Тимурлан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ru-RU" sz="867" dirty="0" err="1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Саркитов</a:t>
            </a:r>
            <a:r>
              <a:rPr lang="ru-RU" sz="867" dirty="0">
                <a:solidFill>
                  <a:srgbClr val="111111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</a:t>
            </a:r>
          </a:p>
        </p:txBody>
      </p:sp>
      <p:sp>
        <p:nvSpPr>
          <p:cNvPr id="29" name="Text 27"/>
          <p:cNvSpPr/>
          <p:nvPr/>
        </p:nvSpPr>
        <p:spPr>
          <a:xfrm>
            <a:off x="621792" y="6163056"/>
            <a:ext cx="10424160" cy="32918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0000" lnSpcReduction="20000"/>
          </a:bodyPr>
          <a:lstStyle/>
          <a:p>
            <a:r>
              <a:rPr lang="en-US" b="1" dirty="0" err="1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Итог</a:t>
            </a:r>
            <a:r>
              <a:rPr lang="ru-RU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</a:t>
            </a:r>
            <a:r>
              <a:rPr lang="en-US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</a:t>
            </a:r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СМЦ по КЧР стал </a:t>
            </a:r>
            <a:r>
              <a:rPr lang="en-US" b="1" dirty="0" err="1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точкой</a:t>
            </a:r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b="1" dirty="0" err="1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сбор</a:t>
            </a:r>
            <a:r>
              <a:rPr lang="ru-RU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</a:t>
            </a:r>
            <a:r>
              <a:rPr lang="en-US" b="1" dirty="0" smtClean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b="1" dirty="0">
                <a:solidFill>
                  <a:srgbClr val="8B1E2D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студенческих медиа региона и усилил представленность СКГА на федеральных молодежных и медийных площадках.</a:t>
            </a:r>
            <a:endParaRPr lang="en-US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146" y="2762246"/>
            <a:ext cx="2370085" cy="1389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9" b="9759"/>
          <a:stretch/>
        </p:blipFill>
        <p:spPr>
          <a:xfrm>
            <a:off x="9001146" y="1142985"/>
            <a:ext cx="2384794" cy="1351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" t="14593" r="-155" b="980"/>
          <a:stretch/>
        </p:blipFill>
        <p:spPr>
          <a:xfrm>
            <a:off x="9001146" y="4381507"/>
            <a:ext cx="2370085" cy="1529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Shape 2"/>
          <p:cNvSpPr/>
          <p:nvPr/>
        </p:nvSpPr>
        <p:spPr>
          <a:xfrm flipV="1">
            <a:off x="621792" y="1333989"/>
            <a:ext cx="7657561" cy="45719"/>
          </a:xfrm>
          <a:prstGeom prst="rect">
            <a:avLst/>
          </a:prstGeom>
          <a:solidFill>
            <a:srgbClr val="8B1E2D"/>
          </a:solidFill>
          <a:ln w="12700">
            <a:solidFill>
              <a:srgbClr val="8B1E2D"/>
            </a:solidFill>
            <a:prstDash val="solid"/>
          </a:ln>
        </p:spPr>
      </p:sp>
      <p:grpSp>
        <p:nvGrpSpPr>
          <p:cNvPr id="36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37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8670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969264" y="329184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2000221" y="666731"/>
            <a:ext cx="7667679" cy="3460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Arial" pitchFamily="34" charset="-122"/>
                <a:cs typeface="Times New Roman" pitchFamily="18" charset="0"/>
              </a:rPr>
              <a:t>Проектная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Arial" pitchFamily="34" charset="-122"/>
                <a:cs typeface="Times New Roman" pitchFamily="18" charset="0"/>
              </a:rPr>
              <a:t>деятельность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26303" y="958677"/>
            <a:ext cx="428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Итоги 2025 года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428585" y="1809739"/>
            <a:ext cx="47149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работа с молодёжью через грантовые, образовательные, туристические, медийные и </a:t>
            </a:r>
            <a:r>
              <a:rPr lang="en-US" sz="1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</a:t>
            </a:r>
            <a:r>
              <a:rPr lang="en-US" sz="1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</a:t>
            </a:r>
            <a:endParaRPr lang="en-US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Shape 6"/>
          <p:cNvSpPr/>
          <p:nvPr/>
        </p:nvSpPr>
        <p:spPr>
          <a:xfrm>
            <a:off x="571462" y="2428868"/>
            <a:ext cx="2196465" cy="333377"/>
          </a:xfrm>
          <a:prstGeom prst="roundRect">
            <a:avLst>
              <a:gd name="adj" fmla="val 26984"/>
            </a:avLst>
          </a:prstGeom>
          <a:solidFill>
            <a:srgbClr val="7B0F1A"/>
          </a:solidFill>
          <a:ln w="12700">
            <a:solidFill>
              <a:srgbClr val="7B0F1A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4337" y="2524119"/>
            <a:ext cx="19110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РЕАЛИЗОВАННЫЕ ПРОЕКТЫ</a:t>
            </a:r>
            <a:endParaRPr lang="en-US" sz="867" dirty="0"/>
          </a:p>
        </p:txBody>
      </p:sp>
      <p:sp>
        <p:nvSpPr>
          <p:cNvPr id="11" name="Text 8"/>
          <p:cNvSpPr/>
          <p:nvPr/>
        </p:nvSpPr>
        <p:spPr>
          <a:xfrm>
            <a:off x="619087" y="2857496"/>
            <a:ext cx="1234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r>
              <a:rPr lang="en-US" sz="3800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523836" y="3333749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r>
              <a:rPr lang="en-US" sz="1067" dirty="0">
                <a:latin typeface="Arial" pitchFamily="34" charset="0"/>
                <a:ea typeface="Arial" pitchFamily="34" charset="-122"/>
                <a:cs typeface="Arial" pitchFamily="34" charset="-120"/>
              </a:rPr>
              <a:t>проектов реализовано</a:t>
            </a:r>
            <a:endParaRPr lang="en-US" sz="1067" dirty="0"/>
          </a:p>
        </p:txBody>
      </p:sp>
      <p:sp>
        <p:nvSpPr>
          <p:cNvPr id="13" name="Text 10"/>
          <p:cNvSpPr/>
          <p:nvPr/>
        </p:nvSpPr>
        <p:spPr>
          <a:xfrm>
            <a:off x="2095472" y="2905121"/>
            <a:ext cx="32918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21,96 млн ₽</a:t>
            </a:r>
            <a:endParaRPr lang="en-US" sz="2933" dirty="0"/>
          </a:p>
        </p:txBody>
      </p:sp>
      <p:sp>
        <p:nvSpPr>
          <p:cNvPr id="14" name="Text 11"/>
          <p:cNvSpPr/>
          <p:nvPr/>
        </p:nvSpPr>
        <p:spPr>
          <a:xfrm>
            <a:off x="2095472" y="3381375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67" dirty="0">
                <a:latin typeface="Arial" pitchFamily="34" charset="0"/>
                <a:ea typeface="Arial" pitchFamily="34" charset="-122"/>
                <a:cs typeface="Arial" pitchFamily="34" charset="-120"/>
              </a:rPr>
              <a:t>общая сумма грантов за 2025 год</a:t>
            </a:r>
            <a:endParaRPr lang="en-US" sz="1067" dirty="0"/>
          </a:p>
        </p:txBody>
      </p:sp>
      <p:sp>
        <p:nvSpPr>
          <p:cNvPr id="15" name="Shape 12"/>
          <p:cNvSpPr/>
          <p:nvPr/>
        </p:nvSpPr>
        <p:spPr>
          <a:xfrm flipV="1">
            <a:off x="571461" y="3714752"/>
            <a:ext cx="4286280" cy="47625"/>
          </a:xfrm>
          <a:prstGeom prst="line">
            <a:avLst/>
          </a:prstGeom>
          <a:noFill/>
          <a:ln w="11430">
            <a:solidFill>
              <a:srgbClr val="DFC7B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80960" y="4048129"/>
            <a:ext cx="4619657" cy="2283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Северо-Кавказский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 туристический кластер «Координата»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Северо-Кавказская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 образовательная платформа социальных инициатив «Академия добровольчества»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Школа современных методов взаимодействия со студенческой средой «</a:t>
            </a: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Апгрейд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Молодежный </a:t>
            </a:r>
            <a:r>
              <a:rPr lang="ru-RU" sz="1333" dirty="0" err="1">
                <a:latin typeface="Arial Narrow" panose="020B0606020202030204" pitchFamily="34" charset="0"/>
                <a:cs typeface="Times New Roman" pitchFamily="18" charset="0"/>
              </a:rPr>
              <a:t>медиаковоркинг</a:t>
            </a: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 «Точка»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Арт-мастерская креативных индустрий «Резонанс»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Спортивно-патриотический фиджитал-центр «Поток»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333" dirty="0">
                <a:latin typeface="Arial Narrow" panose="020B0606020202030204" pitchFamily="34" charset="0"/>
                <a:cs typeface="Times New Roman" pitchFamily="18" charset="0"/>
              </a:rPr>
              <a:t>Культурно-творческий фестиваль развития креативного потенциала детей и молодёжи Карачаево-Черкесской Республики «Притяжением»</a:t>
            </a:r>
          </a:p>
          <a:p>
            <a:pPr>
              <a:lnSpc>
                <a:spcPct val="120000"/>
              </a:lnSpc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Image 1" descr="/mnt/data/ppt_crops/s1_coord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5868" y="1333485"/>
            <a:ext cx="2571768" cy="155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 2" descr="/mnt/data/ppt_crops/s1_coord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3493" y="4905385"/>
            <a:ext cx="2571768" cy="1554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 3" descr="/mnt/data/ppt_crops/s1_academ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95868" y="3190873"/>
            <a:ext cx="2619393" cy="1463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5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6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23" name="Прямоугольник 22"/>
          <p:cNvSpPr/>
          <p:nvPr/>
        </p:nvSpPr>
        <p:spPr>
          <a:xfrm>
            <a:off x="8048639" y="1285860"/>
            <a:ext cx="3667151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33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Цели на </a:t>
            </a:r>
            <a:r>
              <a:rPr lang="en-US" sz="2133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2026 </a:t>
            </a:r>
            <a:r>
              <a:rPr lang="en-US" sz="2133" b="1" dirty="0" err="1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год</a:t>
            </a:r>
            <a:endParaRPr lang="en-US" sz="2133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191515" y="1714488"/>
            <a:ext cx="36195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проектной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линейки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студенческое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8" name="Shape 6"/>
          <p:cNvSpPr/>
          <p:nvPr/>
        </p:nvSpPr>
        <p:spPr>
          <a:xfrm>
            <a:off x="9021063" y="748244"/>
            <a:ext cx="2103120" cy="333377"/>
          </a:xfrm>
          <a:prstGeom prst="roundRect">
            <a:avLst>
              <a:gd name="adj" fmla="val 17647"/>
            </a:avLst>
          </a:prstGeom>
          <a:solidFill>
            <a:srgbClr val="7B0F1A"/>
          </a:solidFill>
          <a:ln w="12700">
            <a:solidFill>
              <a:srgbClr val="7B0F1A">
                <a:alpha val="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ПЛАНИРУЕМЫЕ ПРОЕКТЫ</a:t>
            </a:r>
            <a:endParaRPr lang="en-US" sz="8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0001278" y="2952747"/>
            <a:ext cx="2047889" cy="99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6,19 </a:t>
            </a:r>
            <a:r>
              <a:rPr lang="en-US" sz="2933" b="1" dirty="0" err="1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млн</a:t>
            </a:r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₽</a:t>
            </a:r>
            <a:endParaRPr lang="en-US" sz="2933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8715393" y="3000372"/>
            <a:ext cx="666755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33" b="1" dirty="0">
                <a:solidFill>
                  <a:srgbClr val="7B0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933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7953388" y="3571876"/>
            <a:ext cx="208032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проекта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в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заявленной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линейке</a:t>
            </a:r>
            <a:endParaRPr lang="en-US" sz="1067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0287030" y="3571876"/>
            <a:ext cx="1476385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общая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сумма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грантов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на</a:t>
            </a:r>
            <a:r>
              <a:rPr lang="en-US" sz="1067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2026 </a:t>
            </a:r>
            <a:r>
              <a:rPr lang="en-US" sz="1067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год</a:t>
            </a:r>
            <a:endParaRPr lang="en-US" sz="1067" b="1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001145" y="4143380"/>
            <a:ext cx="2857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киноэкспедиция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сохранению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исторической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памяти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народов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Северного</a:t>
            </a:r>
            <a:r>
              <a:rPr lang="en-US" sz="12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Кавказа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001145" y="5095887"/>
            <a:ext cx="2857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региональный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молодёжный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фестиваль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культуры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творчества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9048771" y="5857893"/>
            <a:ext cx="27622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цифровая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экосистема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студенческого</a:t>
            </a:r>
            <a:r>
              <a:rPr lang="en-US" sz="1400" dirty="0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сообщества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858138" y="4191006"/>
            <a:ext cx="12990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</a:t>
            </a:r>
            <a:r>
              <a:rPr lang="en-US" b="1" dirty="0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времён</a:t>
            </a:r>
            <a:endParaRPr lang="en-US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858138" y="5095887"/>
            <a:ext cx="105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</a:t>
            </a:r>
            <a:endParaRPr lang="en-US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7858138" y="5857892"/>
            <a:ext cx="1047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2A20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Кампус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6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crops/s3_bg_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532120" cy="6858000"/>
          </a:xfrm>
          <a:prstGeom prst="rect">
            <a:avLst/>
          </a:prstGeom>
          <a:solidFill>
            <a:srgbClr val="120A0B">
              <a:alpha val="94000"/>
            </a:srgbClr>
          </a:solidFill>
          <a:ln w="12700">
            <a:solidFill>
              <a:srgbClr val="120A0B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1868912" y="0"/>
            <a:ext cx="320040" cy="6858000"/>
          </a:xfrm>
          <a:prstGeom prst="rect">
            <a:avLst/>
          </a:prstGeom>
          <a:solidFill>
            <a:srgbClr val="7B0F1A"/>
          </a:solidFill>
          <a:ln w="12700">
            <a:solidFill>
              <a:srgbClr val="7B0F1A">
                <a:alpha val="0"/>
              </a:srgbClr>
            </a:solidFill>
            <a:prstDash val="solid"/>
          </a:ln>
        </p:spPr>
      </p:sp>
      <p:pic>
        <p:nvPicPr>
          <p:cNvPr id="6" name="Image 1" descr="/mnt/data/orig_pptx/ppt/media/image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459" y="142852"/>
            <a:ext cx="848471" cy="84847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4944" y="1005840"/>
            <a:ext cx="3200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867" b="1" dirty="0">
                <a:solidFill>
                  <a:srgbClr val="E0CAC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· МИНОБРНАУКИ РОССИИ</a:t>
            </a:r>
            <a:endParaRPr lang="en-US" sz="867" dirty="0"/>
          </a:p>
        </p:txBody>
      </p:sp>
      <p:sp>
        <p:nvSpPr>
          <p:cNvPr id="9" name="Text 5"/>
          <p:cNvSpPr/>
          <p:nvPr/>
        </p:nvSpPr>
        <p:spPr>
          <a:xfrm>
            <a:off x="685800" y="1417320"/>
            <a:ext cx="46634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3000" b="1" dirty="0">
                <a:solidFill>
                  <a:srgbClr val="FFFFF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СКГА вошла в ТОП‑5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b="1" dirty="0">
                <a:solidFill>
                  <a:srgbClr val="FFFFF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 реализации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000" b="1" dirty="0">
                <a:solidFill>
                  <a:srgbClr val="FFFFF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молодёжной политики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6"/>
          <p:cNvSpPr/>
          <p:nvPr/>
        </p:nvSpPr>
        <p:spPr>
          <a:xfrm>
            <a:off x="713232" y="3246120"/>
            <a:ext cx="4434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33" b="1" dirty="0">
                <a:solidFill>
                  <a:srgbClr val="EAE2DF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На федеральной очной защите академия представила комплексную систему молодёжной политики и воспитательной деятельности.</a:t>
            </a:r>
            <a:endParaRPr lang="en-US" sz="1333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hape 7"/>
          <p:cNvSpPr/>
          <p:nvPr/>
        </p:nvSpPr>
        <p:spPr>
          <a:xfrm>
            <a:off x="713232" y="4133088"/>
            <a:ext cx="4343400" cy="0"/>
          </a:xfrm>
          <a:prstGeom prst="line">
            <a:avLst/>
          </a:prstGeom>
          <a:noFill/>
          <a:ln w="13970">
            <a:solidFill>
              <a:srgbClr val="A8868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13232" y="4370832"/>
            <a:ext cx="4617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866 вузовских команд  ·  82 </a:t>
            </a:r>
            <a:r>
              <a:rPr lang="en-US" sz="1333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</a:t>
            </a:r>
            <a:endParaRPr lang="en-US" sz="1333" dirty="0"/>
          </a:p>
        </p:txBody>
      </p:sp>
      <p:sp>
        <p:nvSpPr>
          <p:cNvPr id="13" name="Text 9"/>
          <p:cNvSpPr/>
          <p:nvPr/>
        </p:nvSpPr>
        <p:spPr>
          <a:xfrm>
            <a:off x="713232" y="4800600"/>
            <a:ext cx="4297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1133" dirty="0"/>
          </a:p>
        </p:txBody>
      </p:sp>
      <p:sp>
        <p:nvSpPr>
          <p:cNvPr id="14" name="Text 10"/>
          <p:cNvSpPr/>
          <p:nvPr/>
        </p:nvSpPr>
        <p:spPr>
          <a:xfrm>
            <a:off x="713232" y="6016752"/>
            <a:ext cx="43159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067" b="1" dirty="0">
                <a:solidFill>
                  <a:srgbClr val="CFC4C2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Конкурс проводится Минобрнауки России совместно с Российским обществом «Знание» при поддержке Росмолодёжи.</a:t>
            </a:r>
            <a:endParaRPr lang="en-US" sz="1067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Image 2" descr="/mnt/data/ppt_crops/s3_spea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06440" y="5074920"/>
            <a:ext cx="1600200" cy="950976"/>
          </a:xfrm>
          <a:prstGeom prst="rect">
            <a:avLst/>
          </a:prstGeom>
        </p:spPr>
      </p:pic>
      <p:pic>
        <p:nvPicPr>
          <p:cNvPr id="16" name="Image 3" descr="/mnt/data/ppt_crops/s3_peop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52944" y="5074920"/>
            <a:ext cx="1600200" cy="950976"/>
          </a:xfrm>
          <a:prstGeom prst="rect">
            <a:avLst/>
          </a:prstGeom>
        </p:spPr>
      </p:pic>
      <p:pic>
        <p:nvPicPr>
          <p:cNvPr id="17" name="Image 4" descr="/mnt/data/ppt_crops/s3_group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99448" y="5074920"/>
            <a:ext cx="1600200" cy="95097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806440" y="6181344"/>
            <a:ext cx="5074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933" b="1" dirty="0">
                <a:solidFill>
                  <a:srgbClr val="E8DA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признание практик СКГА</a:t>
            </a:r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400282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089" y="1190610"/>
            <a:ext cx="5000660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7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 мероприятий направленных на содействие трудоустройства  выпускников: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95340" y="666731"/>
            <a:ext cx="1085853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Содействие  в трудоустройстве выпускников и занятости обучающихся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2800" y="1651814"/>
            <a:ext cx="5181600" cy="4205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Ярмарки вакансий и трудоустройства </a:t>
            </a:r>
            <a:r>
              <a:rPr lang="ru-RU" sz="1333" b="1" dirty="0">
                <a:latin typeface="Arial Narrow" panose="020B0606020202030204" pitchFamily="34" charset="0"/>
                <a:cs typeface="Times New Roman" pitchFamily="18" charset="0"/>
              </a:rPr>
              <a:t>-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 региональных и всероссийских ярмарках, где студенты могут познакомиться с работодателями, узнать о вакансиях, пройти собеседования и обсудить условия работы. </a:t>
            </a:r>
          </a:p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Дни карьеры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это мероприятия, которые организуются для студентов и выпускников представителями различных организаций, они направлены на содействие трудоустройству, знакомство с потенциальными работодателями, информирование о карьерных возможностях и требованиях рынка труда.</a:t>
            </a:r>
          </a:p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Тренинги и семинары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организация занятий по развитию предпринимательских компетенций, навыков написания - резюме, прохождения собеседований.</a:t>
            </a:r>
          </a:p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Профориентационное консультирование -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помощь студентам и выпускникам определить профессиональные траектории, выбрать направление для развития, учитывая их навыки и потребности рынка труда. </a:t>
            </a:r>
          </a:p>
          <a:p>
            <a:pPr marL="190510" indent="-190510">
              <a:buFont typeface="Arial" pitchFamily="34" charset="0"/>
              <a:buChar char="•"/>
            </a:pPr>
            <a:endParaRPr lang="ru-RU" dirty="0" smtClean="0">
              <a:latin typeface="Arial Narrow" panose="020B0606020202030204" pitchFamily="34" charset="0"/>
            </a:endParaRPr>
          </a:p>
          <a:p>
            <a:pPr marL="190510" indent="-190510">
              <a:buFont typeface="Arial" pitchFamily="34" charset="0"/>
              <a:buChar char="•"/>
            </a:pPr>
            <a:endParaRPr lang="ru-RU" dirty="0">
              <a:latin typeface="Arial Narrow" panose="020B0606020202030204" pitchFamily="34" charset="0"/>
            </a:endParaRPr>
          </a:p>
          <a:p>
            <a:pPr marL="190510" indent="-190510">
              <a:buFont typeface="Arial" pitchFamily="34" charset="0"/>
              <a:buChar char="•"/>
            </a:pP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99349" y="1651813"/>
            <a:ext cx="5386251" cy="3856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0510" indent="-190510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Сотрудничество с работодателями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: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		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                   </a:t>
            </a:r>
          </a:p>
          <a:p>
            <a:pPr marL="190510" indent="-190510" algn="just"/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    взаимодействие с предприятиями и организациями для заключения соглашений о трудоустройстве выпускников с конкретными компаниями и учреждениями.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Информационная и рекламная деятельность:	                          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распространение информации о свободных вакансиях, мероприятиях, программах поддержки трудоустройства, через сайт академии, социальные сети. 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Заключение договоров целевого обучения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 студентами обучающимися по целевым договорам.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Временное  трудоустройство  несовершеннолетних выпускников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 возрасте от 14 до 18  лет студентов СПК.</a:t>
            </a:r>
          </a:p>
          <a:p>
            <a:pPr marL="228611" indent="-228611" algn="just">
              <a:buFont typeface="Arial" pitchFamily="34" charset="0"/>
              <a:buChar char="•"/>
            </a:pPr>
            <a:r>
              <a:rPr lang="ru-RU" sz="1333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Поддержка студентов с ограниченными возможностями здоровья (ОВЗ) 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Особое внимание уделяется адаптации и трудоустройству выпускников-инвалидов и лиц с ОВЗ, включая создание специальных условий для их подготовки и сопровождения. </a:t>
            </a:r>
          </a:p>
          <a:p>
            <a:pPr marL="228611" indent="-228611" algn="just">
              <a:buFont typeface="Arial" pitchFamily="34" charset="0"/>
              <a:buChar char="•"/>
            </a:pPr>
            <a:endParaRPr lang="ru-RU" sz="1333" dirty="0">
              <a:latin typeface="Arial Narrow" panose="020B0606020202030204" pitchFamily="34" charset="0"/>
              <a:cs typeface="Times New Roman" pitchFamily="18" charset="0"/>
            </a:endParaRPr>
          </a:p>
          <a:p>
            <a:pPr marL="228611" indent="-228611" algn="just">
              <a:buFont typeface="Arial" pitchFamily="34" charset="0"/>
              <a:buChar char="•"/>
            </a:pPr>
            <a:endParaRPr lang="ru-RU" sz="1333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67504" y="1190609"/>
            <a:ext cx="5143536" cy="543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67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Организация работы по содействию в трудоустройстве выпускников: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054600"/>
            <a:ext cx="2082800" cy="15711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5054600"/>
            <a:ext cx="1879599" cy="157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5054600"/>
            <a:ext cx="2133600" cy="157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1" y="5054600"/>
            <a:ext cx="1981200" cy="1574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54600"/>
            <a:ext cx="2133600" cy="1574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5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6" name="Freeform 15"/>
          <p:cNvSpPr/>
          <p:nvPr/>
        </p:nvSpPr>
        <p:spPr>
          <a:xfrm>
            <a:off x="666712" y="1285860"/>
            <a:ext cx="337548" cy="320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  <p:sp>
        <p:nvSpPr>
          <p:cNvPr id="17" name="Freeform 15"/>
          <p:cNvSpPr/>
          <p:nvPr/>
        </p:nvSpPr>
        <p:spPr>
          <a:xfrm>
            <a:off x="6238876" y="1285860"/>
            <a:ext cx="337548" cy="3202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 w="12700">
            <a:miter lim="400000"/>
          </a:ln>
        </p:spPr>
        <p:txBody>
          <a:bodyPr lIns="30479" tIns="30479" rIns="30479" bIns="3047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525015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809588" y="1047734"/>
            <a:ext cx="5842000" cy="6328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АНО  «Центр «Мой бизнес»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«Плодообъединение «Сады  Ставрополья»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«Сады Карачаево –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Черкесии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ООО «Исследовательский  Центр компетенции по садоводству и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питомниководству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Дамате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«Ставропольская Фруктовая  Долина»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«Архыз –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Фрут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 Логистик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Холодмаш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Министерство здравоохранения Камчатского края 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Хабезский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гипсовый завод»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«Фермерское хозяйство «Фирма Сатурн»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ФГБУ «Управление мелиорации земель и сельско – хозяйственного водоснабжения по КЧР»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Управление ветеринарии Карачаево-Черкесской Республики;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«Черкесский завод резинотехнических изделий»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Управление Федеральной службы государственной статистики по СКФО;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Холдинг АО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Кавказцемент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»;	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ФГБУ «Тебердинский заповедник»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Хаммер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 фирма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Аквалайн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»;		                                                                                  РГКУ «Кадровый центр КЧР»	   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ОАО РАПП «Кавказ-мясо»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«фирма «Южный»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Бумфа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– групп»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«Меркурий»</a:t>
            </a: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/>
            <a:r>
              <a:rPr lang="ru-RU" sz="1333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04815"/>
            <a:endParaRPr lang="ru-RU" sz="1867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190591" y="571479"/>
            <a:ext cx="95515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Договоры с работодателями о трудоустройстве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858006" y="2762245"/>
            <a:ext cx="5194385" cy="2143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endParaRPr lang="ru-RU" sz="1333" dirty="0">
              <a:latin typeface="Times New Roman" pitchFamily="18" charset="0"/>
              <a:cs typeface="Times New Roman" pitchFamily="18" charset="0"/>
            </a:endParaRP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ООО «Фермерское хозяйство «Фирма Сатурн»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Филиал  ППК  Роскадастр  по  КЧР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Управление Федеральной антимонопольной службы по КЧР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РГБУ «Кадровый  центр  КЧР»</a:t>
            </a:r>
          </a:p>
          <a:p>
            <a:pPr indent="304815">
              <a:buFont typeface="Arial" pitchFamily="34" charset="0"/>
              <a:buChar char="•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АО «Кавказцемент»</a:t>
            </a:r>
          </a:p>
          <a:p>
            <a:pPr indent="304815"/>
            <a:endParaRPr lang="ru-RU" sz="1333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0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21" name="Text 10"/>
          <p:cNvSpPr/>
          <p:nvPr/>
        </p:nvSpPr>
        <p:spPr>
          <a:xfrm>
            <a:off x="8286765" y="2952747"/>
            <a:ext cx="171451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ru-RU" sz="2933" b="1" dirty="0">
                <a:solidFill>
                  <a:srgbClr val="7B0F1A"/>
                </a:solidFill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2026 год</a:t>
            </a:r>
            <a:endParaRPr lang="en-US" sz="2933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4994" name="Picture 2" descr="C:\Users\Ella.Darmilova\Desktop\фото 2026\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24760" y="1142984"/>
            <a:ext cx="3132651" cy="1762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4995" name="Picture 3" descr="C:\Users\Ella.Darmilova\Desktop\фото 2026\i (41).jpg"/>
          <p:cNvPicPr>
            <a:picLocks noChangeAspect="1" noChangeArrowheads="1"/>
          </p:cNvPicPr>
          <p:nvPr/>
        </p:nvPicPr>
        <p:blipFill>
          <a:blip r:embed="rId4"/>
          <a:srcRect t="13953" r="-4918" b="2325"/>
          <a:stretch>
            <a:fillRect/>
          </a:stretch>
        </p:blipFill>
        <p:spPr bwMode="auto">
          <a:xfrm>
            <a:off x="7524760" y="4810135"/>
            <a:ext cx="3217356" cy="1809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AutoShape 10"/>
          <p:cNvSpPr/>
          <p:nvPr/>
        </p:nvSpPr>
        <p:spPr>
          <a:xfrm>
            <a:off x="6619879" y="1381111"/>
            <a:ext cx="30479" cy="4714908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941715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93800"/>
            <a:ext cx="5638800" cy="533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1193800"/>
            <a:ext cx="5384800" cy="523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13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4" name="Прямоугольник 13"/>
          <p:cNvSpPr/>
          <p:nvPr/>
        </p:nvSpPr>
        <p:spPr>
          <a:xfrm>
            <a:off x="1047715" y="619106"/>
            <a:ext cx="10668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Трудоустройство выпускников за 2025 год</a:t>
            </a:r>
          </a:p>
        </p:txBody>
      </p:sp>
    </p:spTree>
    <p:extLst>
      <p:ext uri="{BB962C8B-B14F-4D97-AF65-F5344CB8AC3E}">
        <p14:creationId xmlns:p14="http://schemas.microsoft.com/office/powerpoint/2010/main" val="273320605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6" name="Freeform 15"/>
          <p:cNvSpPr/>
          <p:nvPr/>
        </p:nvSpPr>
        <p:spPr>
          <a:xfrm>
            <a:off x="428585" y="1439252"/>
            <a:ext cx="337547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19"/>
          <p:cNvSpPr txBox="1"/>
          <p:nvPr/>
        </p:nvSpPr>
        <p:spPr>
          <a:xfrm>
            <a:off x="809588" y="1486882"/>
            <a:ext cx="2857520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Итоги работы за 2025-2026 г.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333335" y="1904989"/>
            <a:ext cx="3762401" cy="4307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Обновлен и размещен на сайте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Видеопаспорт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доступности объектов академии для инвалидов и лиц с ОВЗ.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Обновлена и размещена на сайте Дорожная карта взаимодействия с РУМЦ на 2025/2026 учебный год.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Проведен мониторинг деятельности академии по вопросам приёма, обучения и трудоустройства лиц с инвалидностью и ОВЗ за 2025 год.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Очное участие в Международной научно-практической конференции под эгидой ЮНЕСКО «Актуальные вопросы инклюзивного образования в мире: контекст, политика и практика» 10-13 декабря 2025 года на площадке РУДН             им. П. Лумумбы  г. Москва, 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Калабекова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С. В. была включена в состав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междунарожного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пула экспертов инклюзивного образования.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  VIII Междисциплинарной научно-практической конференции с международным участием «Актуальные стратегии и технологии </a:t>
            </a:r>
            <a:r>
              <a:rPr lang="ru-RU" sz="1333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межпрофессиональной</a:t>
            </a: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помощи лицам с особенностями в развитии и их семьям»22–23 апреля 2026 года г. Москве</a:t>
            </a:r>
          </a:p>
        </p:txBody>
      </p:sp>
      <p:sp>
        <p:nvSpPr>
          <p:cNvPr id="10" name="TextBox 22"/>
          <p:cNvSpPr txBox="1"/>
          <p:nvPr/>
        </p:nvSpPr>
        <p:spPr>
          <a:xfrm>
            <a:off x="4333863" y="1502688"/>
            <a:ext cx="4095779" cy="4922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с докладом «Уникальный дизайн карьеры студентов с инвалидностью: от академической поддержки к интеграции рынка труда» во Всероссийской научно-практической конференции «Актуальные проблемы профессионального развития и содействия трудоустройству лиц с инвалидностью» 01 апреля 2026 года г. Ставрополь.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во Всероссийской научно-практической конференции с международным участием «Семья человека с ограниченными возможностями здоровья в контексте внутрисемейных и макросоциальных проблем»23 марта 2026 г. Г. Москва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Участие в IV Всероссийской научной конференции с международным участием «Современные векторы развития социального и инклюзивного образования»16 -27 февраля 2026 г.  г. Ярославль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Повышение квалификации преподавателей «Актуальные аспекты инклюзивного высшего образования», «Вариативный подход к реализации экономической модели инклюзивного образования в вузе» Получили удостоверения 37 сотрудников ППС.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333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 В целях соблюдения требований № 181-ФЗ «О социальной защите инвалидов в РФ» приобрели в санитарную комнату соответствующее оборудование и инвентарь для инвалидов и лиц с ОВЗ в корпус №3.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1285841" y="571481"/>
            <a:ext cx="9667943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Сопровождение инклюзивного образования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Times New Roman" pitchFamily="18" charset="0"/>
              <a:sym typeface="Arial Bold"/>
            </a:endParaRPr>
          </a:p>
        </p:txBody>
      </p:sp>
      <p:pic>
        <p:nvPicPr>
          <p:cNvPr id="17" name="Picture 2" descr="C:\Users\admin\Desktop\Фото\image-12-04-23-21-3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18" y="1571612"/>
            <a:ext cx="3476649" cy="2190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881" name="Picture 1" descr="C:\Users\Ella.Darmilova\Desktop\фото 2026\i (42).jpg"/>
          <p:cNvPicPr>
            <a:picLocks noChangeAspect="1" noChangeArrowheads="1"/>
          </p:cNvPicPr>
          <p:nvPr/>
        </p:nvPicPr>
        <p:blipFill>
          <a:blip r:embed="rId5"/>
          <a:srcRect l="18812"/>
          <a:stretch>
            <a:fillRect/>
          </a:stretch>
        </p:blipFill>
        <p:spPr bwMode="auto">
          <a:xfrm>
            <a:off x="8572517" y="4286256"/>
            <a:ext cx="3465231" cy="2190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AutoShape 10"/>
          <p:cNvSpPr/>
          <p:nvPr/>
        </p:nvSpPr>
        <p:spPr>
          <a:xfrm>
            <a:off x="4190987" y="1571612"/>
            <a:ext cx="30479" cy="4714908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5448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6" name="Freeform 15"/>
          <p:cNvSpPr/>
          <p:nvPr/>
        </p:nvSpPr>
        <p:spPr>
          <a:xfrm>
            <a:off x="428585" y="1439252"/>
            <a:ext cx="337547" cy="320247"/>
          </a:xfrm>
          <a:custGeom>
            <a:avLst/>
            <a:gdLst/>
            <a:ahLst/>
            <a:cxnLst/>
            <a:rect l="l" t="t" r="r" b="b"/>
            <a:pathLst>
              <a:path w="506320" h="480371">
                <a:moveTo>
                  <a:pt x="0" y="0"/>
                </a:moveTo>
                <a:lnTo>
                  <a:pt x="506320" y="0"/>
                </a:lnTo>
                <a:lnTo>
                  <a:pt x="506320" y="480371"/>
                </a:lnTo>
                <a:lnTo>
                  <a:pt x="0" y="4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19"/>
          <p:cNvSpPr txBox="1"/>
          <p:nvPr/>
        </p:nvSpPr>
        <p:spPr>
          <a:xfrm>
            <a:off x="809588" y="1486882"/>
            <a:ext cx="4191029" cy="246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Достижения студентов за 2025-2026 г.</a:t>
            </a:r>
          </a:p>
        </p:txBody>
      </p:sp>
      <p:sp>
        <p:nvSpPr>
          <p:cNvPr id="9" name="TextBox 21"/>
          <p:cNvSpPr txBox="1"/>
          <p:nvPr/>
        </p:nvSpPr>
        <p:spPr>
          <a:xfrm>
            <a:off x="333335" y="1904990"/>
            <a:ext cx="7667679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 рамках XII Международного форума технологического развития «Технопром-2025» приняли участие в III Всероссийском научно-технологическом диктанте «Технологии победы»30 октября 2025 года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 3 курса Института цифровых технологий Артем Павленко принял очное участие в финале ІІ Всероссийского фестиваля инклюзивной культуры и творчества на базе Новосибирского государственного технического университета  8 по 10 октября 2025 г. г. Новосибирск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 3 курса Института цифровых технологий Артем Павленко вышел в финал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IV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этапа Общероссийской студенческой смены по инклюзивному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волонтерству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и инклюзивному туризму с 16 по 19 сентября 2025 года г. Хабаровск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Студенты и сотрудники ИЦТ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Байчоров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А.Р.,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Батчаева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З.Б.,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Саркитов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Т.Н. приняли участие в конкурсе «Инклюзивный волонтер» в номинации «Лучшая практика студенческого инклюзивного волонтерства в вузе», представив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видеовизитку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о работе волонтёров  ИЦТ с участниками программы «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IT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-без границ»</a:t>
            </a:r>
          </a:p>
          <a:p>
            <a:pPr lvl="0" algn="just">
              <a:buFont typeface="Wingdings" pitchFamily="2" charset="2"/>
              <a:buChar char="Ø"/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Студент 3 курса Института цифровых технологий Артем Павленко принял дистанционное участие в финале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IX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Международного российско-белорусского конкурса студенческих научных работ по истории «Общий путь к Великой Победе: подвиг народов бессмертен» на базе исторического факультета МГУ8 апреля 2026 года г. Москва</a:t>
            </a:r>
          </a:p>
        </p:txBody>
      </p:sp>
      <p:sp>
        <p:nvSpPr>
          <p:cNvPr id="11" name="TextBox 12"/>
          <p:cNvSpPr txBox="1"/>
          <p:nvPr/>
        </p:nvSpPr>
        <p:spPr>
          <a:xfrm>
            <a:off x="1058323" y="508986"/>
            <a:ext cx="9667943" cy="422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62"/>
              </a:lnSpc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Сопровождение инклюзивного образования</a:t>
            </a:r>
            <a:endParaRPr lang="en-US" sz="2000" b="1" spc="-212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Arial Bold"/>
              <a:cs typeface="Times New Roman" pitchFamily="18" charset="0"/>
              <a:sym typeface="Arial Bold"/>
            </a:endParaRPr>
          </a:p>
        </p:txBody>
      </p:sp>
      <p:sp>
        <p:nvSpPr>
          <p:cNvPr id="22" name="AutoShape 10"/>
          <p:cNvSpPr/>
          <p:nvPr/>
        </p:nvSpPr>
        <p:spPr>
          <a:xfrm>
            <a:off x="8096265" y="1619237"/>
            <a:ext cx="30479" cy="4714908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25954" name="Picture 2" descr="C:\Users\Ella.Darmilova\Desktop\фото 2026\i (4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41365" y="1144479"/>
            <a:ext cx="2195524" cy="3134860"/>
          </a:xfrm>
          <a:prstGeom prst="rect">
            <a:avLst/>
          </a:prstGeom>
          <a:noFill/>
        </p:spPr>
      </p:pic>
      <p:pic>
        <p:nvPicPr>
          <p:cNvPr id="125956" name="Picture 4" descr="C:\Users\Ella.Darmilova\Desktop\фото 2026\i (4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63151" y="3524251"/>
            <a:ext cx="2201415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5955" name="Picture 3" descr="C:\Users\Ella.Darmilova\Desktop\фото 2026\i (4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239141" y="1142984"/>
            <a:ext cx="2178699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569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 txBox="1"/>
          <p:nvPr/>
        </p:nvSpPr>
        <p:spPr>
          <a:xfrm>
            <a:off x="1817608" y="-1244445"/>
            <a:ext cx="8627065" cy="218424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4166"/>
              </a:lnSpc>
            </a:pPr>
            <a:endParaRPr/>
          </a:p>
        </p:txBody>
      </p:sp>
      <p:sp>
        <p:nvSpPr>
          <p:cNvPr id="32" name="TextBox 32"/>
          <p:cNvSpPr txBox="1"/>
          <p:nvPr/>
        </p:nvSpPr>
        <p:spPr>
          <a:xfrm>
            <a:off x="2047847" y="523855"/>
            <a:ext cx="8186894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Перспективы развития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33335" y="1238235"/>
            <a:ext cx="5381663" cy="4802659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Реализация проекта «Разрисовка </a:t>
            </a:r>
            <a:r>
              <a:rPr lang="ru-RU" sz="1467" dirty="0" err="1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муралов</a:t>
            </a: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для детского дома»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Инициатива позволит объединить творческий потенциал студентов с социальной деятельностью, а также станет примером практического применения профессиональных навыков в добровольчестве.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системной работы с некоммерческими организациями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В перспективе предусматривается выстраивание партнерских отношений с некоммерческими организациями для реализации совместных проектов социальной направленности, расширения добровольческой практики и повышения уровня участия студентов в общественно значимой деятельности.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Реализация корпуса наставников совместно с Волонтерским штабом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Деятельность корпуса будет направлена на адаптацию первокурсников, сопровождение новых участников волонтерского движения, формирование системы преемственности и укрепление внутреннего взаимодействия студенческого сообщества.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Повышение квалификации педагогических кадров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  <a:sym typeface="Arial"/>
              </a:rPr>
              <a:t>участвующих в воспитательной работе</a:t>
            </a:r>
            <a:r>
              <a:rPr lang="en-US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;</a:t>
            </a:r>
            <a:endParaRPr lang="ru-RU" sz="1467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  <a:sym typeface="Arial"/>
            </a:endParaRP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внедрение современных методик и технологий.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endParaRPr lang="ru-RU" sz="1467" dirty="0">
              <a:solidFill>
                <a:srgbClr val="8D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38084" y="190478"/>
            <a:ext cx="857257" cy="857257"/>
            <a:chOff x="0" y="0"/>
            <a:chExt cx="1714513" cy="1714513"/>
          </a:xfrm>
        </p:grpSpPr>
        <p:sp>
          <p:nvSpPr>
            <p:cNvPr id="29" name="Freeform 3"/>
            <p:cNvSpPr/>
            <p:nvPr/>
          </p:nvSpPr>
          <p:spPr>
            <a:xfrm>
              <a:off x="0" y="0"/>
              <a:ext cx="1714500" cy="1714500"/>
            </a:xfrm>
            <a:custGeom>
              <a:avLst/>
              <a:gdLst/>
              <a:ahLst/>
              <a:cxnLst/>
              <a:rect l="l" t="t" r="r" b="b"/>
              <a:pathLst>
                <a:path w="1714500" h="1714500">
                  <a:moveTo>
                    <a:pt x="0" y="0"/>
                  </a:moveTo>
                  <a:lnTo>
                    <a:pt x="1714500" y="0"/>
                  </a:lnTo>
                  <a:lnTo>
                    <a:pt x="1714500" y="1714500"/>
                  </a:lnTo>
                  <a:lnTo>
                    <a:pt x="0" y="1714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5" name="Прямоугольник 14"/>
          <p:cNvSpPr/>
          <p:nvPr/>
        </p:nvSpPr>
        <p:spPr>
          <a:xfrm>
            <a:off x="6143626" y="1238235"/>
            <a:ext cx="5762665" cy="2811665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Развитие цифровой трансформации воспитательной работы</a:t>
            </a:r>
            <a:r>
              <a:rPr lang="en-US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:</a:t>
            </a:r>
            <a:endParaRPr lang="ru-RU" sz="1467" dirty="0">
              <a:solidFill>
                <a:srgbClr val="990000"/>
              </a:solidFill>
              <a:latin typeface="Arial Narrow" panose="020B0606020202030204" pitchFamily="34" charset="0"/>
              <a:cs typeface="Times New Roman" pitchFamily="18" charset="0"/>
              <a:sym typeface="Arial"/>
            </a:endParaRP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разработка и внедрение электронной платформы, включающей в себя мониторинг активности студентов и цифровое </a:t>
            </a:r>
            <a:r>
              <a:rPr lang="ru-RU" sz="1467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портфолио</a:t>
            </a: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достижений.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Популяризация традиционных семейных ценностей</a:t>
            </a:r>
            <a:r>
              <a:rPr lang="en-US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:</a:t>
            </a:r>
            <a:r>
              <a:rPr lang="ru-RU" sz="1467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развитие созданного в академии «Единого окна» для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молодых семей.</a:t>
            </a:r>
          </a:p>
          <a:p>
            <a:pPr algn="just">
              <a:buSzPct val="100000"/>
              <a:buFont typeface="Wingdings" pitchFamily="2" charset="2"/>
              <a:buChar char="Ø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b="1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В рамках программы «Обучение служением»</a:t>
            </a:r>
            <a:r>
              <a:rPr lang="en-US" sz="1467" b="1" dirty="0">
                <a:solidFill>
                  <a:srgbClr val="990000"/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:</a:t>
            </a:r>
            <a:endParaRPr lang="ru-RU" sz="1467" dirty="0">
              <a:solidFill>
                <a:srgbClr val="990000"/>
              </a:solidFill>
              <a:latin typeface="Arial Narrow" panose="020B0606020202030204" pitchFamily="34" charset="0"/>
              <a:cs typeface="Times New Roman" pitchFamily="18" charset="0"/>
              <a:sym typeface="Arial"/>
            </a:endParaRP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разработка </a:t>
            </a:r>
            <a:r>
              <a:rPr lang="ru-RU" sz="1467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ИТ-решений</a:t>
            </a: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, </a:t>
            </a:r>
            <a:r>
              <a:rPr lang="ru-RU" sz="1467" dirty="0" err="1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дизайн-макетов</a:t>
            </a:r>
            <a:r>
              <a:rPr lang="ru-RU" sz="1467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  <a:sym typeface="Arial"/>
              </a:rPr>
              <a:t> и бизнес-планов для благоустройства городов и сел КЧР силами профильных институтов СКГА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sym typeface="Arial"/>
              </a:rPr>
              <a:t>.</a:t>
            </a:r>
          </a:p>
          <a:p>
            <a:pPr algn="just">
              <a:buSzPct val="100000"/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lang="ru-RU" sz="1600" dirty="0">
                <a:latin typeface="Arial Narrow" panose="020B0606020202030204" pitchFamily="34" charset="0"/>
                <a:sym typeface="Arial"/>
              </a:rPr>
              <a:t> </a:t>
            </a:r>
            <a:r>
              <a:rPr lang="ru-RU" sz="1600" b="1" dirty="0">
                <a:latin typeface="Arial Narrow" panose="020B0606020202030204" pitchFamily="34" charset="0"/>
                <a:sym typeface="Arial"/>
              </a:rPr>
              <a:t/>
            </a:r>
            <a:br>
              <a:rPr lang="ru-RU" sz="1600" b="1" dirty="0">
                <a:latin typeface="Arial Narrow" panose="020B0606020202030204" pitchFamily="34" charset="0"/>
                <a:sym typeface="Arial"/>
              </a:rPr>
            </a:br>
            <a:endParaRPr lang="ru-RU" sz="1467" dirty="0">
              <a:solidFill>
                <a:srgbClr val="8D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9026" name="Picture 2" descr="C:\Users\Ella.Darmilova\Desktop\фото 2026\DSC067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6132" y="3905253"/>
            <a:ext cx="4064000" cy="2708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108840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8808411" y="-642966"/>
            <a:ext cx="3665420" cy="7620029"/>
            <a:chOff x="0" y="0"/>
            <a:chExt cx="1174418" cy="2803324"/>
          </a:xfrm>
          <a:solidFill>
            <a:schemeClr val="bg1"/>
          </a:solidFill>
        </p:grpSpPr>
        <p:sp>
          <p:nvSpPr>
            <p:cNvPr id="16400" name="Freeform 3"/>
            <p:cNvSpPr>
              <a:spLocks noChangeArrowheads="1"/>
            </p:cNvSpPr>
            <p:nvPr/>
          </p:nvSpPr>
          <p:spPr bwMode="auto">
            <a:xfrm>
              <a:off x="0" y="0"/>
              <a:ext cx="1174418" cy="2803324"/>
            </a:xfrm>
            <a:custGeom>
              <a:avLst/>
              <a:gdLst>
                <a:gd name="T0" fmla="*/ 0 w 1174418"/>
                <a:gd name="T1" fmla="*/ 0 h 2803324"/>
                <a:gd name="T2" fmla="*/ 1174418 w 1174418"/>
                <a:gd name="T3" fmla="*/ 2803324 h 2803324"/>
              </a:gdLst>
              <a:ahLst/>
              <a:cxnLst/>
              <a:rect l="T0" t="T1" r="T2" b="T3"/>
              <a:pathLst>
                <a:path w="1174418" h="2803324">
                  <a:moveTo>
                    <a:pt x="88546" y="0"/>
                  </a:moveTo>
                  <a:lnTo>
                    <a:pt x="1085872" y="0"/>
                  </a:lnTo>
                  <a:cubicBezTo>
                    <a:pt x="1134775" y="0"/>
                    <a:pt x="1174418" y="39643"/>
                    <a:pt x="1174418" y="88546"/>
                  </a:cubicBezTo>
                  <a:lnTo>
                    <a:pt x="1174418" y="2714778"/>
                  </a:lnTo>
                  <a:cubicBezTo>
                    <a:pt x="1174418" y="2738262"/>
                    <a:pt x="1165089" y="2760784"/>
                    <a:pt x="1148484" y="2777389"/>
                  </a:cubicBezTo>
                  <a:cubicBezTo>
                    <a:pt x="1131878" y="2793995"/>
                    <a:pt x="1109356" y="2803324"/>
                    <a:pt x="1085872" y="2803324"/>
                  </a:cubicBezTo>
                  <a:lnTo>
                    <a:pt x="88546" y="2803324"/>
                  </a:lnTo>
                  <a:cubicBezTo>
                    <a:pt x="65062" y="2803324"/>
                    <a:pt x="42540" y="2793995"/>
                    <a:pt x="25935" y="2777389"/>
                  </a:cubicBezTo>
                  <a:cubicBezTo>
                    <a:pt x="9329" y="2760784"/>
                    <a:pt x="0" y="2738262"/>
                    <a:pt x="0" y="2714778"/>
                  </a:cubicBezTo>
                  <a:lnTo>
                    <a:pt x="0" y="88546"/>
                  </a:lnTo>
                  <a:cubicBezTo>
                    <a:pt x="0" y="65062"/>
                    <a:pt x="9329" y="42540"/>
                    <a:pt x="25935" y="25935"/>
                  </a:cubicBezTo>
                  <a:cubicBezTo>
                    <a:pt x="42540" y="9329"/>
                    <a:pt x="65062" y="0"/>
                    <a:pt x="88546" y="0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01" name="TextBox 4"/>
            <p:cNvSpPr txBox="1">
              <a:spLocks noChangeArrowheads="1"/>
            </p:cNvSpPr>
            <p:nvPr/>
          </p:nvSpPr>
          <p:spPr bwMode="auto">
            <a:xfrm>
              <a:off x="0" y="19050"/>
              <a:ext cx="1174418" cy="278427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>
                <a:lnSpc>
                  <a:spcPts val="775"/>
                </a:lnSpc>
              </a:pPr>
              <a:endParaRPr lang="ru-RU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08786" y="1373544"/>
            <a:ext cx="4952389" cy="702756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Лекция на тему «Деструктивное поведение в сети Интернет»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 Лекция на тему «Профилактика экстремизма и терроризма в РФ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»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Лекция на тему «Российская антинаркотическая политика и ее фокус на студенческую аудиторию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»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День солидарности по борьбе с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терроризмом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Социально-психологическое тестирование обучающихся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Беседа с оперуполномоченным МВД России по КЧР, капитаном полиции Ириной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Пхешховой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 на темы :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«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Как противостоять экстремизму»; «Экстремизм и терроризм  через интернет»</a:t>
            </a:r>
            <a:endParaRPr lang="ru-RU" sz="16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Форум «Профилактика и противодействие идеологии терроризма и экстремистской деятельности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»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 Профилактическое мероприятие «Россия против террора» 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Встреча с  врачом-специалистом РГБУЗ «Наркологический диспансер» в рамках Общероссийской акции «Сообщи, где торгуют смертью» 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Кураторские часы на тему «Воспитание толерантности в студенческой среде» </a:t>
            </a:r>
          </a:p>
          <a:p>
            <a:pPr>
              <a:lnSpc>
                <a:spcPts val="1900"/>
              </a:lnSpc>
              <a:buFont typeface="Wingdings" pitchFamily="2" charset="2"/>
              <a:buChar char="Ø"/>
              <a:defRPr/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Профилактический рейд «Подросток и оружие»</a:t>
            </a: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  <a:p>
            <a:pPr>
              <a:defRPr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6388" name="TextBox 15"/>
          <p:cNvSpPr txBox="1">
            <a:spLocks noChangeArrowheads="1"/>
          </p:cNvSpPr>
          <p:nvPr/>
        </p:nvSpPr>
        <p:spPr bwMode="auto">
          <a:xfrm>
            <a:off x="595274" y="1118252"/>
            <a:ext cx="3857652" cy="20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1563"/>
              </a:lnSpc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sym typeface="Arial" pitchFamily="34" charset="0"/>
              </a:rPr>
              <a:t>ПРОВЕДЕННЫЕ МЕРОПРИЯТИЯ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  <a:sym typeface="Arial" pitchFamily="34" charset="0"/>
              </a:rPr>
              <a:t>:</a:t>
            </a:r>
          </a:p>
        </p:txBody>
      </p:sp>
      <p:sp>
        <p:nvSpPr>
          <p:cNvPr id="23" name="TextBox 12"/>
          <p:cNvSpPr txBox="1"/>
          <p:nvPr/>
        </p:nvSpPr>
        <p:spPr>
          <a:xfrm>
            <a:off x="1189225" y="190501"/>
            <a:ext cx="6335475" cy="4095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>
              <a:lnSpc>
                <a:spcPts val="3160"/>
              </a:lnSpc>
              <a:defRPr/>
            </a:pPr>
            <a:endParaRPr lang="en-US" sz="2500" spc="-178" dirty="0">
              <a:solidFill>
                <a:srgbClr val="800000"/>
              </a:solidFill>
              <a:latin typeface="Arial Black" pitchFamily="34" charset="0"/>
              <a:ea typeface="Arial Bold"/>
              <a:cs typeface="Arial Bold"/>
              <a:sym typeface="Arial Bold"/>
            </a:endParaRPr>
          </a:p>
        </p:txBody>
      </p:sp>
      <p:sp>
        <p:nvSpPr>
          <p:cNvPr id="60425" name="Прямоугольник 20"/>
          <p:cNvSpPr>
            <a:spLocks noChangeArrowheads="1"/>
          </p:cNvSpPr>
          <p:nvPr/>
        </p:nvSpPr>
        <p:spPr bwMode="auto">
          <a:xfrm>
            <a:off x="2065668" y="241953"/>
            <a:ext cx="8288735" cy="35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1206" tIns="25603" rIns="51206" bIns="25603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7. Профилактика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негативных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проявлений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в молодежной среде </a:t>
            </a:r>
          </a:p>
        </p:txBody>
      </p:sp>
      <p:pic>
        <p:nvPicPr>
          <p:cNvPr id="1639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204" y="190500"/>
            <a:ext cx="876443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148" y="857231"/>
            <a:ext cx="3278811" cy="221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696" y="3380144"/>
            <a:ext cx="3263263" cy="28123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904" y="857231"/>
            <a:ext cx="3277405" cy="2184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350" y="3324749"/>
            <a:ext cx="2942324" cy="2961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981206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175" y="189687"/>
            <a:ext cx="9391649" cy="307777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8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Военная подготовка в Военном учебном центре СКГА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Google Shape;154;p17"/>
          <p:cNvSpPr txBox="1"/>
          <p:nvPr/>
        </p:nvSpPr>
        <p:spPr>
          <a:xfrm>
            <a:off x="5181600" y="1066800"/>
            <a:ext cx="6019800" cy="5232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История организации </a:t>
            </a:r>
            <a:b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военной подготовки в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ВУЦ при СКГА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Военный учебный центр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имени Героя России генерал-майора К.Х.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Боташева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 при федеральном государственном бюджетном образовательном учреждении высшего образования «Северо-Кавказская государственная академия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» был создан, в соответствии с Распоряжением Правительства Российской Федерации от 31 января 2024 года.</a:t>
            </a:r>
          </a:p>
          <a:p>
            <a:pPr lvl="0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Подготовка  осуществляется  по следующим военно-учетным специальностям: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- 901000 «Лечебное дело в наземных войсках» 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- 021000 «Боевое применение соединений, воинских частей и подразделений»  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- 100 182 «Командир отделения (мотострелкового)»</a:t>
            </a:r>
          </a:p>
          <a:p>
            <a:pPr lvl="0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Times New Roman"/>
                <a:sym typeface="Times New Roman"/>
              </a:rPr>
              <a:t>- 100 868 «Старший стрелок»</a:t>
            </a:r>
          </a:p>
          <a:p>
            <a:pPr lvl="0"/>
            <a:endParaRPr lang="ru-RU" sz="1600" dirty="0" smtClean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  <a:sym typeface="Times New Roman"/>
            </a:endParaRPr>
          </a:p>
          <a:p>
            <a:pPr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 итогам обучения в военном учебном центре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2026 г.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состоялся первый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выпуск - 94 курсанта, 19 курсантов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получили военные билеты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 зачислены в запас, из них:</a:t>
            </a:r>
          </a:p>
          <a:p>
            <a:pPr lvl="2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ВУС 100182 – 32 курсанта, 7 зачислены в запас;</a:t>
            </a:r>
          </a:p>
          <a:p>
            <a:pPr lvl="2" algn="just"/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	ВУС 100868 – 62 курсанта, 12 зачислены в запас.</a:t>
            </a:r>
          </a:p>
          <a:p>
            <a:pPr lvl="0" algn="ctr"/>
            <a:endParaRPr sz="1400" dirty="0">
              <a:solidFill>
                <a:schemeClr val="tx2">
                  <a:lumMod val="50000"/>
                </a:schemeClr>
              </a:solidFill>
              <a:latin typeface="Arial Narrow" panose="020B0606020202030204" pitchFamily="34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098" y="2209800"/>
            <a:ext cx="3116731" cy="236219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9295"/>
            <a:ext cx="2667000" cy="16034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20" y="4648199"/>
            <a:ext cx="3171609" cy="20574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2286000"/>
            <a:ext cx="2207623" cy="324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186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09600" y="76200"/>
            <a:ext cx="115824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dirty="0" smtClean="0">
                <a:solidFill>
                  <a:srgbClr val="002060"/>
                </a:solidFill>
              </a:rPr>
              <a:t>9</a:t>
            </a:r>
            <a:r>
              <a:rPr dirty="0" smtClean="0">
                <a:solidFill>
                  <a:srgbClr val="002060"/>
                </a:solidFill>
              </a:rPr>
              <a:t>.</a:t>
            </a:r>
            <a:r>
              <a:rPr spc="-25" dirty="0" smtClean="0">
                <a:solidFill>
                  <a:srgbClr val="002060"/>
                </a:solidFill>
              </a:rPr>
              <a:t> </a:t>
            </a:r>
            <a:r>
              <a:rPr lang="ru-RU" spc="-25" dirty="0">
                <a:solidFill>
                  <a:srgbClr val="002060"/>
                </a:solidFill>
              </a:rPr>
              <a:t>Хозяйственно-экономическая </a:t>
            </a:r>
            <a:r>
              <a:rPr lang="ru-RU" spc="-25" dirty="0" smtClean="0">
                <a:solidFill>
                  <a:srgbClr val="002060"/>
                </a:solidFill>
              </a:rPr>
              <a:t>деятельность</a:t>
            </a:r>
            <a:r>
              <a:rPr spc="-50" dirty="0" smtClean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–</a:t>
            </a:r>
            <a:r>
              <a:rPr spc="-10" dirty="0">
                <a:solidFill>
                  <a:srgbClr val="002060"/>
                </a:solidFill>
              </a:rPr>
              <a:t> </a:t>
            </a:r>
            <a:r>
              <a:rPr dirty="0">
                <a:solidFill>
                  <a:srgbClr val="002060"/>
                </a:solidFill>
              </a:rPr>
              <a:t>ключевые</a:t>
            </a:r>
            <a:r>
              <a:rPr spc="-25" dirty="0">
                <a:solidFill>
                  <a:srgbClr val="002060"/>
                </a:solidFill>
              </a:rPr>
              <a:t> </a:t>
            </a:r>
            <a:r>
              <a:rPr lang="ru-RU" spc="-25" dirty="0" smtClean="0">
                <a:solidFill>
                  <a:srgbClr val="002060"/>
                </a:solidFill>
              </a:rPr>
              <a:t>рез</a:t>
            </a:r>
            <a:r>
              <a:rPr lang="ru-RU" spc="-20" dirty="0" smtClean="0">
                <a:solidFill>
                  <a:srgbClr val="002060"/>
                </a:solidFill>
              </a:rPr>
              <a:t>ультаты </a:t>
            </a:r>
            <a:r>
              <a:rPr lang="ru-RU" spc="-20" dirty="0">
                <a:solidFill>
                  <a:srgbClr val="002060"/>
                </a:solidFill>
              </a:rPr>
              <a:t>в </a:t>
            </a:r>
            <a:r>
              <a:rPr lang="ru-RU" spc="-20" dirty="0" smtClean="0">
                <a:solidFill>
                  <a:srgbClr val="002060"/>
                </a:solidFill>
              </a:rPr>
              <a:t>2025-2026  </a:t>
            </a:r>
            <a:r>
              <a:rPr lang="ru-RU" spc="-20" dirty="0">
                <a:solidFill>
                  <a:srgbClr val="002060"/>
                </a:solidFill>
              </a:rPr>
              <a:t>учебном 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033884" y="656366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384"/>
            <a:ext cx="853514" cy="85351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600" y="838200"/>
            <a:ext cx="109728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latin typeface="Arial Narrow" panose="020B0606020202030204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Комната матери и ребёнка в учебном корпусе № 1 оснащена и оборудована в установленном порядке.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учебном корпусе № 1 выполнен текущий ремонт 6 кабинетов общей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199,65 м²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здании общежития № 2 произведены текущий ремонты 16 жилых комнат общей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281,7 м²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Осуществлена полная замена кровельного покрытия здания БИЦ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850 м²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Проведён капитальный ремонт мягкой кровли административного здания УМЦ «Красный Курган»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1098 м²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Выполнена замена ограждений территории УМЦ «Красный Курган» общей протяжённостью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1122 м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здании учебного корпуса № 3 произведен текущий ремонт 5-и помещений общей площадью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175,4 м²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.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здании учебного корпуса №3 проведен ремонт кабинета «</a:t>
            </a:r>
            <a:r>
              <a:rPr lang="ru-RU" sz="1400" dirty="0" err="1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РусГидро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» </a:t>
            </a:r>
          </a:p>
          <a:p>
            <a:pPr marL="342900" indent="450000" algn="l">
              <a:buFont typeface="+mj-lt"/>
              <a:buAutoNum type="arabicPeriod"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</a:rPr>
              <a:t> В течение 2025–2026 учебного года отремонтировано более 34 аудиторий и 20 помещений, пригодных для организации учебного процесса. Общая площадь отремонтированного фонда недвижимого имущества, находящегося в оперативном управлении СКГА, в 2025–2026 учебном году составила свыше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3726 м²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ru-RU" sz="1400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14" y="4145804"/>
            <a:ext cx="3357252" cy="24613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2" descr="C:\Users\Admin\Downloads\Рисунок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018" y="4145804"/>
            <a:ext cx="2895600" cy="246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470" y="4145804"/>
            <a:ext cx="3581399" cy="241620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66549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spc="-55" dirty="0" smtClean="0">
                <a:solidFill>
                  <a:srgbClr val="002060"/>
                </a:solidFill>
              </a:rPr>
              <a:t> </a:t>
            </a:r>
            <a:r>
              <a:rPr lang="ru-RU" spc="-55" dirty="0" smtClean="0">
                <a:solidFill>
                  <a:srgbClr val="002060"/>
                </a:solidFill>
              </a:rPr>
              <a:t>9. </a:t>
            </a:r>
            <a:r>
              <a:rPr dirty="0" err="1" smtClean="0">
                <a:solidFill>
                  <a:srgbClr val="002060"/>
                </a:solidFill>
              </a:rPr>
              <a:t>Инфраструктура</a:t>
            </a:r>
            <a:r>
              <a:rPr lang="ru-RU" spc="-20" dirty="0" smtClean="0">
                <a:solidFill>
                  <a:srgbClr val="002060"/>
                </a:solidFill>
              </a:rPr>
              <a:t>– </a:t>
            </a:r>
            <a:r>
              <a:rPr lang="ru-RU" spc="-20" dirty="0">
                <a:solidFill>
                  <a:srgbClr val="002060"/>
                </a:solidFill>
              </a:rPr>
              <a:t>ключевые результаты в </a:t>
            </a:r>
            <a:r>
              <a:rPr lang="ru-RU" spc="-20" dirty="0" smtClean="0">
                <a:solidFill>
                  <a:srgbClr val="002060"/>
                </a:solidFill>
              </a:rPr>
              <a:t>2025-2026  </a:t>
            </a:r>
            <a:r>
              <a:rPr lang="ru-RU" spc="-20" dirty="0">
                <a:solidFill>
                  <a:srgbClr val="002060"/>
                </a:solidFill>
              </a:rPr>
              <a:t>учебном году</a:t>
            </a:r>
            <a:endParaRPr spc="-20" dirty="0">
              <a:solidFill>
                <a:srgbClr val="002060"/>
              </a:solidFill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xfrm>
            <a:off x="11922372" y="6582100"/>
            <a:ext cx="244475" cy="193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pc="-25" dirty="0"/>
              <a:pPr marL="38100">
                <a:lnSpc>
                  <a:spcPts val="1240"/>
                </a:lnSpc>
              </a:pPr>
              <a:t>50</a:t>
            </a:fld>
            <a:endParaRPr spc="-25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"/>
            <a:ext cx="853514" cy="8535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136124"/>
            <a:ext cx="4762276" cy="281215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17" y="4016238"/>
            <a:ext cx="4838805" cy="275890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8" name="object 4"/>
          <p:cNvSpPr txBox="1">
            <a:spLocks/>
          </p:cNvSpPr>
          <p:nvPr/>
        </p:nvSpPr>
        <p:spPr>
          <a:xfrm>
            <a:off x="4882422" y="660686"/>
            <a:ext cx="1143000" cy="475437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>
            <a:lvl1pPr marL="769620">
              <a:lnSpc>
                <a:spcPct val="100000"/>
              </a:lnSpc>
              <a:spcBef>
                <a:spcPts val="100"/>
              </a:spcBef>
              <a:defRPr sz="2000" b="1" i="0" spc="-55">
                <a:solidFill>
                  <a:srgbClr val="00206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pPr marL="0"/>
            <a:r>
              <a:rPr lang="ru-RU" dirty="0"/>
              <a:t>Корпус №3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6617" y="1154235"/>
            <a:ext cx="4860524" cy="282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4020593"/>
            <a:ext cx="4762276" cy="275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00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11887200" y="6563664"/>
            <a:ext cx="2495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r>
              <a:rPr lang="ru-RU"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4384"/>
            <a:ext cx="853514" cy="853514"/>
          </a:xfrm>
          <a:prstGeom prst="rect">
            <a:avLst/>
          </a:prstGeom>
        </p:spPr>
      </p:pic>
      <p:sp>
        <p:nvSpPr>
          <p:cNvPr id="8" name="object 36"/>
          <p:cNvSpPr txBox="1">
            <a:spLocks noGrp="1"/>
          </p:cNvSpPr>
          <p:nvPr>
            <p:ph type="title"/>
          </p:nvPr>
        </p:nvSpPr>
        <p:spPr>
          <a:xfrm>
            <a:off x="1432242" y="94684"/>
            <a:ext cx="9391649" cy="783214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>
              <a:lnSpc>
                <a:spcPct val="100000"/>
              </a:lnSpc>
              <a:spcBef>
                <a:spcPts val="100"/>
              </a:spcBef>
            </a:pPr>
            <a:r>
              <a:rPr lang="ru-RU" spc="-35" dirty="0" smtClean="0">
                <a:solidFill>
                  <a:srgbClr val="002060"/>
                </a:solidFill>
              </a:rPr>
              <a:t>10. Развитие СКГА</a:t>
            </a:r>
            <a:r>
              <a:rPr dirty="0" smtClean="0">
                <a:solidFill>
                  <a:srgbClr val="002060"/>
                </a:solidFill>
              </a:rPr>
              <a:t>:</a:t>
            </a:r>
            <a:r>
              <a:rPr lang="ru-RU" dirty="0" smtClean="0">
                <a:solidFill>
                  <a:srgbClr val="002060"/>
                </a:solidFill>
              </a:rPr>
              <a:t> Научно-образовательный кампус СКГА «Эльбрус»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spc="-30" dirty="0" smtClean="0">
                <a:solidFill>
                  <a:srgbClr val="002060"/>
                </a:solidFill>
              </a:rPr>
              <a:t> </a:t>
            </a:r>
            <a:endParaRPr spc="-10" dirty="0">
              <a:solidFill>
                <a:srgbClr val="002060"/>
              </a:solidFill>
            </a:endParaRPr>
          </a:p>
        </p:txBody>
      </p:sp>
      <p:sp>
        <p:nvSpPr>
          <p:cNvPr id="9" name="object 5"/>
          <p:cNvSpPr/>
          <p:nvPr/>
        </p:nvSpPr>
        <p:spPr>
          <a:xfrm>
            <a:off x="304800" y="994671"/>
            <a:ext cx="5686697" cy="33745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6"/>
          <p:cNvSpPr/>
          <p:nvPr/>
        </p:nvSpPr>
        <p:spPr>
          <a:xfrm>
            <a:off x="6095999" y="994672"/>
            <a:ext cx="5791201" cy="33745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33400" y="4637929"/>
            <a:ext cx="111893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Arial Narrow" panose="020B0606020202030204" pitchFamily="34" charset="0"/>
              </a:rPr>
              <a:t>Академией подана заявка на создание Научно-образовательного кампуса «Эльбрус» в соответствии с требованиями Порядка отбора проектов по созданию современных кампусов для включения в федеральный проект «Создание сети современных кампусов» национального проекта «Молодежь и дети». 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03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0175" y="189687"/>
            <a:ext cx="9391649" cy="343713"/>
          </a:xfrm>
        </p:spPr>
        <p:txBody>
          <a:bodyPr/>
          <a:lstStyle/>
          <a:p>
            <a:r>
              <a:rPr lang="ru-RU" spc="-35" dirty="0">
                <a:solidFill>
                  <a:srgbClr val="002060"/>
                </a:solidFill>
              </a:rPr>
              <a:t>10. Развитие СКГА</a:t>
            </a:r>
            <a:r>
              <a:rPr lang="ru-RU" dirty="0">
                <a:solidFill>
                  <a:srgbClr val="002060"/>
                </a:solidFill>
              </a:rPr>
              <a:t>: Научно-образовательный кампус СКГА «Эльбрус»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11" y="729343"/>
            <a:ext cx="1085492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13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 txBox="1"/>
          <p:nvPr/>
        </p:nvSpPr>
        <p:spPr>
          <a:xfrm>
            <a:off x="11887200" y="6563664"/>
            <a:ext cx="24955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r>
              <a:rPr lang="ru-RU" sz="1200" spc="-50" dirty="0" smtClean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31" y="172270"/>
            <a:ext cx="853514" cy="853514"/>
          </a:xfrm>
          <a:prstGeom prst="rect">
            <a:avLst/>
          </a:prstGeom>
        </p:spPr>
      </p:pic>
      <p:sp>
        <p:nvSpPr>
          <p:cNvPr id="8" name="object 36"/>
          <p:cNvSpPr txBox="1">
            <a:spLocks noGrp="1"/>
          </p:cNvSpPr>
          <p:nvPr>
            <p:ph type="title"/>
          </p:nvPr>
        </p:nvSpPr>
        <p:spPr>
          <a:xfrm>
            <a:off x="1400175" y="189687"/>
            <a:ext cx="9391649" cy="783214"/>
          </a:xfrm>
          <a:prstGeom prst="rect">
            <a:avLst/>
          </a:prstGeom>
        </p:spPr>
        <p:txBody>
          <a:bodyPr vert="horz" wrap="square" lIns="0" tIns="166039" rIns="0" bIns="0" rtlCol="0">
            <a:spAutoFit/>
          </a:bodyPr>
          <a:lstStyle/>
          <a:p>
            <a:pPr marL="769620" algn="l">
              <a:spcBef>
                <a:spcPts val="100"/>
              </a:spcBef>
            </a:pPr>
            <a:r>
              <a:rPr lang="ru-RU" spc="-35" dirty="0" smtClean="0">
                <a:solidFill>
                  <a:srgbClr val="002060"/>
                </a:solidFill>
              </a:rPr>
              <a:t>11.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Специализированный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фонд управления целевым капиталом для развития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                      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                          Северо-Кавказской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государственной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академии </a:t>
            </a:r>
            <a:endParaRPr spc="-1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459546"/>
            <a:ext cx="796418" cy="7911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8471405" y="1524000"/>
            <a:ext cx="3048000" cy="7266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ИНВЕСТИЦИЯ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 </a:t>
            </a:r>
            <a:r>
              <a:rPr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БУДУЩЕЕ,</a:t>
            </a:r>
          </a:p>
          <a:p>
            <a:pPr algn="l"/>
            <a:r>
              <a:rPr sz="20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КОТОРАЯ </a:t>
            </a:r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НЕ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sz="2000" b="1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СГОРАЕТ</a:t>
            </a:r>
            <a:endParaRPr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ounded Rectangle 6"/>
          <p:cNvSpPr/>
          <p:nvPr/>
        </p:nvSpPr>
        <p:spPr>
          <a:xfrm>
            <a:off x="1170992" y="3186012"/>
            <a:ext cx="4011233" cy="498394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156" y="3272901"/>
            <a:ext cx="276306" cy="2758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1518330" y="3179356"/>
            <a:ext cx="3631540" cy="40932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Выплата именных стипендий лучшим студентам и </a:t>
            </a:r>
            <a:r>
              <a:rPr lang="ru-RU" sz="1000" b="1" i="0" dirty="0" err="1" smtClean="0">
                <a:solidFill>
                  <a:srgbClr val="1E293B"/>
                </a:solidFill>
                <a:effectLst/>
                <a:latin typeface="system-ui"/>
              </a:rPr>
              <a:t>грантовая</a:t>
            </a:r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 поддержка молодых ученых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  <p:sp>
        <p:nvSpPr>
          <p:cNvPr id="15" name="Rounded Rectangle 6"/>
          <p:cNvSpPr/>
          <p:nvPr/>
        </p:nvSpPr>
        <p:spPr>
          <a:xfrm>
            <a:off x="1138638" y="3817862"/>
            <a:ext cx="4011232" cy="386036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6"/>
          <p:cNvSpPr/>
          <p:nvPr/>
        </p:nvSpPr>
        <p:spPr>
          <a:xfrm>
            <a:off x="1148093" y="4380113"/>
            <a:ext cx="4011233" cy="496461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Rounded Rectangle 6"/>
          <p:cNvSpPr/>
          <p:nvPr/>
        </p:nvSpPr>
        <p:spPr>
          <a:xfrm>
            <a:off x="1183108" y="5062920"/>
            <a:ext cx="3966762" cy="463375"/>
          </a:xfrm>
          <a:prstGeom prst="roundRect">
            <a:avLst/>
          </a:prstGeom>
          <a:solidFill>
            <a:srgbClr val="F8F4EC"/>
          </a:solidFill>
          <a:ln w="10160">
            <a:solidFill>
              <a:srgbClr val="E5DD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61" y="3860621"/>
            <a:ext cx="281020" cy="28102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1390218" y="3801517"/>
            <a:ext cx="3705225" cy="36882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Модернизация учебно-лабораторной базы и оснащение исследовательских центров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446" y="4493850"/>
            <a:ext cx="277612" cy="27863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364" y="5140586"/>
            <a:ext cx="278092" cy="27809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1503090" y="5067409"/>
            <a:ext cx="3610156" cy="4633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Стажировки студентов и сотрудников в ведущих научных центрах России и мира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170340"/>
            <a:ext cx="2492070" cy="24920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15977" y="2691294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/>
            <a:r>
              <a:rPr lang="ru-RU" sz="1400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Фонд управления целевым капиталом (</a:t>
            </a:r>
            <a:r>
              <a:rPr lang="ru-RU" sz="1400" b="1" i="0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эндаумент</a:t>
            </a:r>
            <a:r>
              <a:rPr lang="ru-RU" sz="1400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-фонд) СКГА</a:t>
            </a:r>
            <a:r>
              <a:rPr lang="ru-RU" sz="1400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 — это специализированная некоммерческая организация, созданная для аккумуляции пожертвований, их последующего инвестирования и направление дохода на стратегическое развитие Северо-Кавказской государственной академии.</a:t>
            </a:r>
          </a:p>
          <a:p>
            <a:pPr algn="l"/>
            <a:r>
              <a:rPr lang="ru-RU" sz="1400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Главная миссия Фонда — формирование постоянного и независимого источника финансирования, гарантирующего устойчивость учебного заведения вне зависимости от внешних экономических факторов.</a:t>
            </a:r>
            <a:endParaRPr lang="ru-RU" sz="1400" b="0" i="0" dirty="0">
              <a:solidFill>
                <a:schemeClr val="tx2">
                  <a:lumMod val="75000"/>
                </a:schemeClr>
              </a:solidFill>
              <a:effectLst/>
              <a:latin typeface="system-u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4400" y="1185766"/>
            <a:ext cx="632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Учрежден в 2025 году</a:t>
            </a:r>
          </a:p>
          <a:p>
            <a:r>
              <a:rPr lang="ru-RU" b="1" i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Целевой </a:t>
            </a:r>
            <a:r>
              <a:rPr lang="ru-RU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капитал 3,0 </a:t>
            </a:r>
            <a:r>
              <a:rPr lang="ru-RU" b="1" i="0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млн.руб</a:t>
            </a:r>
            <a:r>
              <a:rPr lang="ru-RU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system-ui"/>
              </a:rPr>
              <a:t>. </a:t>
            </a: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СКГА - единственный бенефициарий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12445" y="2262373"/>
            <a:ext cx="3776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100% Целевой характер расходования: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68410" y="4446468"/>
            <a:ext cx="3631541" cy="36375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1000" b="1" i="0" dirty="0" smtClean="0">
                <a:solidFill>
                  <a:srgbClr val="1E293B"/>
                </a:solidFill>
                <a:effectLst/>
                <a:latin typeface="system-ui"/>
              </a:rPr>
              <a:t>Привлечение высококлассных преподавателей и экспертов отрасли</a:t>
            </a:r>
            <a:endParaRPr sz="1000" b="1" dirty="0">
              <a:solidFill>
                <a:srgbClr val="262222"/>
              </a:solidFill>
              <a:latin typeface="Viner Hand ITC" panose="0307050203050202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85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Прямоугольник 3"/>
          <p:cNvSpPr>
            <a:spLocks noChangeArrowheads="1"/>
          </p:cNvSpPr>
          <p:nvPr/>
        </p:nvSpPr>
        <p:spPr bwMode="auto">
          <a:xfrm>
            <a:off x="4397458" y="3198814"/>
            <a:ext cx="33970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5240"/>
            <a:ext cx="121920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1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4608</TotalTime>
  <Words>7387</Words>
  <Application>Microsoft Office PowerPoint</Application>
  <PresentationFormat>Широкоэкранный</PresentationFormat>
  <Paragraphs>1151</Paragraphs>
  <Slides>54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77" baseType="lpstr">
      <vt:lpstr>Arial Unicode MS</vt:lpstr>
      <vt:lpstr>SimSun-ExtG</vt:lpstr>
      <vt:lpstr>Arial</vt:lpstr>
      <vt:lpstr>Arial Black</vt:lpstr>
      <vt:lpstr>Arial Bold</vt:lpstr>
      <vt:lpstr>Arial Narrow</vt:lpstr>
      <vt:lpstr>Calibri</vt:lpstr>
      <vt:lpstr>Cambria</vt:lpstr>
      <vt:lpstr>Canva Sans Bold</vt:lpstr>
      <vt:lpstr>Lucida Sans Unicode</vt:lpstr>
      <vt:lpstr>Montserrat</vt:lpstr>
      <vt:lpstr>Montserrat 2</vt:lpstr>
      <vt:lpstr>Montserrat Bold</vt:lpstr>
      <vt:lpstr>Montserrat Extra-Bold Bold</vt:lpstr>
      <vt:lpstr>Open Sans Extra Bold</vt:lpstr>
      <vt:lpstr>Poppins</vt:lpstr>
      <vt:lpstr>Poppins Bold</vt:lpstr>
      <vt:lpstr>system-ui</vt:lpstr>
      <vt:lpstr>Times New Roman</vt:lpstr>
      <vt:lpstr>Times New Roman Bold</vt:lpstr>
      <vt:lpstr>Viner Hand ITC</vt:lpstr>
      <vt:lpstr>Wingdings</vt:lpstr>
      <vt:lpstr>Office Theme</vt:lpstr>
      <vt:lpstr>Презентация PowerPoint</vt:lpstr>
      <vt:lpstr>Основные направления деятельности Академии в 2025/2026 учебном году</vt:lpstr>
      <vt:lpstr>1. Образовательная деятельность – ключевые результаты в 2026-2027  учебном году</vt:lpstr>
      <vt:lpstr>1. Образовательная деятельность – ключевые результаты в 2025 – 2026 учебном году</vt:lpstr>
      <vt:lpstr>1. Образовательная деятельность – кадровое обеспечение  в 2025 – 2026 учебном году</vt:lpstr>
      <vt:lpstr>1. Образовательная деятельность – ключевые результаты в 2025 – 2026 учебном году </vt:lpstr>
      <vt:lpstr>1. Образовательная деятельность – приоритетные задачи на 2026-2027 учебный  год</vt:lpstr>
      <vt:lpstr>1. Образовательная деятельность – ключевые результаты в 2025-2026  учебном году</vt:lpstr>
      <vt:lpstr>2. Научная деятельность – ключевые  результаты в 2025-2026  учебном году </vt:lpstr>
      <vt:lpstr>2. Научная деятельность – ключевые результаты в 2025 году </vt:lpstr>
      <vt:lpstr>2. Научная деятельность – ключевые результаты в 2025 году </vt:lpstr>
      <vt:lpstr>2. Научная деятельность – ключевые результаты в 2025 году </vt:lpstr>
      <vt:lpstr>3. Международная деятельность – ключевые  результаты   в 2025-2026  учебном году </vt:lpstr>
      <vt:lpstr>3. Международная деятельность – ключевые  результаты   в 2025-2026  учебном году </vt:lpstr>
      <vt:lpstr>3. Международная деятельность – ключевые  результаты   в 2025-2026  учебном году </vt:lpstr>
      <vt:lpstr>4. Информатизация и цифровизация  – приоритетные задачи на 2025-2026 учебный  год </vt:lpstr>
      <vt:lpstr>4. Информатизация и цифровизация – ключевые  результаты   в 2025-2026  учебном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8. Военная подготовка в Военном учебном центре СКГА  </vt:lpstr>
      <vt:lpstr>9. Хозяйственно-экономическая деятельность – ключевые результаты в 2025-2026  учебном году</vt:lpstr>
      <vt:lpstr> 9. Инфраструктура– ключевые результаты в 2025-2026  учебном году</vt:lpstr>
      <vt:lpstr>10. Развитие СКГА: Научно-образовательный кампус СКГА «Эльбрус»  </vt:lpstr>
      <vt:lpstr>10. Развитие СКГА: Научно-образовательный кампус СКГА «Эльбрус» </vt:lpstr>
      <vt:lpstr>11. Специализированный фонд управления целевым капиталом для развития                                                      Северо-Кавказской государственной академии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Design</dc:creator>
  <cp:lastModifiedBy>admin</cp:lastModifiedBy>
  <cp:revision>130</cp:revision>
  <dcterms:created xsi:type="dcterms:W3CDTF">2025-09-17T07:26:18Z</dcterms:created>
  <dcterms:modified xsi:type="dcterms:W3CDTF">2026-09-25T09:03:10Z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2024-02-22T00:00:00Z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2025-09-17T00:00:00Z</vt:filetime>
  </property>
  <property fmtid="{D5CDD505-2E9C-101B-9397-08002B2CF9AE}" pid="5" name="Producer">
    <vt:lpwstr>3-Heights(TM) PDF Security Shell 4.8.25.2 (http://www.pdf-tools.com)</vt:lpwstr>
  </property>
</Properties>
</file>