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398" r:id="rId2"/>
    <p:sldId id="441" r:id="rId3"/>
    <p:sldId id="466" r:id="rId4"/>
    <p:sldId id="467" r:id="rId5"/>
    <p:sldId id="419" r:id="rId6"/>
    <p:sldId id="449" r:id="rId7"/>
    <p:sldId id="420" r:id="rId8"/>
    <p:sldId id="468" r:id="rId9"/>
    <p:sldId id="469" r:id="rId10"/>
    <p:sldId id="482" r:id="rId11"/>
    <p:sldId id="450" r:id="rId12"/>
    <p:sldId id="428" r:id="rId13"/>
    <p:sldId id="429" r:id="rId14"/>
    <p:sldId id="470" r:id="rId15"/>
    <p:sldId id="465" r:id="rId16"/>
    <p:sldId id="471" r:id="rId17"/>
    <p:sldId id="432" r:id="rId18"/>
    <p:sldId id="472" r:id="rId19"/>
    <p:sldId id="473" r:id="rId20"/>
    <p:sldId id="475" r:id="rId21"/>
    <p:sldId id="477" r:id="rId22"/>
    <p:sldId id="476" r:id="rId23"/>
    <p:sldId id="478" r:id="rId24"/>
    <p:sldId id="479" r:id="rId25"/>
    <p:sldId id="434" r:id="rId26"/>
    <p:sldId id="435" r:id="rId27"/>
    <p:sldId id="481" r:id="rId28"/>
    <p:sldId id="438" r:id="rId29"/>
  </p:sldIdLst>
  <p:sldSz cx="10439400" cy="8135938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100" u="sng"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>
        <p:scale>
          <a:sx n="81" d="100"/>
          <a:sy n="81" d="100"/>
        </p:scale>
        <p:origin x="-1314" y="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0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B4AAB-C9FB-463D-B1C3-522900B1F0BB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87344E-EBB8-4592-B4F6-8AD88CADD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04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7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790575" y="884238"/>
            <a:ext cx="50149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22350" y="5019675"/>
            <a:ext cx="4554538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998295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81025" y="936625"/>
            <a:ext cx="5318125" cy="4146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>
          <a:xfrm>
            <a:off x="1003300" y="5322888"/>
            <a:ext cx="4476750" cy="4287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81025" y="936625"/>
            <a:ext cx="5318125" cy="4146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1003300" y="5322888"/>
            <a:ext cx="4476750" cy="4287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81025" y="936625"/>
            <a:ext cx="5318125" cy="4146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1003300" y="5322888"/>
            <a:ext cx="4476750" cy="4287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581025" y="936625"/>
            <a:ext cx="5318125" cy="4146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1003300" y="5322888"/>
            <a:ext cx="4476750" cy="42878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925" y="1331913"/>
            <a:ext cx="7829550" cy="2832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925" y="4273550"/>
            <a:ext cx="7829550" cy="19637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43788" y="646113"/>
            <a:ext cx="2225675" cy="6729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6763" y="646113"/>
            <a:ext cx="6524625" cy="6729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0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88" y="2028825"/>
            <a:ext cx="9002712" cy="33845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788" y="5445125"/>
            <a:ext cx="9002712" cy="1779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27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6763" y="2262188"/>
            <a:ext cx="4375150" cy="5113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4313" y="2262188"/>
            <a:ext cx="4375150" cy="5113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6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433388"/>
            <a:ext cx="9004300" cy="1571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138" y="1993900"/>
            <a:ext cx="4416425" cy="977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138" y="2971800"/>
            <a:ext cx="4416425" cy="4371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788" y="1993900"/>
            <a:ext cx="4438650" cy="977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4788" y="2971800"/>
            <a:ext cx="4438650" cy="4371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2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542925"/>
            <a:ext cx="3367087" cy="1898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650" y="1171575"/>
            <a:ext cx="5284788" cy="578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138" y="2441575"/>
            <a:ext cx="3367087" cy="4521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39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542925"/>
            <a:ext cx="3367087" cy="1898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38650" y="1171575"/>
            <a:ext cx="5284788" cy="5781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138" y="2441575"/>
            <a:ext cx="3367087" cy="4521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606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6763" y="646113"/>
            <a:ext cx="8902700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262188"/>
            <a:ext cx="89027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9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 kern="1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6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anose="020B060403050404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525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225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198A8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913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198A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6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198A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198A8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27088" y="1763713"/>
            <a:ext cx="8902700" cy="3887787"/>
          </a:xfrm>
        </p:spPr>
        <p:txBody>
          <a:bodyPr/>
          <a:lstStyle/>
          <a:p>
            <a:pPr eaLnBrk="1" hangingPunct="1">
              <a:buSzPct val="45000"/>
            </a:pPr>
            <a:r>
              <a:rPr lang="ru-RU" altLang="ru-RU" sz="54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 результатах НИР Академии в 2020 году</a:t>
            </a:r>
            <a:br>
              <a:rPr lang="ru-RU" altLang="ru-RU" sz="54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altLang="ru-RU" sz="48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altLang="ru-RU" sz="48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altLang="ru-RU" sz="4800" smtClean="0">
                <a:solidFill>
                  <a:srgbClr val="22228B"/>
                </a:solidFill>
                <a:effectLst/>
                <a:cs typeface="Arial" charset="0"/>
              </a:rPr>
              <a:t>Отчет проректора по НРИиМС</a:t>
            </a:r>
            <a:endParaRPr lang="ru-RU" altLang="ru-RU" sz="4400" smtClean="0">
              <a:solidFill>
                <a:srgbClr val="22228B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ChangeArrowheads="1"/>
          </p:cNvSpPr>
          <p:nvPr/>
        </p:nvSpPr>
        <p:spPr bwMode="auto">
          <a:xfrm>
            <a:off x="0" y="2255838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0" y="5465763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34925" y="107950"/>
            <a:ext cx="10260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Публикационная активность ППС по возрасту (баллы)</a:t>
            </a:r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/>
          <a:stretch>
            <a:fillRect/>
          </a:stretch>
        </p:blipFill>
        <p:spPr bwMode="auto">
          <a:xfrm>
            <a:off x="0" y="1116013"/>
            <a:ext cx="10439400" cy="64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2625" y="395288"/>
            <a:ext cx="8913813" cy="90011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Патенты на изобретения и полезные модели </a:t>
            </a:r>
            <a:br>
              <a:rPr lang="ru-RU" altLang="ru-RU" sz="2800" b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</a:br>
            <a:r>
              <a:rPr lang="ru-RU" altLang="ru-RU" sz="2800" b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за 2020 г.</a:t>
            </a:r>
            <a:endParaRPr lang="ru-RU" altLang="ru-RU" sz="280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1979613"/>
          <a:ext cx="9153525" cy="3443718"/>
        </p:xfrm>
        <a:graphic>
          <a:graphicData uri="http://schemas.openxmlformats.org/drawingml/2006/table">
            <a:tbl>
              <a:tblPr/>
              <a:tblGrid>
                <a:gridCol w="2405062"/>
                <a:gridCol w="3821113"/>
                <a:gridCol w="2927350"/>
              </a:tblGrid>
              <a:tr h="5810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НПР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Название 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Данные патента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66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Боташев А.Ю.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Устройство для листовой газовой штамповки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Патент на полезную модель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 198162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5292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Узденов М.Б.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Схема оптимизации фитококтейльной композиции мультимодального действия у животных с экспериментальным раком желудка.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Патент на промышленный образец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 120860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5292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Узденов М.А.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Увеличительная пластика внутипочечной лоханки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Патент на изобретение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 2728942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5292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87350" y="611188"/>
            <a:ext cx="9577388" cy="503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9984" tIns="44993" rIns="89984" bIns="44993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деятельности факультета Дизайна и искусств</a:t>
            </a:r>
          </a:p>
        </p:txBody>
      </p:sp>
      <p:graphicFrame>
        <p:nvGraphicFramePr>
          <p:cNvPr id="51255" name="Group 55"/>
          <p:cNvGraphicFramePr>
            <a:graphicFrameLocks noGrp="1"/>
          </p:cNvGraphicFramePr>
          <p:nvPr/>
        </p:nvGraphicFramePr>
        <p:xfrm>
          <a:off x="755650" y="2268538"/>
          <a:ext cx="8597900" cy="3342832"/>
        </p:xfrm>
        <a:graphic>
          <a:graphicData uri="http://schemas.openxmlformats.org/drawingml/2006/table">
            <a:tbl>
              <a:tblPr/>
              <a:tblGrid>
                <a:gridCol w="5486400"/>
                <a:gridCol w="1016000"/>
                <a:gridCol w="1016000"/>
                <a:gridCol w="1079500"/>
              </a:tblGrid>
              <a:tr h="6969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Дипломы и грамоты за участие в выставках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238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     из них международные: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Участие в выставках со студентами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   на международных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БАЛЛОВ по НИД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3 073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25450" y="107950"/>
            <a:ext cx="9577388" cy="8270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9984" tIns="44993" rIns="89984" bIns="44993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200" u="none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Грантовая активность НПР СКГА в 2020 году</a:t>
            </a:r>
          </a:p>
        </p:txBody>
      </p:sp>
      <p:graphicFrame>
        <p:nvGraphicFramePr>
          <p:cNvPr id="53276" name="Group 28"/>
          <p:cNvGraphicFramePr>
            <a:graphicFrameLocks noGrp="1"/>
          </p:cNvGraphicFramePr>
          <p:nvPr/>
        </p:nvGraphicFramePr>
        <p:xfrm>
          <a:off x="23813" y="1036638"/>
          <a:ext cx="10380662" cy="6588761"/>
        </p:xfrm>
        <a:graphic>
          <a:graphicData uri="http://schemas.openxmlformats.org/drawingml/2006/table">
            <a:tbl>
              <a:tblPr/>
              <a:tblGrid>
                <a:gridCol w="441325"/>
                <a:gridCol w="1704975"/>
                <a:gridCol w="4584700"/>
                <a:gridCol w="1870075"/>
                <a:gridCol w="1779587"/>
              </a:tblGrid>
              <a:tr h="252413">
                <a:tc gridSpan="5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Реализуемые в 2020 году проекты на базе академии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Руководитель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№, название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Объем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финансирования в 2020 г.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Источник </a:t>
                      </a: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финансирования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4970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Эдиев Д.М.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 18-01-00289 «Математические модели и методы устранения искажений показателей смертности и продолжительности жизни престарелого населения»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700 000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РФФИ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8303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Эдиев Д.М.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(Аспиранты)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 19-31-90102 «Разработка математических моделей, методов и программного обеспечения монотонной сплайн-интерполяции демографических показателей с нелокальными условиями гладкости интерполяционного сплайна»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400 000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РФФИ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18303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Тамбиева Д. А.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(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Аспиранты)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 20-37-90102 «Методы нелинейной динамики в анализе негативного воздействия выпадения обильных осадков и последствий активного таяния снегов в горах на гидрологическую обстановку в весенне-летний период (на материалах Карачаево-Черкесской Республики)»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700 000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РФФИ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4025" y="250825"/>
            <a:ext cx="9577388" cy="7921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9984" tIns="44993" rIns="89984" bIns="44993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300" b="1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Грантовая активность НПР СКГА</a:t>
            </a: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58888"/>
            <a:ext cx="1012348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0825" y="250825"/>
            <a:ext cx="97345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9984" tIns="44993" rIns="89984" bIns="44993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000" b="1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ситуации с конкурсом «а» РФФИ</a:t>
            </a:r>
            <a:endParaRPr lang="ru-RU" altLang="ru-RU" sz="3200" b="1" u="none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95288" y="1239838"/>
            <a:ext cx="98647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4" tIns="44993" rIns="89984" bIns="44993"/>
          <a:lstStyle>
            <a:lvl1pPr marL="342900" indent="-342900"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r>
              <a:rPr lang="ru-RU" altLang="ru-RU" sz="2800" b="1" i="1" u="none">
                <a:solidFill>
                  <a:srgbClr val="000000"/>
                </a:solidFill>
              </a:rPr>
              <a:t>Конкурс 2020 года (на 2021 год) не проводился</a:t>
            </a: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r>
              <a:rPr lang="ru-RU" altLang="ru-RU" sz="2800" b="1" i="1" u="none">
                <a:solidFill>
                  <a:srgbClr val="000000"/>
                </a:solidFill>
              </a:rPr>
              <a:t>Конкурс </a:t>
            </a:r>
            <a:r>
              <a:rPr lang="en-US" altLang="ru-RU" sz="2800" b="1" i="1" u="none">
                <a:solidFill>
                  <a:srgbClr val="000000"/>
                </a:solidFill>
              </a:rPr>
              <a:t>2021</a:t>
            </a:r>
            <a:r>
              <a:rPr lang="ru-RU" altLang="ru-RU" sz="2800" b="1" i="1" u="none">
                <a:solidFill>
                  <a:srgbClr val="000000"/>
                </a:solidFill>
              </a:rPr>
              <a:t> года (на 2022 год) отменен, но будет </a:t>
            </a:r>
            <a:br>
              <a:rPr lang="ru-RU" altLang="ru-RU" sz="2800" b="1" i="1" u="none">
                <a:solidFill>
                  <a:srgbClr val="000000"/>
                </a:solidFill>
              </a:rPr>
            </a:br>
            <a:r>
              <a:rPr lang="ru-RU" altLang="ru-RU" sz="2800" b="1" i="1" u="none">
                <a:solidFill>
                  <a:srgbClr val="000000"/>
                </a:solidFill>
              </a:rPr>
              <a:t>заменен конкурсом РНФ!</a:t>
            </a: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ru-RU" altLang="ru-RU" sz="2800" b="1" i="1" u="none">
                <a:solidFill>
                  <a:srgbClr val="000000"/>
                </a:solidFill>
              </a:rPr>
              <a:t>Для успешного участия в конкурсах на гранты, </a:t>
            </a:r>
            <a:br>
              <a:rPr lang="ru-RU" altLang="ru-RU" sz="2800" b="1" i="1" u="none">
                <a:solidFill>
                  <a:srgbClr val="000000"/>
                </a:solidFill>
              </a:rPr>
            </a:br>
            <a:r>
              <a:rPr lang="ru-RU" altLang="ru-RU" sz="2800" b="1" i="1" u="none">
                <a:solidFill>
                  <a:srgbClr val="000000"/>
                </a:solidFill>
              </a:rPr>
              <a:t>особенно от РНФ, нужно активно работать над научным</a:t>
            </a:r>
            <a:br>
              <a:rPr lang="ru-RU" altLang="ru-RU" sz="2800" b="1" i="1" u="none">
                <a:solidFill>
                  <a:srgbClr val="000000"/>
                </a:solidFill>
              </a:rPr>
            </a:br>
            <a:r>
              <a:rPr lang="ru-RU" altLang="ru-RU" sz="2800" b="1" i="1" u="none">
                <a:solidFill>
                  <a:srgbClr val="000000"/>
                </a:solidFill>
              </a:rPr>
              <a:t>заделом (</a:t>
            </a:r>
            <a:r>
              <a:rPr lang="en-US" altLang="ru-RU" sz="2800" b="1" i="1" u="none">
                <a:solidFill>
                  <a:schemeClr val="accent2"/>
                </a:solidFill>
              </a:rPr>
              <a:t>SCOPUS</a:t>
            </a:r>
            <a:r>
              <a:rPr lang="en-US" altLang="ru-RU" sz="2800" b="1" i="1" u="none">
                <a:solidFill>
                  <a:srgbClr val="000000"/>
                </a:solidFill>
              </a:rPr>
              <a:t> +</a:t>
            </a:r>
            <a:r>
              <a:rPr lang="ru-RU" altLang="ru-RU" sz="2800" b="1" i="1" u="none">
                <a:solidFill>
                  <a:srgbClr val="000000"/>
                </a:solidFill>
              </a:rPr>
              <a:t> </a:t>
            </a:r>
            <a:r>
              <a:rPr lang="ru-RU" altLang="ru-RU" sz="2800" b="1" i="1" u="none">
                <a:solidFill>
                  <a:schemeClr val="accent2"/>
                </a:solidFill>
              </a:rPr>
              <a:t>гранты</a:t>
            </a:r>
            <a:r>
              <a:rPr lang="ru-RU" altLang="ru-RU" sz="2800" b="1" i="1" u="none">
                <a:solidFill>
                  <a:srgbClr val="000000"/>
                </a:solidFill>
              </a:rPr>
              <a:t> + </a:t>
            </a:r>
            <a:r>
              <a:rPr lang="ru-RU" altLang="ru-RU" sz="2800" b="1" i="1" u="none">
                <a:solidFill>
                  <a:schemeClr val="accent2"/>
                </a:solidFill>
              </a:rPr>
              <a:t>патенты/свидетельства</a:t>
            </a:r>
            <a:r>
              <a:rPr lang="en-US" altLang="ru-RU" sz="2800" b="1" i="1" u="none">
                <a:solidFill>
                  <a:srgbClr val="000000"/>
                </a:solidFill>
              </a:rPr>
              <a:t>)</a:t>
            </a:r>
            <a:endParaRPr lang="ru-RU" altLang="ru-RU" sz="2800" b="1" i="1" u="none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0825" y="0"/>
            <a:ext cx="9734550" cy="1258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9984" tIns="44993" rIns="89984" bIns="44993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000" b="1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ГОСЗАДАНИЕ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3200" b="1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ПРОВЕДЕНИЕ НИР</a:t>
            </a: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23850" y="1979613"/>
            <a:ext cx="98647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4" tIns="44993" rIns="89984" bIns="44993"/>
          <a:lstStyle>
            <a:lvl1pPr marL="342900" indent="-342900"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3250" algn="l"/>
                <a:tab pos="3589338" algn="l"/>
                <a:tab pos="4041775" algn="l"/>
                <a:tab pos="4491038" algn="l"/>
                <a:tab pos="4940300" algn="l"/>
                <a:tab pos="5387975" algn="l"/>
                <a:tab pos="5835650" algn="l"/>
                <a:tab pos="6288088" algn="l"/>
                <a:tab pos="6737350" algn="l"/>
                <a:tab pos="7186613" algn="l"/>
                <a:tab pos="7632700" algn="l"/>
                <a:tab pos="8081963" algn="l"/>
                <a:tab pos="8534400" algn="l"/>
                <a:tab pos="8983663" algn="l"/>
              </a:tabLst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r>
              <a:rPr lang="ru-RU" altLang="ru-RU" sz="2800" b="1" i="1" u="none">
                <a:solidFill>
                  <a:srgbClr val="000000"/>
                </a:solidFill>
              </a:rPr>
              <a:t>Фундаментальные исследования: 	</a:t>
            </a:r>
            <a:r>
              <a:rPr lang="en-US" altLang="ru-RU" sz="2800" b="1" i="1" u="none">
                <a:solidFill>
                  <a:srgbClr val="000000"/>
                </a:solidFill>
              </a:rPr>
              <a:t>4 </a:t>
            </a:r>
            <a:r>
              <a:rPr lang="ru-RU" altLang="ru-RU" sz="2800" b="1" i="1" u="none">
                <a:solidFill>
                  <a:srgbClr val="000000"/>
                </a:solidFill>
              </a:rPr>
              <a:t>проекта</a:t>
            </a:r>
            <a:br>
              <a:rPr lang="ru-RU" altLang="ru-RU" sz="2800" b="1" i="1" u="none">
                <a:solidFill>
                  <a:srgbClr val="000000"/>
                </a:solidFill>
              </a:rPr>
            </a:br>
            <a:r>
              <a:rPr lang="en-US" altLang="ru-RU" sz="2800" b="1" i="1" u="none">
                <a:solidFill>
                  <a:srgbClr val="000000"/>
                </a:solidFill>
              </a:rPr>
              <a:t>(</a:t>
            </a:r>
            <a:r>
              <a:rPr lang="ru-RU" altLang="ru-RU" sz="2800" b="1" i="1" u="none">
                <a:solidFill>
                  <a:srgbClr val="000000"/>
                </a:solidFill>
              </a:rPr>
              <a:t>Айбазова М.Ю., Темрезов М.Б., Узденов М.Б., Эдиев Д.М.</a:t>
            </a:r>
            <a:r>
              <a:rPr lang="en-US" altLang="ru-RU" sz="2800" b="1" i="1" u="none">
                <a:solidFill>
                  <a:srgbClr val="000000"/>
                </a:solidFill>
              </a:rPr>
              <a:t>)</a:t>
            </a: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r>
              <a:rPr lang="ru-RU" altLang="ru-RU" sz="2800" b="1" i="1" u="none">
                <a:solidFill>
                  <a:srgbClr val="000000"/>
                </a:solidFill>
              </a:rPr>
              <a:t>Прикладные исследования: 			2 проекта </a:t>
            </a:r>
            <a:br>
              <a:rPr lang="ru-RU" altLang="ru-RU" sz="2800" b="1" i="1" u="none">
                <a:solidFill>
                  <a:srgbClr val="000000"/>
                </a:solidFill>
              </a:rPr>
            </a:br>
            <a:r>
              <a:rPr lang="ru-RU" altLang="ru-RU" sz="2800" b="1" i="1" u="none">
                <a:solidFill>
                  <a:srgbClr val="000000"/>
                </a:solidFill>
              </a:rPr>
              <a:t>(Байрамуков Р.А., Малсугенов Р.С.)</a:t>
            </a: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ru-RU" altLang="ru-RU" sz="2800" b="1" i="1" u="none">
                <a:solidFill>
                  <a:srgbClr val="000000"/>
                </a:solidFill>
              </a:rPr>
              <a:t>56,4 млн./год, ок. 9,4 млн. на проект.</a:t>
            </a: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</a:pPr>
            <a:r>
              <a:rPr lang="ru-RU" altLang="ru-RU" sz="2800" b="1" i="1" u="none">
                <a:solidFill>
                  <a:srgbClr val="000000"/>
                </a:solidFill>
              </a:rPr>
              <a:t>Заявки находятся на экспертизе в РАН.</a:t>
            </a: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endParaRPr lang="ru-RU" altLang="ru-RU" sz="2800" b="1" i="1" u="none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Char char="-"/>
            </a:pPr>
            <a:r>
              <a:rPr lang="ru-RU" altLang="ru-RU" sz="2800" b="1" i="1" u="none">
                <a:solidFill>
                  <a:srgbClr val="000000"/>
                </a:solidFill>
              </a:rPr>
              <a:t>Если мы хотим претендовать на госзадание, Академии </a:t>
            </a:r>
            <a:r>
              <a:rPr lang="en-US" altLang="ru-RU" sz="2800" b="1" i="1" u="none">
                <a:solidFill>
                  <a:srgbClr val="000000"/>
                </a:solidFill>
              </a:rPr>
              <a:t/>
            </a:r>
            <a:br>
              <a:rPr lang="en-US" altLang="ru-RU" sz="2800" b="1" i="1" u="none">
                <a:solidFill>
                  <a:srgbClr val="000000"/>
                </a:solidFill>
              </a:rPr>
            </a:br>
            <a:r>
              <a:rPr lang="ru-RU" altLang="ru-RU" sz="2800" b="1" i="1" u="none">
                <a:solidFill>
                  <a:srgbClr val="000000"/>
                </a:solidFill>
              </a:rPr>
              <a:t>следует восстановить и нарастить публикации </a:t>
            </a:r>
            <a:r>
              <a:rPr lang="en-US" altLang="ru-RU" sz="2800" b="1" i="1" u="none">
                <a:solidFill>
                  <a:schemeClr val="accent2"/>
                </a:solidFill>
              </a:rPr>
              <a:t>SCOPUS</a:t>
            </a:r>
            <a:r>
              <a:rPr lang="en-US" altLang="ru-RU" sz="2800" b="1" i="1" u="none">
                <a:solidFill>
                  <a:srgbClr val="000000"/>
                </a:solidFill>
              </a:rPr>
              <a:t> </a:t>
            </a:r>
            <a:r>
              <a:rPr lang="ru-RU" altLang="ru-RU" sz="2800" b="1" i="1" u="none">
                <a:solidFill>
                  <a:srgbClr val="000000"/>
                </a:solidFill>
              </a:rPr>
              <a:t/>
            </a:r>
            <a:br>
              <a:rPr lang="ru-RU" altLang="ru-RU" sz="2800" b="1" i="1" u="none">
                <a:solidFill>
                  <a:srgbClr val="000000"/>
                </a:solidFill>
              </a:rPr>
            </a:br>
            <a:r>
              <a:rPr lang="en-US" altLang="ru-RU" sz="2800" b="1" i="1" u="none">
                <a:solidFill>
                  <a:srgbClr val="000000"/>
                </a:solidFill>
              </a:rPr>
              <a:t>(+</a:t>
            </a:r>
            <a:r>
              <a:rPr lang="ru-RU" altLang="ru-RU" sz="2800" b="1" i="1" u="none">
                <a:solidFill>
                  <a:srgbClr val="000000"/>
                </a:solidFill>
              </a:rPr>
              <a:t> </a:t>
            </a:r>
            <a:r>
              <a:rPr lang="ru-RU" altLang="ru-RU" sz="2800" b="1" i="1" u="none">
                <a:solidFill>
                  <a:schemeClr val="accent2"/>
                </a:solidFill>
              </a:rPr>
              <a:t>гранты</a:t>
            </a:r>
            <a:r>
              <a:rPr lang="ru-RU" altLang="ru-RU" sz="2800" b="1" i="1" u="none">
                <a:solidFill>
                  <a:srgbClr val="000000"/>
                </a:solidFill>
              </a:rPr>
              <a:t> + </a:t>
            </a:r>
            <a:r>
              <a:rPr lang="ru-RU" altLang="ru-RU" sz="2800" b="1" i="1" u="none">
                <a:solidFill>
                  <a:schemeClr val="accent2"/>
                </a:solidFill>
              </a:rPr>
              <a:t>патенты/свидетельства</a:t>
            </a:r>
            <a:r>
              <a:rPr lang="en-US" altLang="ru-RU" sz="2800" b="1" i="1" u="none">
                <a:solidFill>
                  <a:srgbClr val="000000"/>
                </a:solidFill>
              </a:rPr>
              <a:t>)</a:t>
            </a:r>
            <a:endParaRPr lang="ru-RU" altLang="ru-RU" sz="2800" b="1" i="1" u="none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116013"/>
            <a:ext cx="96488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u="none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2020 году были сформированы проекты тематик научных исследований на 2021-2025 гг.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75" y="250825"/>
            <a:ext cx="9626600" cy="5762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 СКГА 2020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847725"/>
          <a:ext cx="8939212" cy="2926080"/>
        </p:xfrm>
        <a:graphic>
          <a:graphicData uri="http://schemas.openxmlformats.org/drawingml/2006/table">
            <a:tbl>
              <a:tblPr/>
              <a:tblGrid>
                <a:gridCol w="2881312"/>
                <a:gridCol w="2087563"/>
                <a:gridCol w="1871662"/>
                <a:gridCol w="2098675"/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Докладов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Представленных регионов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Размещение в РИНЦ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6875" y="4427538"/>
            <a:ext cx="9626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 kern="1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в рамках сотрудничества с МФТИ</a:t>
            </a:r>
            <a:endParaRPr lang="ru-RU" u="none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388" y="4932363"/>
            <a:ext cx="101060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 kern="1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ahoma" panose="020B060403050404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и Форум в рамках разработки Программы развития (</a:t>
            </a:r>
            <a:r>
              <a:rPr lang="ru-RU" sz="2800" u="none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r>
              <a:rPr lang="ru-RU" sz="2800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300 участников, 30 регионов)</a:t>
            </a:r>
            <a:endParaRPr lang="ru-RU" sz="2800" u="none" dirty="0" smtClean="0"/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семинар (совм. с МГУ им. М.В. Ломоносова)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Серия научно-популярных лекций, Договор </a:t>
            </a:r>
            <a:r>
              <a:rPr lang="ru-RU" sz="280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ТРК </a:t>
            </a:r>
            <a:r>
              <a:rPr lang="ru-RU" sz="2800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Архыз24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u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по оснащению Института ОО и подразделений Академии </a:t>
            </a:r>
            <a:r>
              <a:rPr lang="ru-RU" sz="280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(Миннауки) </a:t>
            </a:r>
            <a:endParaRPr lang="ru-RU" sz="2800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6363" y="784225"/>
          <a:ext cx="10261600" cy="7440613"/>
        </p:xfrm>
        <a:graphic>
          <a:graphicData uri="http://schemas.openxmlformats.org/drawingml/2006/table">
            <a:tbl>
              <a:tblPr/>
              <a:tblGrid>
                <a:gridCol w="1162050"/>
                <a:gridCol w="2657475"/>
                <a:gridCol w="3295650"/>
                <a:gridCol w="987425"/>
                <a:gridCol w="2159000"/>
              </a:tblGrid>
              <a:tr h="5413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Код направл.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Наименование направления подготовки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Профиль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Контин-гент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Научный руководитель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7683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09.06.01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Информатика и вычислительная техника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Математическое моделирование, численные методы и комплексы программ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Кочкаров А.М.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Эдиев Д.М.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Тамбиева Д.А.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7143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15.06.01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Машиностроение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Технологии и машины обработки давлением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Боташев А.Ю.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Внутренние болезни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Котелевец С.М.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Хапаев Б.А.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Хирургия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Татршаов М.Х.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Темрезов М.Б.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Болезни уха, горла и носа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Гюсан А.О.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Урология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Узденов М.А.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37.06.01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Психологические науки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Социальная психология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Накохова Р.Р.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38.06.01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 и управление народным хозяйством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Теунаев Д.М.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Топсахалова Ф.М.-Г.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Киселева Н.Н.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Шардан С.К.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7683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38.06.01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Математические и инструментальные методы экономики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Тамбиева Д.А.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41.06.01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Политически науки и регионоведение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Политические институты, процессы и технологии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Кузина С.И.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4587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ВСЕГО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</a:tbl>
          </a:graphicData>
        </a:graphic>
      </p:graphicFrame>
      <p:sp>
        <p:nvSpPr>
          <p:cNvPr id="24639" name="Заголовок 1"/>
          <p:cNvSpPr>
            <a:spLocks noGrp="1"/>
          </p:cNvSpPr>
          <p:nvPr>
            <p:ph type="title"/>
          </p:nvPr>
        </p:nvSpPr>
        <p:spPr>
          <a:xfrm>
            <a:off x="755650" y="76200"/>
            <a:ext cx="8640763" cy="504825"/>
          </a:xfrm>
        </p:spPr>
        <p:txBody>
          <a:bodyPr/>
          <a:lstStyle/>
          <a:p>
            <a:r>
              <a:rPr lang="ru-RU" altLang="ru-RU" sz="3600" smtClean="0">
                <a:solidFill>
                  <a:srgbClr val="2D2DB9"/>
                </a:solidFill>
                <a:effectLst/>
                <a:cs typeface="Tahoma" pitchFamily="34" charset="0"/>
              </a:rPr>
              <a:t>Аспирантура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39750" y="107950"/>
            <a:ext cx="8832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1000"/>
              </a:lnSpc>
            </a:pPr>
            <a:endParaRPr lang="ru-RU" altLang="ru-RU" sz="3200" b="1" u="none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lnSpc>
                <a:spcPct val="101000"/>
              </a:lnSpc>
            </a:pPr>
            <a:r>
              <a:rPr lang="ru-RU" altLang="ru-RU" sz="2800" b="1" u="none">
                <a:solidFill>
                  <a:schemeClr val="tx1"/>
                </a:solidFill>
                <a:latin typeface="Times New Roman" pitchFamily="18" charset="0"/>
              </a:rPr>
              <a:t>Выпуск аспирантов в 2020 году  с выдачей диплома об окончании аспирантуры 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323850" y="1547813"/>
          <a:ext cx="9850438" cy="6087693"/>
        </p:xfrm>
        <a:graphic>
          <a:graphicData uri="http://schemas.openxmlformats.org/drawingml/2006/table">
            <a:tbl>
              <a:tblPr/>
              <a:tblGrid>
                <a:gridCol w="515938"/>
                <a:gridCol w="2852737"/>
                <a:gridCol w="3529013"/>
                <a:gridCol w="1455737"/>
                <a:gridCol w="1497013"/>
              </a:tblGrid>
              <a:tr h="1190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 п/п</a:t>
                      </a:r>
                    </a:p>
                  </a:txBody>
                  <a:tcPr marL="90000" marR="90000" marT="846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Код  и наименование направления подготовки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Направленность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Количество выпускн.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Из них с представл. в </a:t>
                      </a:r>
                      <a:b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</a:b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дисс. совет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7842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1.</a:t>
                      </a:r>
                    </a:p>
                  </a:txBody>
                  <a:tcPr marL="0" marR="0" marT="37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08.06.01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Техника и технология строительства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Строительные конструкции, здания и сооружения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Болезни уха, горла и носа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Хирургия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2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7556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38.06.01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 и управление народным хозяйством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37.06.01 Психологические науки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Социальная психология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6969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Всего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696913">
                <a:tc gridSpan="4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Представлено в диссовет или защищено из выпусков прошлых лет: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6363" y="2200275"/>
          <a:ext cx="10226675" cy="4475482"/>
        </p:xfrm>
        <a:graphic>
          <a:graphicData uri="http://schemas.openxmlformats.org/drawingml/2006/table">
            <a:tbl>
              <a:tblPr/>
              <a:tblGrid>
                <a:gridCol w="4362450"/>
                <a:gridCol w="1160462"/>
                <a:gridCol w="1016000"/>
                <a:gridCol w="1087438"/>
                <a:gridCol w="1304925"/>
                <a:gridCol w="1295400"/>
              </a:tblGrid>
              <a:tr h="5476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Год: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2020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576263">
                <a:tc rowSpan="2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Всего публикаций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826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        из них: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34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Scopus / W</a:t>
                      </a: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o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ВАК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184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277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8334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РИНЦ (кроме ВАК)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95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127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Патенты и свид-ва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  <p:sp>
        <p:nvSpPr>
          <p:cNvPr id="5181" name="Прямоугольник 3"/>
          <p:cNvSpPr>
            <a:spLocks noChangeArrowheads="1"/>
          </p:cNvSpPr>
          <p:nvPr/>
        </p:nvSpPr>
        <p:spPr bwMode="auto">
          <a:xfrm>
            <a:off x="5827713" y="7770813"/>
            <a:ext cx="4216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u="none">
                <a:solidFill>
                  <a:schemeClr val="tx1"/>
                </a:solidFill>
              </a:rPr>
              <a:t>* Без сборников конф., не вошедших в Рейтинг</a:t>
            </a:r>
            <a:endParaRPr lang="ru-RU" altLang="ru-RU" sz="1400">
              <a:solidFill>
                <a:schemeClr val="tx1"/>
              </a:solidFill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731838" y="107950"/>
            <a:ext cx="8902700" cy="2087563"/>
          </a:xfrm>
        </p:spPr>
        <p:txBody>
          <a:bodyPr/>
          <a:lstStyle/>
          <a:p>
            <a:r>
              <a:rPr lang="ru-RU" altLang="ru-RU" sz="32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Сравнительный анализ </a:t>
            </a:r>
            <a:br>
              <a:rPr lang="ru-RU" altLang="ru-RU" sz="32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altLang="ru-RU" sz="32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публикационной активности профессорско-преподавательского состава СКГА</a:t>
            </a:r>
            <a:br>
              <a:rPr lang="ru-RU" altLang="ru-RU" sz="32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altLang="ru-RU" sz="3200" smtClean="0">
                <a:solidFill>
                  <a:srgbClr val="2222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за 2020 год</a:t>
            </a:r>
            <a:endParaRPr lang="ru-RU" alt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611188" y="107950"/>
            <a:ext cx="88328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ru-RU" altLang="ru-RU" sz="2800" b="1" u="none">
                <a:solidFill>
                  <a:schemeClr val="tx1"/>
                </a:solidFill>
                <a:latin typeface="Times New Roman" pitchFamily="18" charset="0"/>
              </a:rPr>
              <a:t>Защиты диссертаций в 2020 г.</a:t>
            </a:r>
          </a:p>
        </p:txBody>
      </p:sp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250825" y="1042988"/>
          <a:ext cx="9577388" cy="4475163"/>
        </p:xfrm>
        <a:graphic>
          <a:graphicData uri="http://schemas.openxmlformats.org/drawingml/2006/table">
            <a:tbl>
              <a:tblPr/>
              <a:tblGrid>
                <a:gridCol w="431800"/>
                <a:gridCol w="1944688"/>
                <a:gridCol w="1655762"/>
                <a:gridCol w="3895725"/>
                <a:gridCol w="1649413"/>
              </a:tblGrid>
              <a:tr h="11017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99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46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Аспирант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Научный руководитель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Диссертационный совет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Дата защиты 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16827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Боташев Р.Н.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 </a:t>
                      </a:r>
                    </a:p>
                  </a:txBody>
                  <a:tcPr marL="0" marR="0" marT="37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Д.м.н., доцент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Темрезов М.Б.</a:t>
                      </a:r>
                    </a:p>
                  </a:txBody>
                  <a:tcPr marL="0" marR="0" marT="37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Диссертационный совет при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ФГБОУ ВО «Кабардино-Балкарском государственном университете им. Х.М.Бербекова»</a:t>
                      </a:r>
                    </a:p>
                  </a:txBody>
                  <a:tcPr marL="0" marR="0" marT="37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26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Segoe UI" pitchFamily="34" charset="0"/>
                        </a:rPr>
                        <a:t>.12.2020 г.</a:t>
                      </a:r>
                    </a:p>
                  </a:txBody>
                  <a:tcPr marL="0" marR="0" marT="378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16906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Власенко О.В.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Д.пс.н., профессор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Накохова Р.Р.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Диссертационный совет при ФГБОУ ВО «Чеченский государственный университет»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15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.06.2020г.</a:t>
                      </a:r>
                    </a:p>
                  </a:txBody>
                  <a:tcPr marL="90000" marR="90000" marT="846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39750" y="74613"/>
            <a:ext cx="9359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 u="sng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ru-RU" altLang="ru-RU" sz="2800" b="1" u="none">
                <a:solidFill>
                  <a:schemeClr val="tx1"/>
                </a:solidFill>
                <a:latin typeface="Times New Roman" pitchFamily="18" charset="0"/>
              </a:rPr>
              <a:t>Количество научных статей, опубликованных аспирантами в 2020 г.</a:t>
            </a:r>
          </a:p>
        </p:txBody>
      </p:sp>
      <p:graphicFrame>
        <p:nvGraphicFramePr>
          <p:cNvPr id="4" name="Group 1"/>
          <p:cNvGraphicFramePr>
            <a:graphicFrameLocks noGrp="1"/>
          </p:cNvGraphicFramePr>
          <p:nvPr/>
        </p:nvGraphicFramePr>
        <p:xfrm>
          <a:off x="179388" y="1082675"/>
          <a:ext cx="10080625" cy="5976938"/>
        </p:xfrm>
        <a:graphic>
          <a:graphicData uri="http://schemas.openxmlformats.org/drawingml/2006/table">
            <a:tbl>
              <a:tblPr/>
              <a:tblGrid>
                <a:gridCol w="901700"/>
                <a:gridCol w="4757737"/>
                <a:gridCol w="898525"/>
                <a:gridCol w="1108075"/>
                <a:gridCol w="1173163"/>
                <a:gridCol w="1241425"/>
              </a:tblGrid>
              <a:tr h="5349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7704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Направление</a:t>
                      </a:r>
                    </a:p>
                  </a:txBody>
                  <a:tcPr marL="90000" marR="90000" marT="7704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Статьи Scopus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Статьи ВАК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РИНЦ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Конфер. </a:t>
                      </a:r>
                    </a:p>
                  </a:txBody>
                  <a:tcPr marL="90000" marR="90000" marT="7704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09.06.01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Информатика и вычислительная техника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15.06.01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Машиностроение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медицина: Внутренние болезни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медицина: Болезни уха, горла и носа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медицина: Хирургия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31.06.01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Клиническая медицина: Урология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37.06.01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Психологические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10</a:t>
                      </a: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38.06.01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Экономика: Экономика  и управление народным хозяйством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38.06.01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Экономика: Математические и инструментальные методы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12</a:t>
                      </a: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5064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41.06.01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Политические науки и регионоведение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810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Итого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22</a:t>
                      </a: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25</a:t>
                      </a: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15</a:t>
                      </a:r>
                    </a:p>
                  </a:txBody>
                  <a:tcPr marL="90000" marR="90000" marT="81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5" y="1763713"/>
          <a:ext cx="10436225" cy="4940300"/>
        </p:xfrm>
        <a:graphic>
          <a:graphicData uri="http://schemas.openxmlformats.org/drawingml/2006/table">
            <a:tbl>
              <a:tblPr/>
              <a:tblGrid>
                <a:gridCol w="3065463"/>
                <a:gridCol w="5838825"/>
                <a:gridCol w="1531937"/>
              </a:tblGrid>
              <a:tr h="57626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Научный руководитель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Наименование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Сумма финанси-рования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01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Руководитель Эдиев Д.М.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Аспирант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Эркенов Х.А.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РФФИ №18-01-00289 «Математические модели и методы устранения искажений показателей смертности и продолжительности жизни престарелого населения»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700 000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11001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Руководитель Эдиев Д.М.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Аспирант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Эркенов Х.А.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РФФИ №19-31-90102 «Разработка математических моделей, методов и программного обеспечения монотонной сплайн-интерполяции демографических показателей с нелокальными условиями гладкости интерполяционного сплайна»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400 000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  <a:tr h="110013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Руководитель Тамбиева Д.А.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Аспирант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Эркенова М.У.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РФФИ №20-37-90102 «Методы нелинейной динамики в анализе негативного воздействия выпадения обильных осадков и последствий активного таяния снегов в горах на гидрологическую обстановку в весенне-летний период (на материалах Карачаево-Черкесской Республики)»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700 000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2CA"/>
                    </a:solidFill>
                  </a:tcPr>
                </a:tc>
              </a:tr>
            </a:tbl>
          </a:graphicData>
        </a:graphic>
      </p:graphicFrame>
      <p:sp>
        <p:nvSpPr>
          <p:cNvPr id="29720" name="Заголовок 2"/>
          <p:cNvSpPr>
            <a:spLocks noGrp="1"/>
          </p:cNvSpPr>
          <p:nvPr>
            <p:ph type="title"/>
          </p:nvPr>
        </p:nvSpPr>
        <p:spPr>
          <a:xfrm>
            <a:off x="755650" y="107950"/>
            <a:ext cx="9132888" cy="1368425"/>
          </a:xfrm>
        </p:spPr>
        <p:txBody>
          <a:bodyPr/>
          <a:lstStyle/>
          <a:p>
            <a:r>
              <a:rPr lang="ru-RU" altLang="ru-RU" sz="2800" b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Сведения о научно-исследовательских проектах, выполненных с участием аспирантов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44538" y="323850"/>
            <a:ext cx="8913812" cy="9001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Патенты на изобретения и полезные модели, полученные аспирантами</a:t>
            </a:r>
            <a:endParaRPr lang="ru-RU" altLang="ru-RU" sz="280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331913"/>
          <a:ext cx="9801225" cy="1477440"/>
        </p:xfrm>
        <a:graphic>
          <a:graphicData uri="http://schemas.openxmlformats.org/drawingml/2006/table">
            <a:tbl>
              <a:tblPr/>
              <a:tblGrid>
                <a:gridCol w="3052763"/>
                <a:gridCol w="3821112"/>
                <a:gridCol w="2927350"/>
              </a:tblGrid>
              <a:tr h="5810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Руководитель,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аспирант 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Название 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Данные патента</a:t>
                      </a:r>
                    </a:p>
                  </a:txBody>
                  <a:tcPr marL="0" marR="0" marT="5292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661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Узденов М.А.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Узденов А.М.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Увеличительная пластика лоханки внутрипочечного типа</a:t>
                      </a:r>
                    </a:p>
                  </a:txBody>
                  <a:tcPr marL="0" marR="0" marT="529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defTabSz="449263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Патент на изобретение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02.08.2020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5292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403350"/>
            <a:ext cx="9620250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800100" y="182563"/>
            <a:ext cx="8913813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spcAft>
                <a:spcPct val="0"/>
              </a:spcAft>
            </a:pPr>
            <a:r>
              <a:rPr lang="ru-RU" altLang="ru-RU" sz="2800" b="1" u="none">
                <a:solidFill>
                  <a:schemeClr val="tx1"/>
                </a:solidFill>
                <a:cs typeface="Arial" charset="0"/>
              </a:rPr>
              <a:t>Доходы Академии по аспирантуре и ординатуре 2015-2020 гг. (млн. руб.)</a:t>
            </a:r>
            <a:endParaRPr lang="ru-RU" altLang="ru-RU" sz="2800" u="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649288" y="1908175"/>
            <a:ext cx="90741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marL="457200" indent="-457200"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5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0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30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02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74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4613" indent="-227013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198A8A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ct val="0"/>
              </a:spcAft>
              <a:buClrTx/>
              <a:buSzTx/>
              <a:buFont typeface="Tahoma" panose="020B0604030504040204" pitchFamily="34" charset="0"/>
              <a:buAutoNum type="arabicPeriod"/>
              <a:defRPr/>
            </a:pPr>
            <a:endParaRPr lang="ru-RU" altLang="ru-RU" sz="2000" u="none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ct val="0"/>
              </a:spcAft>
              <a:buClrTx/>
              <a:buSzTx/>
              <a:buFont typeface="Tahoma" panose="020B0604030504040204" pitchFamily="34" charset="0"/>
              <a:buAutoNum type="arabicPeriod"/>
              <a:defRPr/>
            </a:pP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Итоговая VI студенческая научно-практическая конференция </a:t>
            </a:r>
            <a:r>
              <a:rPr lang="ru-RU" altLang="ru-RU" sz="2000" b="1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«Современная наука глазами студентов» </a:t>
            </a: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(в рамках проведения комплекса ежегодных научных мероприятий </a:t>
            </a:r>
            <a:r>
              <a:rPr lang="ru-RU" altLang="ru-RU" sz="2000" b="1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«Дни науки СКГА - 2020», </a:t>
            </a: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поддержке Научного общества молодых ученых и студентов) - 9-10 июня 2020 г.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  <a:buClrTx/>
              <a:buSzTx/>
              <a:buFont typeface="Tahoma" panose="020B0604030504040204" pitchFamily="34" charset="0"/>
              <a:buAutoNum type="arabicPeriod"/>
              <a:defRPr/>
            </a:pP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Проведена Итоговая студенческая научная конференция для первых курсов </a:t>
            </a:r>
            <a:r>
              <a:rPr lang="ru-RU" altLang="ru-RU" sz="2000" b="1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«Мои первые шаги в науке» </a:t>
            </a: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рамках комплекса</a:t>
            </a:r>
            <a:r>
              <a:rPr lang="ru-RU" altLang="ru-RU" sz="2000" b="1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научных мероприятий для студентов первых курсов </a:t>
            </a:r>
            <a:r>
              <a:rPr lang="ru-RU" altLang="ru-RU" sz="2000" b="1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«Шаг в науку» </a:t>
            </a: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- 12 ноября 2020 г.  </a:t>
            </a:r>
          </a:p>
          <a:p>
            <a:pPr marL="0" indent="0" algn="just">
              <a:lnSpc>
                <a:spcPct val="107000"/>
              </a:lnSpc>
              <a:spcAft>
                <a:spcPct val="0"/>
              </a:spcAft>
              <a:buClrTx/>
              <a:buSzTx/>
              <a:defRPr/>
            </a:pPr>
            <a:endParaRPr lang="ru-RU" altLang="ru-RU" sz="2000" u="none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ct val="0"/>
              </a:spcAft>
              <a:buClrTx/>
              <a:buSzTx/>
              <a:defRPr/>
            </a:pPr>
            <a:r>
              <a:rPr lang="ru-RU" altLang="ru-RU" sz="2000" u="none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Представители НОМУС СКГА принимали активное участие в организации и проведении других научно-практических мероприятий академии.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3063" y="0"/>
            <a:ext cx="9626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u="none">
                <a:solidFill>
                  <a:srgbClr val="2D2DB9"/>
                </a:solidFill>
                <a:latin typeface="Tahoma" pitchFamily="34" charset="0"/>
                <a:cs typeface="Tahoma" pitchFamily="34" charset="0"/>
              </a:rPr>
              <a:t>Деятельность научного общества молодых ученых и студентов СКГА в 2020 году</a:t>
            </a:r>
            <a:endParaRPr lang="ru-RU" altLang="ru-RU" sz="3200" u="none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98525" y="179388"/>
            <a:ext cx="8905875" cy="647700"/>
          </a:xfrm>
        </p:spPr>
        <p:txBody>
          <a:bodyPr/>
          <a:lstStyle/>
          <a:p>
            <a:r>
              <a:rPr lang="ru-RU" altLang="ru-RU" sz="2600" b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Сравнительный анализ результативности НИРС</a:t>
            </a:r>
          </a:p>
        </p:txBody>
      </p:sp>
      <p:graphicFrame>
        <p:nvGraphicFramePr>
          <p:cNvPr id="64595" name="Group 83"/>
          <p:cNvGraphicFramePr>
            <a:graphicFrameLocks noGrp="1"/>
          </p:cNvGraphicFramePr>
          <p:nvPr/>
        </p:nvGraphicFramePr>
        <p:xfrm>
          <a:off x="250825" y="827088"/>
          <a:ext cx="9864725" cy="7259701"/>
        </p:xfrm>
        <a:graphic>
          <a:graphicData uri="http://schemas.openxmlformats.org/drawingml/2006/table">
            <a:tbl>
              <a:tblPr/>
              <a:tblGrid>
                <a:gridCol w="471488"/>
                <a:gridCol w="4456112"/>
                <a:gridCol w="1646238"/>
                <a:gridCol w="1646237"/>
                <a:gridCol w="1644650"/>
              </a:tblGrid>
              <a:tr h="4572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№</a:t>
                      </a: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Виды публикаций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2018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08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1.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Доклады на научных конференциях, семинарах и т.п., всех уровней, всего,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из них: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310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953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    международных, всероссийских, региональных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218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2.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Экспонаты, представленные на выставках с участием студентов,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из них: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786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     международных, всероссийских, региональных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786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3.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Научные публикации, всего,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из них: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117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изданные за рубежом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без соавторов – работников вуза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65087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Работы, поданные на конкурсы на лучшую студенческую работу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Медали, дипломы, грамоты, премии и т.п., полученные на конкурсах на лучшую научную работу и на выставках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6363" y="107950"/>
            <a:ext cx="10153650" cy="935038"/>
          </a:xfrm>
        </p:spPr>
        <p:txBody>
          <a:bodyPr/>
          <a:lstStyle/>
          <a:p>
            <a:r>
              <a:rPr lang="ru-RU" altLang="ru-RU" sz="3200" smtClean="0">
                <a:solidFill>
                  <a:srgbClr val="2D2DB9"/>
                </a:solidFill>
                <a:effectLst/>
                <a:cs typeface="Tahoma" pitchFamily="34" charset="0"/>
              </a:rPr>
              <a:t>План мероприятий по стимулированию НИР в 2021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338" y="1116013"/>
            <a:ext cx="9828212" cy="5862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Внести изменения в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Положение о рейтинговой оценке с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целью повышения качества публикаций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НПР СКГА.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Ответственные – Д.М. Эдиев, М.Ю.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Айбазова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Т.С.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Шмелькова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b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Срок – май 2021 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Разработать дополнительные меры по стимулированию публикационной активности НПР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 аспирантов СКГА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b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Ответственные – Д.М. Эдиев, М.Ю.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Айбазова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Т.С.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Шмелькова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Хубиева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Б.Д. Срок – май 2021 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Провести разъяснительную работу среди НПР Академии по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участию 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 конкурсах Российского Научного Фонда (РНФ).</a:t>
            </a:r>
            <a:b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Ответственные – М.Ю.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Айбазова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Т.С.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Шмелькова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Срок – май 2021 г.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Провести работу по организации и координированию мероприятий СКГА в рамках Года науки и технологий. </a:t>
            </a:r>
            <a:b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Ответственные – Д.М. Эдиев, М.Ю.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Айбазова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Т.С. </a:t>
            </a:r>
            <a:r>
              <a:rPr lang="ru-RU" sz="2400" u="none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Шмелькова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b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Срок – декабрь 2021 г</a:t>
            </a:r>
            <a:r>
              <a:rPr lang="ru-RU" sz="2400" u="none" kern="5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ru-RU" sz="2000" u="none" kern="50" dirty="0">
              <a:solidFill>
                <a:srgbClr val="FFFFFF"/>
              </a:solidFill>
              <a:latin typeface="Mangal" panose="02040503050203030202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712913" y="2916238"/>
            <a:ext cx="711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5400" b="1" u="none">
                <a:solidFill>
                  <a:schemeClr val="tx1"/>
                </a:solidFill>
                <a:latin typeface="Times New Roman" pitchFamily="18" charset="0"/>
              </a:rPr>
              <a:t>Спасибо за внимание!</a:t>
            </a:r>
            <a:endParaRPr lang="ru-RU" altLang="ru-RU" sz="4800" b="1" u="none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1838" y="107950"/>
            <a:ext cx="8902700" cy="9731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</a:pP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Научные публикации</a:t>
            </a:r>
            <a:r>
              <a:rPr lang="en-US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баллы рейтинга</a:t>
            </a:r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077913"/>
            <a:ext cx="10134600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1838" y="107950"/>
            <a:ext cx="8902700" cy="9731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Tx/>
            </a:pP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Научные публикации</a:t>
            </a:r>
            <a:r>
              <a:rPr lang="en-US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качество </a:t>
            </a:r>
            <a:r>
              <a:rPr lang="en-US" alt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Scopus</a:t>
            </a:r>
            <a:endParaRPr lang="ru-RU" altLang="ru-RU" sz="3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81088"/>
            <a:ext cx="9974263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0338" y="468313"/>
            <a:ext cx="10260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Сотрудники, имеющие высокорейтинговые публикации</a:t>
            </a:r>
            <a:br>
              <a:rPr lang="ru-RU" altLang="ru-RU" sz="24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en-US" altLang="ru-RU" sz="24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Web of Science </a:t>
            </a:r>
            <a:r>
              <a:rPr lang="ru-RU" altLang="ru-RU" sz="24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или </a:t>
            </a:r>
            <a:r>
              <a:rPr lang="en-US" altLang="ru-RU" sz="24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Scopus</a:t>
            </a:r>
            <a:r>
              <a:rPr lang="ru-RU" altLang="ru-RU" sz="24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, опубликованные в 2020 г.</a:t>
            </a:r>
            <a:endParaRPr lang="ru-RU" altLang="ru-RU" sz="2400" u="none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9516" name="Group 60"/>
          <p:cNvGraphicFramePr>
            <a:graphicFrameLocks noGrp="1"/>
          </p:cNvGraphicFramePr>
          <p:nvPr/>
        </p:nvGraphicFramePr>
        <p:xfrm>
          <a:off x="209550" y="2051050"/>
          <a:ext cx="10050463" cy="3122613"/>
        </p:xfrm>
        <a:graphic>
          <a:graphicData uri="http://schemas.openxmlformats.org/drawingml/2006/table">
            <a:tbl>
              <a:tblPr/>
              <a:tblGrid>
                <a:gridCol w="401638"/>
                <a:gridCol w="6624637"/>
                <a:gridCol w="3024188"/>
              </a:tblGrid>
              <a:tr h="96996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№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Авторы статьи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Журнал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Эдиев Д.М.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, …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Theoretical Population Biology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Котелевец С.М., Чех С.А.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Asian Pacific Journal of Cancer Prevention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Погодаев В.А.</a:t>
                      </a: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, …</a:t>
                      </a: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,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Асланкукова М.М., Карданова И.М.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5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31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 marL="457200">
                        <a:lnSpc>
                          <a:spcPct val="95000"/>
                        </a:lnSpc>
                        <a:spcAft>
                          <a:spcPts val="12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6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 marL="914400">
                        <a:lnSpc>
                          <a:spcPct val="95000"/>
                        </a:lnSpc>
                        <a:spcAft>
                          <a:spcPts val="9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2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 marL="1371600">
                        <a:lnSpc>
                          <a:spcPct val="95000"/>
                        </a:lnSpc>
                        <a:spcAft>
                          <a:spcPts val="6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 marL="1828800">
                        <a:lnSpc>
                          <a:spcPct val="95000"/>
                        </a:lnSpc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indent="-228600" eaLnBrk="0" fontAlgn="base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313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198A8A"/>
                          </a:solidFill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Lucida Sans Unicode" pitchFamily="34" charset="0"/>
                        </a:rPr>
                        <a:t>E3S Web of Conferences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588125"/>
            <a:ext cx="102171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244475" y="95250"/>
            <a:ext cx="99441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Рейтинг журнала </a:t>
            </a:r>
            <a:r>
              <a:rPr lang="en-US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Scopus</a:t>
            </a: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: как определить?</a:t>
            </a:r>
          </a:p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b="1" u="none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1. </a:t>
            </a:r>
            <a:r>
              <a:rPr lang="en-US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www.scopus.com/search/</a:t>
            </a: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2. </a:t>
            </a:r>
            <a:r>
              <a:rPr lang="en-US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www.scimagojr.com/journalrank.php</a:t>
            </a:r>
            <a:endParaRPr lang="ru-RU" altLang="ru-RU" sz="2800" b="1" u="none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ru-RU" altLang="ru-RU" sz="2800" b="1" u="none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3. Мусорный список: </a:t>
            </a:r>
            <a:r>
              <a:rPr lang="en-US" altLang="ru-RU" sz="2800" b="1" u="none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https://beallslist.net/</a:t>
            </a:r>
            <a:endParaRPr lang="ru-RU" altLang="ru-RU" sz="2800" u="none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49310" b="62436"/>
          <a:stretch>
            <a:fillRect/>
          </a:stretch>
        </p:blipFill>
        <p:spPr bwMode="auto">
          <a:xfrm>
            <a:off x="211138" y="3348038"/>
            <a:ext cx="10180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Прямая со стрелкой 3"/>
          <p:cNvCxnSpPr>
            <a:cxnSpLocks noChangeShapeType="1"/>
          </p:cNvCxnSpPr>
          <p:nvPr/>
        </p:nvCxnSpPr>
        <p:spPr bwMode="auto">
          <a:xfrm>
            <a:off x="8459788" y="5508625"/>
            <a:ext cx="503237" cy="1295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79388" y="220663"/>
            <a:ext cx="10260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Публикации СКОПУС по институтам в 2016-2020 гг.</a:t>
            </a: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71550"/>
            <a:ext cx="10136187" cy="66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0" y="2255838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5465763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179388" y="-36513"/>
            <a:ext cx="10260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Рейтинг кафедр по баллам за НИД в 20</a:t>
            </a:r>
            <a:r>
              <a:rPr lang="en-US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20</a:t>
            </a: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  <p:pic>
        <p:nvPicPr>
          <p:cNvPr id="1229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1" b="459"/>
          <a:stretch>
            <a:fillRect/>
          </a:stretch>
        </p:blipFill>
        <p:spPr bwMode="auto">
          <a:xfrm>
            <a:off x="466725" y="461963"/>
            <a:ext cx="9467850" cy="767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0" y="2255838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5465763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>
            <a:spAutoFit/>
          </a:bodyPr>
          <a:lstStyle/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79388" y="-36513"/>
            <a:ext cx="10260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>
            <a:spAutoFit/>
          </a:bodyPr>
          <a:lstStyle>
            <a:lvl1pPr>
              <a:lnSpc>
                <a:spcPct val="95000"/>
              </a:lnSpc>
              <a:spcAft>
                <a:spcPts val="1525"/>
              </a:spcAft>
              <a:buClr>
                <a:srgbClr val="000000"/>
              </a:buClr>
              <a:buSzPct val="100000"/>
              <a:buFont typeface="Times New Roman" pitchFamily="18" charset="0"/>
              <a:defRPr sz="35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95000"/>
              </a:lnSpc>
              <a:spcAft>
                <a:spcPts val="1225"/>
              </a:spcAft>
              <a:buClr>
                <a:srgbClr val="000000"/>
              </a:buClr>
              <a:buSzPct val="100000"/>
              <a:buFont typeface="Times New Roman" pitchFamily="18" charset="0"/>
              <a:defRPr sz="30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95000"/>
              </a:lnSpc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defRPr sz="26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95000"/>
              </a:lnSpc>
              <a:spcAft>
                <a:spcPts val="6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5813" indent="-227013">
              <a:lnSpc>
                <a:spcPct val="95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30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02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74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4613" indent="-22701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198A8A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Рейтинг кафедр по баллам за НИД в 20</a:t>
            </a:r>
            <a:r>
              <a:rPr lang="en-US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20</a:t>
            </a:r>
            <a:r>
              <a:rPr lang="ru-RU" altLang="ru-RU" sz="2800" b="1" u="none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г.</a:t>
            </a:r>
          </a:p>
        </p:txBody>
      </p:sp>
      <p:pic>
        <p:nvPicPr>
          <p:cNvPr id="1331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r="9805" b="392"/>
          <a:stretch>
            <a:fillRect/>
          </a:stretch>
        </p:blipFill>
        <p:spPr bwMode="auto">
          <a:xfrm>
            <a:off x="7938" y="485775"/>
            <a:ext cx="10431462" cy="76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1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21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11857</TotalTime>
  <Words>1412</Words>
  <Application>Microsoft Office PowerPoint</Application>
  <PresentationFormat>Произвольный</PresentationFormat>
  <Paragraphs>430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Lucida Sans Unicode</vt:lpstr>
      <vt:lpstr>Tahoma</vt:lpstr>
      <vt:lpstr>Times New Roman</vt:lpstr>
      <vt:lpstr>Calibri</vt:lpstr>
      <vt:lpstr>Arial Unicode MS</vt:lpstr>
      <vt:lpstr>Segoe UI</vt:lpstr>
      <vt:lpstr>Microsoft YaHei</vt:lpstr>
      <vt:lpstr>Mangal</vt:lpstr>
      <vt:lpstr>Тема Office</vt:lpstr>
      <vt:lpstr>О результатах НИР Академии в 2020 году  Отчет проректора по НРИиМС</vt:lpstr>
      <vt:lpstr>Сравнительный анализ  публикационной активности профессорско-преподавательского состава СКГА за 2020 год</vt:lpstr>
      <vt:lpstr>Научные публикации: баллы рейтинга</vt:lpstr>
      <vt:lpstr>Научные публикации: качество Scopus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Патенты на изобретения и полезные модели  за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Конференция СКГА 2020</vt:lpstr>
      <vt:lpstr>Аспирантура</vt:lpstr>
      <vt:lpstr>Презентация PowerPoint</vt:lpstr>
      <vt:lpstr>Презентация PowerPoint</vt:lpstr>
      <vt:lpstr>Презентация PowerPoint</vt:lpstr>
      <vt:lpstr>Сведения о научно-исследовательских проектах, выполненных с участием аспирантов</vt:lpstr>
      <vt:lpstr>Патенты на изобретения и полезные модели, полученные аспирантами</vt:lpstr>
      <vt:lpstr>Презентация PowerPoint</vt:lpstr>
      <vt:lpstr>Презентация PowerPoint</vt:lpstr>
      <vt:lpstr>Сравнительный анализ результативности НИРС</vt:lpstr>
      <vt:lpstr>План мероприятий по стимулированию НИР в 2021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703</cp:revision>
  <cp:lastPrinted>2021-03-31T07:19:03Z</cp:lastPrinted>
  <dcterms:created xsi:type="dcterms:W3CDTF">2010-02-16T10:29:28Z</dcterms:created>
  <dcterms:modified xsi:type="dcterms:W3CDTF">2021-04-01T07:35:21Z</dcterms:modified>
</cp:coreProperties>
</file>